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61975-1FD2-4797-A2D3-81BD6B97C8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B45BE-D192-48FC-9BA0-476D4B613A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riopoulos@upatras.g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Εκπαίδευσης: Αναγκαιότητα και </a:t>
            </a:r>
            <a:r>
              <a:rPr lang="el-GR" sz="3600" b="1" dirty="0" smtClean="0"/>
              <a:t>Μύθοι</a:t>
            </a:r>
            <a:endParaRPr lang="en-US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l-GR" sz="2600" b="1" dirty="0"/>
              <a:t>Κώστας Συριόπουλος</a:t>
            </a:r>
            <a:endParaRPr lang="en-US" sz="2600" dirty="0"/>
          </a:p>
          <a:p>
            <a:r>
              <a:rPr lang="el-GR" sz="2600" b="1" dirty="0"/>
              <a:t>Τμήμα Διοίκησης Επιχειρήσεων, Πανεπιστήμιο Πατρών, </a:t>
            </a:r>
            <a:r>
              <a:rPr lang="en-US" sz="2600" b="1" u="sng" dirty="0" err="1">
                <a:hlinkClick r:id="rId2"/>
              </a:rPr>
              <a:t>siriopoulos</a:t>
            </a:r>
            <a:r>
              <a:rPr lang="el-GR" sz="2600" b="1" u="sng" dirty="0">
                <a:hlinkClick r:id="rId2"/>
              </a:rPr>
              <a:t>@</a:t>
            </a:r>
            <a:r>
              <a:rPr lang="en-US" sz="2600" b="1" u="sng" dirty="0" err="1">
                <a:hlinkClick r:id="rId2"/>
              </a:rPr>
              <a:t>upatras</a:t>
            </a:r>
            <a:r>
              <a:rPr lang="el-GR" sz="2600" b="1" u="sng" dirty="0">
                <a:hlinkClick r:id="rId2"/>
              </a:rPr>
              <a:t>.</a:t>
            </a:r>
            <a:r>
              <a:rPr lang="en-US" sz="2600" b="1" u="sng" dirty="0" err="1">
                <a:hlinkClick r:id="rId2"/>
              </a:rPr>
              <a:t>gr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179512" y="5589240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/>
              <a:t>Πανελλήνιο</a:t>
            </a:r>
            <a:r>
              <a:rPr lang="el-GR" i="1" dirty="0" smtClean="0"/>
              <a:t>ς</a:t>
            </a:r>
            <a:r>
              <a:rPr lang="en-US" i="1" dirty="0" smtClean="0"/>
              <a:t> </a:t>
            </a:r>
            <a:r>
              <a:rPr lang="en-US" i="1" dirty="0" err="1" smtClean="0"/>
              <a:t>Επιστημονικ</a:t>
            </a:r>
            <a:r>
              <a:rPr lang="el-GR" i="1" dirty="0" err="1" smtClean="0"/>
              <a:t>ος</a:t>
            </a:r>
            <a:r>
              <a:rPr lang="en-US" i="1" dirty="0" smtClean="0"/>
              <a:t> Σ</a:t>
            </a:r>
            <a:r>
              <a:rPr lang="el-GR" i="1" dirty="0" err="1" smtClean="0"/>
              <a:t>ύλλογος</a:t>
            </a:r>
            <a:r>
              <a:rPr lang="en-US" i="1" dirty="0" smtClean="0"/>
              <a:t> </a:t>
            </a:r>
            <a:r>
              <a:rPr lang="en-US" i="1" dirty="0" err="1"/>
              <a:t>Διδασκόντων</a:t>
            </a:r>
            <a:r>
              <a:rPr lang="en-US" i="1" dirty="0"/>
              <a:t> </a:t>
            </a:r>
            <a:r>
              <a:rPr lang="en-US" i="1" dirty="0" err="1"/>
              <a:t>Προτύπων-Πειραματικών</a:t>
            </a:r>
            <a:r>
              <a:rPr lang="en-US" i="1" dirty="0"/>
              <a:t> </a:t>
            </a:r>
            <a:r>
              <a:rPr lang="en-US" i="1" dirty="0" err="1"/>
              <a:t>Σχολείων</a:t>
            </a:r>
            <a:r>
              <a:rPr lang="en-US" i="1" dirty="0"/>
              <a:t> Δ.Ε</a:t>
            </a:r>
            <a:r>
              <a:rPr lang="en-US" i="1" dirty="0" smtClean="0"/>
              <a:t>.</a:t>
            </a:r>
            <a:endParaRPr lang="el-GR" i="1" dirty="0" smtClean="0"/>
          </a:p>
          <a:p>
            <a:pPr algn="ctr"/>
            <a:r>
              <a:rPr lang="el-GR" i="1" dirty="0" smtClean="0"/>
              <a:t>Η</a:t>
            </a:r>
            <a:r>
              <a:rPr lang="en-US" i="1" dirty="0" err="1" smtClean="0"/>
              <a:t>μερίδα</a:t>
            </a:r>
            <a:r>
              <a:rPr lang="el-GR" i="1" dirty="0" smtClean="0"/>
              <a:t>: </a:t>
            </a:r>
            <a:r>
              <a:rPr lang="en-US" i="1" dirty="0" smtClean="0"/>
              <a:t>“ </a:t>
            </a:r>
            <a:r>
              <a:rPr lang="el-GR" i="1" dirty="0" smtClean="0"/>
              <a:t>Α</a:t>
            </a:r>
            <a:r>
              <a:rPr lang="en-US" i="1" dirty="0" err="1" smtClean="0"/>
              <a:t>ξιολόγηση</a:t>
            </a:r>
            <a:r>
              <a:rPr lang="en-US" i="1" dirty="0"/>
              <a:t>. </a:t>
            </a:r>
            <a:r>
              <a:rPr lang="en-US" i="1" dirty="0" err="1"/>
              <a:t>Προβληματισμοί</a:t>
            </a:r>
            <a:r>
              <a:rPr lang="en-US" i="1" dirty="0"/>
              <a:t> και </a:t>
            </a:r>
            <a:r>
              <a:rPr lang="en-US" i="1" dirty="0" err="1" smtClean="0"/>
              <a:t>προοπτικές</a:t>
            </a:r>
            <a:r>
              <a:rPr lang="en-US" i="1" dirty="0" smtClean="0"/>
              <a:t>“ </a:t>
            </a:r>
            <a:endParaRPr lang="el-GR" i="1" dirty="0" smtClean="0"/>
          </a:p>
          <a:p>
            <a:pPr algn="ctr"/>
            <a:r>
              <a:rPr lang="el-GR" i="1" dirty="0" smtClean="0"/>
              <a:t>Α</a:t>
            </a:r>
            <a:r>
              <a:rPr lang="en-US" i="1" dirty="0" err="1" smtClean="0"/>
              <a:t>μφιθέτρο</a:t>
            </a:r>
            <a:r>
              <a:rPr lang="en-US" i="1" dirty="0" smtClean="0"/>
              <a:t> </a:t>
            </a:r>
            <a:r>
              <a:rPr lang="en-US" i="1" dirty="0" err="1"/>
              <a:t>Αργυριάδη</a:t>
            </a:r>
            <a:r>
              <a:rPr lang="en-US" i="1" dirty="0"/>
              <a:t> , </a:t>
            </a:r>
            <a:r>
              <a:rPr lang="en-US" i="1" dirty="0" err="1"/>
              <a:t>Προπύλαια</a:t>
            </a:r>
            <a:r>
              <a:rPr lang="en-US" i="1" dirty="0"/>
              <a:t> ΕΚΠΑ , 29 -03-2014.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7564" y="1340768"/>
            <a:ext cx="784887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l-GR" dirty="0"/>
              <a:t>Το πλαίσιο της αξιολόγησης εκπαιδευτικών μονάδων δεν μπορεί να είναι απλή διαδικασία που οδηγεί σε επιλογές, όπως ωσάν να πρόκειται για κάποιο εμπορικό προϊόν ή κατανάλωση άλλης υπηρεσίας. Το ερώτημα «αξιολόγησης από ποιόν και για ποιόν» είναι σημαντικό από τη μια, αλλά και από την άλλη η πάγια τοποθέτηση ότι «όλα είναι ίδια εάν λειτουργούν κατά μέσο όρο» είναι λανθασμένη. Κάποιες δυνάμεις «σπρώχνουν» εκμεταλλευόμενοι την μία ή την άλλη πλευρά.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7564" y="1805042"/>
            <a:ext cx="78488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l-GR" b="1" dirty="0"/>
              <a:t>Μύθοι: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είναι </a:t>
            </a:r>
            <a:r>
              <a:rPr lang="en-US" dirty="0"/>
              <a:t>ISO</a:t>
            </a:r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σημαίνει συνεργασίες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σημαίνει βελτίωση → ανάλογα το σκοπό → εμπιστοσύνη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μπορεί να είναι </a:t>
            </a:r>
            <a:r>
              <a:rPr lang="en-US" dirty="0"/>
              <a:t>one size fits all </a:t>
            </a:r>
            <a:r>
              <a:rPr lang="el-GR" dirty="0"/>
              <a:t>το μοντέλο αξιολόγησης (συγκεκριμένα ερωτήματα-κριτήρια που ζητούν συγκεκριμένες απαντήσεις) 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σχετίζεται η εκπαίδευση με την αγορά. Ποιος ο ρόλος της αξιολόγησης</a:t>
            </a:r>
            <a:r>
              <a:rPr lang="el-GR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7564" y="1575370"/>
            <a:ext cx="784887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l-GR" b="1" dirty="0"/>
              <a:t>Μύθοι: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 smtClean="0"/>
              <a:t>Δεν </a:t>
            </a:r>
            <a:r>
              <a:rPr lang="el-GR" dirty="0"/>
              <a:t>μπορεί να αξιολογηθεί η εκπαίδευση όπως ένα εμπορικό προϊόν.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μπορεί να αξιολογείται μια σχολική μονάδα για τις … ελλείψεις της πολιτείας (π.χ. υποδομές)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αξιολογείται μια αξία υποτιμημένη (υποβαθμισμένη)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μπορούν τα σχολεία να είναι «ανταγωνιστούν» τα σχολεία. Η γνώση πρέπει να μεταφέρεται και να είναι ίδια για όλους (ανεξαρτησία, ισονομία).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Δεν είναι τώρα η κατάλληλη στιγμή για αξιολόγηση (προκυκλικότητα</a:t>
            </a:r>
            <a:r>
              <a:rPr lang="el-G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67544" y="1483037"/>
            <a:ext cx="80288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b="1" dirty="0"/>
              <a:t>Αναγκαιότητα: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l-GR" dirty="0"/>
              <a:t>ν ήμασταν αυτοδιαχειριζόμενοι χωρίς αξιολόγηση τότε ο Α δουλεύει 10 ώρες και ο Β δουλεύει/αποδίδει 5 ώρες = ΙΔΙΟΣ μισθός  → ΑΔΙΚΙΑ και τελική διάλυση του οργανισμού → μπορώ να χρησιμοποιήσω σωστά αξιολόγηση.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Απολογισμός έργου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Καταγραφή τρέχουσας κατάστασης βάσει παρελθόντος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Πρέπει να ανοίξει ο διάλογος αξιολόγησης, αλλά από ποιους;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Τι θέλουμε να διορθώσουμε/βελτιώσουμε/αλλάξουμε  με την αξιολόγηση; Δηλαδή ποιο ερώτημα καλείται να απαντήσει η αξιολόγηση της εκπαίδευσης (ως κοινωνικού αγαθού και όχι εμπορεύματος</a:t>
            </a:r>
            <a:r>
              <a:rPr lang="el-GR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67544" y="1657251"/>
            <a:ext cx="802889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b="1" dirty="0"/>
              <a:t>Αναγκαιότητα: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 smtClean="0"/>
              <a:t>Αποτελεσματικότητα </a:t>
            </a:r>
            <a:r>
              <a:rPr lang="el-GR" dirty="0"/>
              <a:t>εκπαιδευτικής μονάδας; → και όχι αποτελεσματική διαγράφεται;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Ικανότητα αξιολογητή → πρέπει να είναι πιστοποιημένοι οι αξιολογητές;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Φταίει η αξιολόγηση εάν οι πολιτικοί έχουν κρυφό σκοπό να την χρησιμοποιήσουν πονηρά;</a:t>
            </a:r>
            <a:endParaRPr lang="en-US" dirty="0"/>
          </a:p>
          <a:p>
            <a:pPr marL="266700" lvl="0" indent="-2667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l-GR" dirty="0"/>
              <a:t>Αν δεν γίνει αξιολόγηση να μείνουν τα πράγματα ως έχουν; Μας ικανοποιεί η ισχύουσα κατάσταση;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67544" y="1028343"/>
            <a:ext cx="802889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b="1" dirty="0"/>
              <a:t>Απαντήσεις:</a:t>
            </a:r>
            <a:endParaRPr lang="en-US" dirty="0"/>
          </a:p>
          <a:p>
            <a:pPr algn="just">
              <a:spcAft>
                <a:spcPts val="1200"/>
              </a:spcAft>
            </a:pPr>
            <a:r>
              <a:rPr lang="el-GR" dirty="0"/>
              <a:t>1). Κάθε σύστημα πρέπει να ελέγχεται και να αξιολογείται.</a:t>
            </a:r>
            <a:endParaRPr lang="en-US" dirty="0"/>
          </a:p>
          <a:p>
            <a:pPr algn="just">
              <a:spcAft>
                <a:spcPts val="1200"/>
              </a:spcAft>
            </a:pPr>
            <a:r>
              <a:rPr lang="el-GR" dirty="0"/>
              <a:t>2). Το πλαίσιο της αξιολόγησης εκπαιδευτικών μονάδων δεν μπορεί να είναι απλή διαδικασία που οδηγεί σε επιλογές, όπως ωσάν να πρόκειται για κάποιο εμπορικό προϊόν ή κατανάλωση άλλης υπηρεσίας. Το ερώτημα «αξιολόγησης από ποιόν και για ποιόν» είναι σημαντικό από τη μια, αλλά και από την άλλη η πάγια τοποθέτηση ότι «όλα είναι ίδια εάν λειτουργούν κατά μέσο όρο» είναι λανθασμένη. Κάποιες δυνάμεις «σπρώχνουν» εκμεταλλευόμενοι την μία ή την άλλη πλευρά. </a:t>
            </a:r>
            <a:endParaRPr lang="en-US" dirty="0"/>
          </a:p>
          <a:p>
            <a:pPr algn="just">
              <a:spcAft>
                <a:spcPts val="1200"/>
              </a:spcAft>
            </a:pPr>
            <a:r>
              <a:rPr lang="el-GR" dirty="0"/>
              <a:t>3). Πρέπει να διαμορφωθεί κουλτούρα αξιολόγησης. Η </a:t>
            </a:r>
            <a:r>
              <a:rPr lang="el-GR" dirty="0" err="1"/>
              <a:t>αυτοαξιολόγηση</a:t>
            </a:r>
            <a:r>
              <a:rPr lang="el-GR" dirty="0"/>
              <a:t> μπορεί να βοηθήσει στο σημείο αυτό και να εντοπίσει προβλήματα.</a:t>
            </a:r>
            <a:endParaRPr lang="en-US" dirty="0"/>
          </a:p>
          <a:p>
            <a:pPr algn="just">
              <a:spcAft>
                <a:spcPts val="1200"/>
              </a:spcAft>
            </a:pPr>
            <a:r>
              <a:rPr lang="el-GR" dirty="0"/>
              <a:t>Η εμπιστοσύνη στην πολιτική είναι καθοριστικής σημασίας. </a:t>
            </a:r>
            <a:r>
              <a:rPr lang="el-GR" dirty="0" smtClean="0"/>
              <a:t>Π.χ. ενώ </a:t>
            </a:r>
            <a:r>
              <a:rPr lang="el-GR" dirty="0"/>
              <a:t>στην πρώτη φάση </a:t>
            </a:r>
            <a:r>
              <a:rPr lang="el-GR" dirty="0" err="1"/>
              <a:t>αυτοαξιολόγησης</a:t>
            </a:r>
            <a:r>
              <a:rPr lang="el-GR" dirty="0"/>
              <a:t> (2009-2010) υπήρχε υπέρ-προσφορά συμμετοχής τον Μάρτιο-Απρίλιο του 2010 υπήρξε σύγκρουση με το νέο νομικό καθεστώς. Συνεπώς ή αναξιοπιστία προς το σύστημα είναι που πρέπει πρώτα να αμβλυνθεί.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57554" y="3044280"/>
            <a:ext cx="8028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l-GR" sz="4400" b="1" dirty="0" smtClean="0"/>
              <a:t>Ευχαριστώ για την Προσοχή σας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468</Words>
  <Application>Microsoft Office PowerPoint</Application>
  <PresentationFormat>Προβολή στην οθόνη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Αξιολόγηση Εκπαίδευσης: Αναγκαιότητα και Μύθοι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 Εκπαίδευσης: Αναγκαιότητα και Μύθοι</dc:title>
  <dc:creator>msk</dc:creator>
  <cp:lastModifiedBy>msk</cp:lastModifiedBy>
  <cp:revision>8</cp:revision>
  <dcterms:created xsi:type="dcterms:W3CDTF">2014-03-20T18:05:12Z</dcterms:created>
  <dcterms:modified xsi:type="dcterms:W3CDTF">2014-03-20T18:18:19Z</dcterms:modified>
</cp:coreProperties>
</file>