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416" r:id="rId2"/>
    <p:sldId id="510" r:id="rId3"/>
    <p:sldId id="513" r:id="rId4"/>
    <p:sldId id="294" r:id="rId5"/>
    <p:sldId id="524" r:id="rId6"/>
    <p:sldId id="360" r:id="rId7"/>
    <p:sldId id="525" r:id="rId8"/>
    <p:sldId id="527" r:id="rId9"/>
    <p:sldId id="515" r:id="rId10"/>
    <p:sldId id="501" r:id="rId11"/>
    <p:sldId id="516" r:id="rId12"/>
    <p:sldId id="519" r:id="rId13"/>
    <p:sldId id="532" r:id="rId14"/>
    <p:sldId id="533" r:id="rId15"/>
    <p:sldId id="528" r:id="rId16"/>
    <p:sldId id="529" r:id="rId17"/>
    <p:sldId id="530" r:id="rId18"/>
    <p:sldId id="536" r:id="rId19"/>
    <p:sldId id="534" r:id="rId20"/>
    <p:sldId id="537" r:id="rId21"/>
    <p:sldId id="535" r:id="rId22"/>
    <p:sldId id="518" r:id="rId23"/>
    <p:sldId id="520" r:id="rId24"/>
    <p:sldId id="517" r:id="rId25"/>
    <p:sldId id="511" r:id="rId26"/>
    <p:sldId id="521" r:id="rId27"/>
    <p:sldId id="522" r:id="rId28"/>
    <p:sldId id="523" r:id="rId29"/>
    <p:sldId id="508" r:id="rId30"/>
    <p:sldId id="512" r:id="rId31"/>
  </p:sldIdLst>
  <p:sldSz cx="9144000" cy="6858000" type="screen4x3"/>
  <p:notesSz cx="6669088" cy="9926638"/>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9EFF7"/>
    <a:srgbClr val="003366"/>
    <a:srgbClr val="D5EAFF"/>
    <a:srgbClr val="D8E3F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147" autoAdjust="0"/>
    <p:restoredTop sz="98224" autoAdjust="0"/>
  </p:normalViewPr>
  <p:slideViewPr>
    <p:cSldViewPr>
      <p:cViewPr>
        <p:scale>
          <a:sx n="70" d="100"/>
          <a:sy n="70" d="100"/>
        </p:scale>
        <p:origin x="-990" y="-9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0" d="100"/>
        <a:sy n="60" d="100"/>
      </p:scale>
      <p:origin x="0" y="0"/>
    </p:cViewPr>
  </p:sorterViewPr>
  <p:notesViewPr>
    <p:cSldViewPr>
      <p:cViewPr varScale="1">
        <p:scale>
          <a:sx n="57" d="100"/>
          <a:sy n="57" d="100"/>
        </p:scale>
        <p:origin x="-2520" y="-84"/>
      </p:cViewPr>
      <p:guideLst>
        <p:guide orient="horz" pos="3127"/>
        <p:guide pos="210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796403-A73D-4AD4-9440-1A14F3F783FF}" type="doc">
      <dgm:prSet loTypeId="urn:microsoft.com/office/officeart/2005/8/layout/cycle4#1" loCatId="cycle" qsTypeId="urn:microsoft.com/office/officeart/2005/8/quickstyle/simple1#1" qsCatId="simple" csTypeId="urn:microsoft.com/office/officeart/2005/8/colors/accent1_2#1" csCatId="accent1" phldr="1"/>
      <dgm:spPr/>
      <dgm:t>
        <a:bodyPr/>
        <a:lstStyle/>
        <a:p>
          <a:endParaRPr lang="el-GR"/>
        </a:p>
      </dgm:t>
    </dgm:pt>
    <dgm:pt modelId="{5543D165-ABE4-4541-B59B-5058C00DF78E}">
      <dgm:prSet phldrT="[Text]"/>
      <dgm:spPr>
        <a:gradFill flip="none" rotWithShape="0">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10800000" scaled="1"/>
          <a:tileRect/>
        </a:gradFill>
      </dgm:spPr>
      <dgm:t>
        <a:bodyPr/>
        <a:lstStyle/>
        <a:p>
          <a:endParaRPr lang="el-GR" dirty="0"/>
        </a:p>
      </dgm:t>
    </dgm:pt>
    <dgm:pt modelId="{5822BC05-8557-46E4-AC7C-9383BE69FFB0}" type="parTrans" cxnId="{848D5F03-AEB7-4441-8903-183737C5B1BE}">
      <dgm:prSet/>
      <dgm:spPr/>
      <dgm:t>
        <a:bodyPr/>
        <a:lstStyle/>
        <a:p>
          <a:endParaRPr lang="el-GR"/>
        </a:p>
      </dgm:t>
    </dgm:pt>
    <dgm:pt modelId="{3E8FFDCC-3AAC-4C75-A237-93E7F1B7894F}" type="sibTrans" cxnId="{848D5F03-AEB7-4441-8903-183737C5B1BE}">
      <dgm:prSet/>
      <dgm:spPr/>
      <dgm:t>
        <a:bodyPr/>
        <a:lstStyle/>
        <a:p>
          <a:endParaRPr lang="el-GR"/>
        </a:p>
      </dgm:t>
    </dgm:pt>
    <dgm:pt modelId="{D500DD5E-585B-4727-8A0D-E2A2909FAF4C}">
      <dgm:prSet phldrT="[Text]" custT="1"/>
      <dgm:spPr>
        <a:ln w="38100">
          <a:solidFill>
            <a:schemeClr val="accent1">
              <a:lumMod val="50000"/>
            </a:schemeClr>
          </a:solidFill>
        </a:ln>
      </dgm:spPr>
      <dgm:t>
        <a:bodyPr/>
        <a:lstStyle/>
        <a:p>
          <a:endParaRPr lang="el-GR" sz="1300" dirty="0"/>
        </a:p>
      </dgm:t>
    </dgm:pt>
    <dgm:pt modelId="{697F7B4E-5558-4FCB-9F14-46A9DB438FC8}" type="parTrans" cxnId="{74F1B5F4-0C94-4C24-ABA6-2B2609372E1C}">
      <dgm:prSet/>
      <dgm:spPr/>
      <dgm:t>
        <a:bodyPr/>
        <a:lstStyle/>
        <a:p>
          <a:endParaRPr lang="el-GR"/>
        </a:p>
      </dgm:t>
    </dgm:pt>
    <dgm:pt modelId="{5B30A10F-1D61-4A86-BD25-C957AAE129A7}" type="sibTrans" cxnId="{74F1B5F4-0C94-4C24-ABA6-2B2609372E1C}">
      <dgm:prSet/>
      <dgm:spPr/>
      <dgm:t>
        <a:bodyPr/>
        <a:lstStyle/>
        <a:p>
          <a:endParaRPr lang="el-GR"/>
        </a:p>
      </dgm:t>
    </dgm:pt>
    <dgm:pt modelId="{3928C27B-AF42-413B-9963-18C434147E58}">
      <dgm:prSet phldrT="[Text]"/>
      <dgm:spPr>
        <a:gradFill flip="none" rotWithShape="0">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16200000" scaled="1"/>
          <a:tileRect/>
        </a:gradFill>
      </dgm:spPr>
      <dgm:t>
        <a:bodyPr/>
        <a:lstStyle/>
        <a:p>
          <a:endParaRPr lang="el-GR" dirty="0"/>
        </a:p>
      </dgm:t>
    </dgm:pt>
    <dgm:pt modelId="{68F9ADCB-E0B7-4235-8BAB-550129166B99}" type="parTrans" cxnId="{18C6D84E-4926-4DE9-9B3B-5DBF3C15B529}">
      <dgm:prSet/>
      <dgm:spPr/>
      <dgm:t>
        <a:bodyPr/>
        <a:lstStyle/>
        <a:p>
          <a:endParaRPr lang="el-GR"/>
        </a:p>
      </dgm:t>
    </dgm:pt>
    <dgm:pt modelId="{81943EF6-921A-4BAC-A467-4E5460093E6E}" type="sibTrans" cxnId="{18C6D84E-4926-4DE9-9B3B-5DBF3C15B529}">
      <dgm:prSet/>
      <dgm:spPr/>
      <dgm:t>
        <a:bodyPr/>
        <a:lstStyle/>
        <a:p>
          <a:endParaRPr lang="el-GR"/>
        </a:p>
      </dgm:t>
    </dgm:pt>
    <dgm:pt modelId="{E1B7BEDF-0DA5-49A5-A8FF-8A845800EBCF}">
      <dgm:prSet phldrT="[Text]" custT="1"/>
      <dgm:spPr>
        <a:ln w="38100">
          <a:solidFill>
            <a:schemeClr val="accent1">
              <a:lumMod val="50000"/>
            </a:schemeClr>
          </a:solidFill>
        </a:ln>
      </dgm:spPr>
      <dgm:t>
        <a:bodyPr/>
        <a:lstStyle/>
        <a:p>
          <a:endParaRPr lang="el-GR" sz="1300" dirty="0"/>
        </a:p>
      </dgm:t>
    </dgm:pt>
    <dgm:pt modelId="{D4FB7662-23EA-4FB2-BCF0-5B9020BE9BA2}" type="parTrans" cxnId="{C60F30A1-D5EC-4A13-AA21-39EC2B1D8F97}">
      <dgm:prSet/>
      <dgm:spPr/>
      <dgm:t>
        <a:bodyPr/>
        <a:lstStyle/>
        <a:p>
          <a:endParaRPr lang="el-GR"/>
        </a:p>
      </dgm:t>
    </dgm:pt>
    <dgm:pt modelId="{05743E92-B4AF-4660-BD3C-3FCEAD964B68}" type="sibTrans" cxnId="{C60F30A1-D5EC-4A13-AA21-39EC2B1D8F97}">
      <dgm:prSet/>
      <dgm:spPr/>
      <dgm:t>
        <a:bodyPr/>
        <a:lstStyle/>
        <a:p>
          <a:endParaRPr lang="el-GR"/>
        </a:p>
      </dgm:t>
    </dgm:pt>
    <dgm:pt modelId="{763CE21F-C87E-4AD2-A88B-B24CA67F72DB}">
      <dgm:prSet phldrT="[Text]"/>
      <dgm:spPr>
        <a:gradFill flip="none" rotWithShape="0">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lin ang="2700000" scaled="1"/>
          <a:tileRect/>
        </a:gradFill>
      </dgm:spPr>
      <dgm:t>
        <a:bodyPr/>
        <a:lstStyle/>
        <a:p>
          <a:endParaRPr lang="el-GR" b="1" dirty="0"/>
        </a:p>
      </dgm:t>
    </dgm:pt>
    <dgm:pt modelId="{B820551C-0F95-4029-929C-B00D2017FBEF}" type="parTrans" cxnId="{5637DADF-27F5-413D-BB1B-0FD84E5609D6}">
      <dgm:prSet/>
      <dgm:spPr/>
      <dgm:t>
        <a:bodyPr/>
        <a:lstStyle/>
        <a:p>
          <a:endParaRPr lang="el-GR"/>
        </a:p>
      </dgm:t>
    </dgm:pt>
    <dgm:pt modelId="{BB06826C-BB71-49B1-ADBD-A3D527B1986B}" type="sibTrans" cxnId="{5637DADF-27F5-413D-BB1B-0FD84E5609D6}">
      <dgm:prSet/>
      <dgm:spPr/>
      <dgm:t>
        <a:bodyPr/>
        <a:lstStyle/>
        <a:p>
          <a:endParaRPr lang="el-GR"/>
        </a:p>
      </dgm:t>
    </dgm:pt>
    <dgm:pt modelId="{A4F439F4-0BF2-4F93-BBC4-FD72C62FCD3A}">
      <dgm:prSet phldrT="[Text]"/>
      <dgm:spPr>
        <a:ln w="38100">
          <a:solidFill>
            <a:schemeClr val="accent1">
              <a:lumMod val="50000"/>
            </a:schemeClr>
          </a:solidFill>
        </a:ln>
      </dgm:spPr>
      <dgm:t>
        <a:bodyPr/>
        <a:lstStyle/>
        <a:p>
          <a:pPr marL="0" indent="0"/>
          <a:endParaRPr lang="el-GR" dirty="0"/>
        </a:p>
      </dgm:t>
    </dgm:pt>
    <dgm:pt modelId="{5AF9DBB2-8024-4007-8A19-EB9E85700A87}" type="parTrans" cxnId="{89B21947-AD35-4A05-82D5-4E32F559FEAD}">
      <dgm:prSet/>
      <dgm:spPr/>
      <dgm:t>
        <a:bodyPr/>
        <a:lstStyle/>
        <a:p>
          <a:endParaRPr lang="el-GR"/>
        </a:p>
      </dgm:t>
    </dgm:pt>
    <dgm:pt modelId="{3780F675-25F9-43E6-901A-25B071135D1C}" type="sibTrans" cxnId="{89B21947-AD35-4A05-82D5-4E32F559FEAD}">
      <dgm:prSet/>
      <dgm:spPr/>
      <dgm:t>
        <a:bodyPr/>
        <a:lstStyle/>
        <a:p>
          <a:endParaRPr lang="el-GR"/>
        </a:p>
      </dgm:t>
    </dgm:pt>
    <dgm:pt modelId="{27042F1C-8651-4CCC-BCCF-43DD40982937}">
      <dgm:prSet phldrT="[Text]"/>
      <dgm:spPr>
        <a:gradFill flip="none" rotWithShape="0">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path path="circle">
            <a:fillToRect l="100000" b="100000"/>
          </a:path>
          <a:tileRect t="-100000" r="-100000"/>
        </a:gradFill>
      </dgm:spPr>
      <dgm:t>
        <a:bodyPr/>
        <a:lstStyle/>
        <a:p>
          <a:endParaRPr lang="el-GR" b="1" dirty="0"/>
        </a:p>
      </dgm:t>
    </dgm:pt>
    <dgm:pt modelId="{3C6754F7-59B6-4535-9070-5A0EA4373B57}" type="parTrans" cxnId="{BD02FFEA-8D34-495F-B8CF-1B040FA580BA}">
      <dgm:prSet/>
      <dgm:spPr/>
      <dgm:t>
        <a:bodyPr/>
        <a:lstStyle/>
        <a:p>
          <a:endParaRPr lang="el-GR"/>
        </a:p>
      </dgm:t>
    </dgm:pt>
    <dgm:pt modelId="{146FCCCB-ADC2-4C7D-8434-E33D4318B010}" type="sibTrans" cxnId="{BD02FFEA-8D34-495F-B8CF-1B040FA580BA}">
      <dgm:prSet/>
      <dgm:spPr/>
      <dgm:t>
        <a:bodyPr/>
        <a:lstStyle/>
        <a:p>
          <a:endParaRPr lang="el-GR"/>
        </a:p>
      </dgm:t>
    </dgm:pt>
    <dgm:pt modelId="{4878F80B-E761-4B59-8769-0F008E9090E6}">
      <dgm:prSet phldrT="[Text]"/>
      <dgm:spPr>
        <a:ln w="38100">
          <a:solidFill>
            <a:schemeClr val="accent1">
              <a:lumMod val="50000"/>
            </a:schemeClr>
          </a:solidFill>
        </a:ln>
      </dgm:spPr>
      <dgm:t>
        <a:bodyPr/>
        <a:lstStyle/>
        <a:p>
          <a:endParaRPr lang="el-GR" dirty="0"/>
        </a:p>
      </dgm:t>
    </dgm:pt>
    <dgm:pt modelId="{677CEDFE-1C79-44A5-AD64-B2BA9069DB51}" type="parTrans" cxnId="{81C43556-C6A6-4B18-947F-AEE74DDCBE4C}">
      <dgm:prSet/>
      <dgm:spPr/>
      <dgm:t>
        <a:bodyPr/>
        <a:lstStyle/>
        <a:p>
          <a:endParaRPr lang="el-GR"/>
        </a:p>
      </dgm:t>
    </dgm:pt>
    <dgm:pt modelId="{E21FBE8C-A601-4BC8-A5D3-3DFDC9466E05}" type="sibTrans" cxnId="{81C43556-C6A6-4B18-947F-AEE74DDCBE4C}">
      <dgm:prSet/>
      <dgm:spPr/>
      <dgm:t>
        <a:bodyPr/>
        <a:lstStyle/>
        <a:p>
          <a:endParaRPr lang="el-GR"/>
        </a:p>
      </dgm:t>
    </dgm:pt>
    <dgm:pt modelId="{218F254F-3131-4E90-B7FA-370585872A1B}" type="pres">
      <dgm:prSet presAssocID="{CB796403-A73D-4AD4-9440-1A14F3F783FF}" presName="cycleMatrixDiagram" presStyleCnt="0">
        <dgm:presLayoutVars>
          <dgm:chMax val="1"/>
          <dgm:dir/>
          <dgm:animLvl val="lvl"/>
          <dgm:resizeHandles val="exact"/>
        </dgm:presLayoutVars>
      </dgm:prSet>
      <dgm:spPr/>
      <dgm:t>
        <a:bodyPr/>
        <a:lstStyle/>
        <a:p>
          <a:endParaRPr lang="el-GR"/>
        </a:p>
      </dgm:t>
    </dgm:pt>
    <dgm:pt modelId="{04511E88-D7F8-4E7F-93DD-B2E673AF3052}" type="pres">
      <dgm:prSet presAssocID="{CB796403-A73D-4AD4-9440-1A14F3F783FF}" presName="children" presStyleCnt="0"/>
      <dgm:spPr/>
    </dgm:pt>
    <dgm:pt modelId="{40B43F5D-B64C-4DFB-9B25-F651A8D1CF74}" type="pres">
      <dgm:prSet presAssocID="{CB796403-A73D-4AD4-9440-1A14F3F783FF}" presName="child1group" presStyleCnt="0"/>
      <dgm:spPr/>
    </dgm:pt>
    <dgm:pt modelId="{E7A11511-8265-4513-AEA7-94AC4A200EE9}" type="pres">
      <dgm:prSet presAssocID="{CB796403-A73D-4AD4-9440-1A14F3F783FF}" presName="child1" presStyleLbl="bgAcc1" presStyleIdx="0" presStyleCnt="4" custScaleX="163700" custScaleY="193031" custLinFactNeighborX="-2477" custLinFactNeighborY="17006"/>
      <dgm:spPr/>
      <dgm:t>
        <a:bodyPr/>
        <a:lstStyle/>
        <a:p>
          <a:endParaRPr lang="el-GR"/>
        </a:p>
      </dgm:t>
    </dgm:pt>
    <dgm:pt modelId="{7D31B8F6-DB84-46E4-B8AB-49EDD4B3E871}" type="pres">
      <dgm:prSet presAssocID="{CB796403-A73D-4AD4-9440-1A14F3F783FF}" presName="child1Text" presStyleLbl="bgAcc1" presStyleIdx="0" presStyleCnt="4">
        <dgm:presLayoutVars>
          <dgm:bulletEnabled val="1"/>
        </dgm:presLayoutVars>
      </dgm:prSet>
      <dgm:spPr/>
      <dgm:t>
        <a:bodyPr/>
        <a:lstStyle/>
        <a:p>
          <a:endParaRPr lang="el-GR"/>
        </a:p>
      </dgm:t>
    </dgm:pt>
    <dgm:pt modelId="{0E69F0ED-2D0C-48C7-9D0B-7718B9FFCBBA}" type="pres">
      <dgm:prSet presAssocID="{CB796403-A73D-4AD4-9440-1A14F3F783FF}" presName="child2group" presStyleCnt="0"/>
      <dgm:spPr/>
    </dgm:pt>
    <dgm:pt modelId="{CCDE3FC9-45E4-4DCF-B2CB-BBC596E882ED}" type="pres">
      <dgm:prSet presAssocID="{CB796403-A73D-4AD4-9440-1A14F3F783FF}" presName="child2" presStyleLbl="bgAcc1" presStyleIdx="1" presStyleCnt="4" custScaleX="158495" custScaleY="194045" custLinFactNeighborY="16265"/>
      <dgm:spPr/>
      <dgm:t>
        <a:bodyPr/>
        <a:lstStyle/>
        <a:p>
          <a:endParaRPr lang="el-GR"/>
        </a:p>
      </dgm:t>
    </dgm:pt>
    <dgm:pt modelId="{30B3FCF8-E948-497C-AAB2-EBDC1DBEC8EE}" type="pres">
      <dgm:prSet presAssocID="{CB796403-A73D-4AD4-9440-1A14F3F783FF}" presName="child2Text" presStyleLbl="bgAcc1" presStyleIdx="1" presStyleCnt="4">
        <dgm:presLayoutVars>
          <dgm:bulletEnabled val="1"/>
        </dgm:presLayoutVars>
      </dgm:prSet>
      <dgm:spPr/>
      <dgm:t>
        <a:bodyPr/>
        <a:lstStyle/>
        <a:p>
          <a:endParaRPr lang="el-GR"/>
        </a:p>
      </dgm:t>
    </dgm:pt>
    <dgm:pt modelId="{586703D0-F6EC-4B64-82CC-BB01A4E5F288}" type="pres">
      <dgm:prSet presAssocID="{CB796403-A73D-4AD4-9440-1A14F3F783FF}" presName="child3group" presStyleCnt="0"/>
      <dgm:spPr/>
    </dgm:pt>
    <dgm:pt modelId="{2877FE88-C4BF-46DF-84B0-6D16AEBCD6BC}" type="pres">
      <dgm:prSet presAssocID="{CB796403-A73D-4AD4-9440-1A14F3F783FF}" presName="child3" presStyleLbl="bgAcc1" presStyleIdx="2" presStyleCnt="4" custScaleX="157785" custScaleY="98848" custLinFactNeighborY="-32544"/>
      <dgm:spPr/>
      <dgm:t>
        <a:bodyPr/>
        <a:lstStyle/>
        <a:p>
          <a:endParaRPr lang="el-GR"/>
        </a:p>
      </dgm:t>
    </dgm:pt>
    <dgm:pt modelId="{3C25B20D-BEC4-4759-8EBA-761F6F82908D}" type="pres">
      <dgm:prSet presAssocID="{CB796403-A73D-4AD4-9440-1A14F3F783FF}" presName="child3Text" presStyleLbl="bgAcc1" presStyleIdx="2" presStyleCnt="4">
        <dgm:presLayoutVars>
          <dgm:bulletEnabled val="1"/>
        </dgm:presLayoutVars>
      </dgm:prSet>
      <dgm:spPr/>
      <dgm:t>
        <a:bodyPr/>
        <a:lstStyle/>
        <a:p>
          <a:endParaRPr lang="el-GR"/>
        </a:p>
      </dgm:t>
    </dgm:pt>
    <dgm:pt modelId="{DBAC1A35-5471-4A4C-B27B-F44E989ABE10}" type="pres">
      <dgm:prSet presAssocID="{CB796403-A73D-4AD4-9440-1A14F3F783FF}" presName="child4group" presStyleCnt="0"/>
      <dgm:spPr/>
    </dgm:pt>
    <dgm:pt modelId="{29EBCA15-5FC5-4E48-880B-59B3F9753E51}" type="pres">
      <dgm:prSet presAssocID="{CB796403-A73D-4AD4-9440-1A14F3F783FF}" presName="child4" presStyleLbl="bgAcc1" presStyleIdx="3" presStyleCnt="4" custScaleX="163229" custScaleY="95947" custLinFactNeighborY="-31559"/>
      <dgm:spPr/>
      <dgm:t>
        <a:bodyPr/>
        <a:lstStyle/>
        <a:p>
          <a:endParaRPr lang="el-GR"/>
        </a:p>
      </dgm:t>
    </dgm:pt>
    <dgm:pt modelId="{7B185E0A-EFD0-47C6-9A3C-11421E753DA9}" type="pres">
      <dgm:prSet presAssocID="{CB796403-A73D-4AD4-9440-1A14F3F783FF}" presName="child4Text" presStyleLbl="bgAcc1" presStyleIdx="3" presStyleCnt="4">
        <dgm:presLayoutVars>
          <dgm:bulletEnabled val="1"/>
        </dgm:presLayoutVars>
      </dgm:prSet>
      <dgm:spPr/>
      <dgm:t>
        <a:bodyPr/>
        <a:lstStyle/>
        <a:p>
          <a:endParaRPr lang="el-GR"/>
        </a:p>
      </dgm:t>
    </dgm:pt>
    <dgm:pt modelId="{FB7666A6-B0AB-466F-BEFB-E2B973CFAC03}" type="pres">
      <dgm:prSet presAssocID="{CB796403-A73D-4AD4-9440-1A14F3F783FF}" presName="childPlaceholder" presStyleCnt="0"/>
      <dgm:spPr/>
    </dgm:pt>
    <dgm:pt modelId="{63DD20B6-715E-4324-B66A-0AC9AB4274D2}" type="pres">
      <dgm:prSet presAssocID="{CB796403-A73D-4AD4-9440-1A14F3F783FF}" presName="circle" presStyleCnt="0"/>
      <dgm:spPr/>
    </dgm:pt>
    <dgm:pt modelId="{59EBEBFC-E231-450D-9B43-783EB551AC40}" type="pres">
      <dgm:prSet presAssocID="{CB796403-A73D-4AD4-9440-1A14F3F783FF}" presName="quadrant1" presStyleLbl="node1" presStyleIdx="0" presStyleCnt="4" custScaleX="63388" custScaleY="60466" custLinFactNeighborX="15339" custLinFactNeighborY="40262">
        <dgm:presLayoutVars>
          <dgm:chMax val="1"/>
          <dgm:bulletEnabled val="1"/>
        </dgm:presLayoutVars>
      </dgm:prSet>
      <dgm:spPr/>
      <dgm:t>
        <a:bodyPr/>
        <a:lstStyle/>
        <a:p>
          <a:endParaRPr lang="el-GR"/>
        </a:p>
      </dgm:t>
    </dgm:pt>
    <dgm:pt modelId="{BC9D9BDC-56D4-4462-9160-467BA463F401}" type="pres">
      <dgm:prSet presAssocID="{CB796403-A73D-4AD4-9440-1A14F3F783FF}" presName="quadrant2" presStyleLbl="node1" presStyleIdx="1" presStyleCnt="4" custScaleX="63761" custScaleY="60807" custLinFactNeighborX="-9724" custLinFactNeighborY="40530">
        <dgm:presLayoutVars>
          <dgm:chMax val="1"/>
          <dgm:bulletEnabled val="1"/>
        </dgm:presLayoutVars>
      </dgm:prSet>
      <dgm:spPr/>
      <dgm:t>
        <a:bodyPr/>
        <a:lstStyle/>
        <a:p>
          <a:endParaRPr lang="el-GR"/>
        </a:p>
      </dgm:t>
    </dgm:pt>
    <dgm:pt modelId="{909F6903-1F81-4971-AD4E-FB9140DCB247}" type="pres">
      <dgm:prSet presAssocID="{CB796403-A73D-4AD4-9440-1A14F3F783FF}" presName="quadrant3" presStyleLbl="node1" presStyleIdx="2" presStyleCnt="4" custScaleX="57853" custScaleY="54899" custLinFactNeighborX="-12678" custLinFactNeighborY="13362">
        <dgm:presLayoutVars>
          <dgm:chMax val="1"/>
          <dgm:bulletEnabled val="1"/>
        </dgm:presLayoutVars>
      </dgm:prSet>
      <dgm:spPr/>
      <dgm:t>
        <a:bodyPr/>
        <a:lstStyle/>
        <a:p>
          <a:endParaRPr lang="el-GR"/>
        </a:p>
      </dgm:t>
    </dgm:pt>
    <dgm:pt modelId="{72A22513-2739-4931-9481-D3ABDF73BB9C}" type="pres">
      <dgm:prSet presAssocID="{CB796403-A73D-4AD4-9440-1A14F3F783FF}" presName="quadrant4" presStyleLbl="node1" presStyleIdx="3" presStyleCnt="4" custScaleX="61523" custScaleY="53315" custLinFactNeighborX="19408" custLinFactNeighborY="13746">
        <dgm:presLayoutVars>
          <dgm:chMax val="1"/>
          <dgm:bulletEnabled val="1"/>
        </dgm:presLayoutVars>
      </dgm:prSet>
      <dgm:spPr/>
      <dgm:t>
        <a:bodyPr/>
        <a:lstStyle/>
        <a:p>
          <a:endParaRPr lang="el-GR"/>
        </a:p>
      </dgm:t>
    </dgm:pt>
    <dgm:pt modelId="{03F0AB6B-45D7-4D4F-957F-678937E08E79}" type="pres">
      <dgm:prSet presAssocID="{CB796403-A73D-4AD4-9440-1A14F3F783FF}" presName="quadrantPlaceholder" presStyleCnt="0"/>
      <dgm:spPr/>
    </dgm:pt>
    <dgm:pt modelId="{C1CC468F-39B9-4987-958E-093839D10A4B}" type="pres">
      <dgm:prSet presAssocID="{CB796403-A73D-4AD4-9440-1A14F3F783FF}" presName="center1" presStyleLbl="fgShp" presStyleIdx="0" presStyleCnt="2" custLinFactX="210409" custLinFactNeighborX="300000"/>
      <dgm:spPr>
        <a:noFill/>
        <a:ln>
          <a:noFill/>
        </a:ln>
      </dgm:spPr>
      <dgm:t>
        <a:bodyPr/>
        <a:lstStyle/>
        <a:p>
          <a:endParaRPr lang="el-GR"/>
        </a:p>
      </dgm:t>
    </dgm:pt>
    <dgm:pt modelId="{4E2A4B74-9D8C-49B9-B84F-00C27E712DD5}" type="pres">
      <dgm:prSet presAssocID="{CB796403-A73D-4AD4-9440-1A14F3F783FF}" presName="center2" presStyleLbl="fgShp" presStyleIdx="1" presStyleCnt="2" custLinFactX="210409" custLinFactNeighborX="300000"/>
      <dgm:spPr>
        <a:noFill/>
        <a:ln>
          <a:noFill/>
        </a:ln>
      </dgm:spPr>
    </dgm:pt>
  </dgm:ptLst>
  <dgm:cxnLst>
    <dgm:cxn modelId="{BD02FFEA-8D34-495F-B8CF-1B040FA580BA}" srcId="{CB796403-A73D-4AD4-9440-1A14F3F783FF}" destId="{27042F1C-8651-4CCC-BCCF-43DD40982937}" srcOrd="3" destOrd="0" parTransId="{3C6754F7-59B6-4535-9070-5A0EA4373B57}" sibTransId="{146FCCCB-ADC2-4C7D-8434-E33D4318B010}"/>
    <dgm:cxn modelId="{C60F30A1-D5EC-4A13-AA21-39EC2B1D8F97}" srcId="{3928C27B-AF42-413B-9963-18C434147E58}" destId="{E1B7BEDF-0DA5-49A5-A8FF-8A845800EBCF}" srcOrd="0" destOrd="0" parTransId="{D4FB7662-23EA-4FB2-BCF0-5B9020BE9BA2}" sibTransId="{05743E92-B4AF-4660-BD3C-3FCEAD964B68}"/>
    <dgm:cxn modelId="{18C6D84E-4926-4DE9-9B3B-5DBF3C15B529}" srcId="{CB796403-A73D-4AD4-9440-1A14F3F783FF}" destId="{3928C27B-AF42-413B-9963-18C434147E58}" srcOrd="1" destOrd="0" parTransId="{68F9ADCB-E0B7-4235-8BAB-550129166B99}" sibTransId="{81943EF6-921A-4BAC-A467-4E5460093E6E}"/>
    <dgm:cxn modelId="{74F1B5F4-0C94-4C24-ABA6-2B2609372E1C}" srcId="{5543D165-ABE4-4541-B59B-5058C00DF78E}" destId="{D500DD5E-585B-4727-8A0D-E2A2909FAF4C}" srcOrd="0" destOrd="0" parTransId="{697F7B4E-5558-4FCB-9F14-46A9DB438FC8}" sibTransId="{5B30A10F-1D61-4A86-BD25-C957AAE129A7}"/>
    <dgm:cxn modelId="{D300CB84-903D-43CA-85EF-41120021A6E9}" type="presOf" srcId="{3928C27B-AF42-413B-9963-18C434147E58}" destId="{BC9D9BDC-56D4-4462-9160-467BA463F401}" srcOrd="0" destOrd="0" presId="urn:microsoft.com/office/officeart/2005/8/layout/cycle4#1"/>
    <dgm:cxn modelId="{CD9CD2E2-59CF-47B5-9442-B9F2010AC896}" type="presOf" srcId="{E1B7BEDF-0DA5-49A5-A8FF-8A845800EBCF}" destId="{30B3FCF8-E948-497C-AAB2-EBDC1DBEC8EE}" srcOrd="1" destOrd="0" presId="urn:microsoft.com/office/officeart/2005/8/layout/cycle4#1"/>
    <dgm:cxn modelId="{76EEA238-3630-4333-8579-B7EFA335BC7C}" type="presOf" srcId="{CB796403-A73D-4AD4-9440-1A14F3F783FF}" destId="{218F254F-3131-4E90-B7FA-370585872A1B}" srcOrd="0" destOrd="0" presId="urn:microsoft.com/office/officeart/2005/8/layout/cycle4#1"/>
    <dgm:cxn modelId="{848D5F03-AEB7-4441-8903-183737C5B1BE}" srcId="{CB796403-A73D-4AD4-9440-1A14F3F783FF}" destId="{5543D165-ABE4-4541-B59B-5058C00DF78E}" srcOrd="0" destOrd="0" parTransId="{5822BC05-8557-46E4-AC7C-9383BE69FFB0}" sibTransId="{3E8FFDCC-3AAC-4C75-A237-93E7F1B7894F}"/>
    <dgm:cxn modelId="{6ACCD729-E3F0-46F0-AD0B-7B0A674BD72B}" type="presOf" srcId="{D500DD5E-585B-4727-8A0D-E2A2909FAF4C}" destId="{7D31B8F6-DB84-46E4-B8AB-49EDD4B3E871}" srcOrd="1" destOrd="0" presId="urn:microsoft.com/office/officeart/2005/8/layout/cycle4#1"/>
    <dgm:cxn modelId="{CDC925D7-86A6-429C-B3CA-740E3CEA04EB}" type="presOf" srcId="{5543D165-ABE4-4541-B59B-5058C00DF78E}" destId="{59EBEBFC-E231-450D-9B43-783EB551AC40}" srcOrd="0" destOrd="0" presId="urn:microsoft.com/office/officeart/2005/8/layout/cycle4#1"/>
    <dgm:cxn modelId="{FB58FEE8-D499-4CFB-9C53-EA259F9F68FA}" type="presOf" srcId="{763CE21F-C87E-4AD2-A88B-B24CA67F72DB}" destId="{909F6903-1F81-4971-AD4E-FB9140DCB247}" srcOrd="0" destOrd="0" presId="urn:microsoft.com/office/officeart/2005/8/layout/cycle4#1"/>
    <dgm:cxn modelId="{5637DADF-27F5-413D-BB1B-0FD84E5609D6}" srcId="{CB796403-A73D-4AD4-9440-1A14F3F783FF}" destId="{763CE21F-C87E-4AD2-A88B-B24CA67F72DB}" srcOrd="2" destOrd="0" parTransId="{B820551C-0F95-4029-929C-B00D2017FBEF}" sibTransId="{BB06826C-BB71-49B1-ADBD-A3D527B1986B}"/>
    <dgm:cxn modelId="{A0AB5221-DB34-498D-8EC0-59460675FB7A}" type="presOf" srcId="{A4F439F4-0BF2-4F93-BBC4-FD72C62FCD3A}" destId="{3C25B20D-BEC4-4759-8EBA-761F6F82908D}" srcOrd="1" destOrd="0" presId="urn:microsoft.com/office/officeart/2005/8/layout/cycle4#1"/>
    <dgm:cxn modelId="{DA9B9EAD-2AA3-474A-BF71-70DB4C6000ED}" type="presOf" srcId="{A4F439F4-0BF2-4F93-BBC4-FD72C62FCD3A}" destId="{2877FE88-C4BF-46DF-84B0-6D16AEBCD6BC}" srcOrd="0" destOrd="0" presId="urn:microsoft.com/office/officeart/2005/8/layout/cycle4#1"/>
    <dgm:cxn modelId="{8054ECFC-3AC2-4467-9D32-77B72B165CA2}" type="presOf" srcId="{E1B7BEDF-0DA5-49A5-A8FF-8A845800EBCF}" destId="{CCDE3FC9-45E4-4DCF-B2CB-BBC596E882ED}" srcOrd="0" destOrd="0" presId="urn:microsoft.com/office/officeart/2005/8/layout/cycle4#1"/>
    <dgm:cxn modelId="{89B21947-AD35-4A05-82D5-4E32F559FEAD}" srcId="{763CE21F-C87E-4AD2-A88B-B24CA67F72DB}" destId="{A4F439F4-0BF2-4F93-BBC4-FD72C62FCD3A}" srcOrd="0" destOrd="0" parTransId="{5AF9DBB2-8024-4007-8A19-EB9E85700A87}" sibTransId="{3780F675-25F9-43E6-901A-25B071135D1C}"/>
    <dgm:cxn modelId="{A34D2592-7799-400B-960B-3C1D8214A43E}" type="presOf" srcId="{27042F1C-8651-4CCC-BCCF-43DD40982937}" destId="{72A22513-2739-4931-9481-D3ABDF73BB9C}" srcOrd="0" destOrd="0" presId="urn:microsoft.com/office/officeart/2005/8/layout/cycle4#1"/>
    <dgm:cxn modelId="{81C43556-C6A6-4B18-947F-AEE74DDCBE4C}" srcId="{27042F1C-8651-4CCC-BCCF-43DD40982937}" destId="{4878F80B-E761-4B59-8769-0F008E9090E6}" srcOrd="0" destOrd="0" parTransId="{677CEDFE-1C79-44A5-AD64-B2BA9069DB51}" sibTransId="{E21FBE8C-A601-4BC8-A5D3-3DFDC9466E05}"/>
    <dgm:cxn modelId="{7F53A86F-F074-448E-BAF9-EB4605230F90}" type="presOf" srcId="{D500DD5E-585B-4727-8A0D-E2A2909FAF4C}" destId="{E7A11511-8265-4513-AEA7-94AC4A200EE9}" srcOrd="0" destOrd="0" presId="urn:microsoft.com/office/officeart/2005/8/layout/cycle4#1"/>
    <dgm:cxn modelId="{02ACFA34-DF17-479B-9FE6-E0AFBAC86D03}" type="presOf" srcId="{4878F80B-E761-4B59-8769-0F008E9090E6}" destId="{7B185E0A-EFD0-47C6-9A3C-11421E753DA9}" srcOrd="1" destOrd="0" presId="urn:microsoft.com/office/officeart/2005/8/layout/cycle4#1"/>
    <dgm:cxn modelId="{E51F75C3-8733-4DFB-91EE-52E1A6050B63}" type="presOf" srcId="{4878F80B-E761-4B59-8769-0F008E9090E6}" destId="{29EBCA15-5FC5-4E48-880B-59B3F9753E51}" srcOrd="0" destOrd="0" presId="urn:microsoft.com/office/officeart/2005/8/layout/cycle4#1"/>
    <dgm:cxn modelId="{6BA5FDDE-7E19-4868-A5F6-D487BC61B8F8}" type="presParOf" srcId="{218F254F-3131-4E90-B7FA-370585872A1B}" destId="{04511E88-D7F8-4E7F-93DD-B2E673AF3052}" srcOrd="0" destOrd="0" presId="urn:microsoft.com/office/officeart/2005/8/layout/cycle4#1"/>
    <dgm:cxn modelId="{5FF313C2-B28B-4CB5-B864-214E0D2E15EC}" type="presParOf" srcId="{04511E88-D7F8-4E7F-93DD-B2E673AF3052}" destId="{40B43F5D-B64C-4DFB-9B25-F651A8D1CF74}" srcOrd="0" destOrd="0" presId="urn:microsoft.com/office/officeart/2005/8/layout/cycle4#1"/>
    <dgm:cxn modelId="{28A33D20-FF76-46CA-AC79-3F3D1203A38D}" type="presParOf" srcId="{40B43F5D-B64C-4DFB-9B25-F651A8D1CF74}" destId="{E7A11511-8265-4513-AEA7-94AC4A200EE9}" srcOrd="0" destOrd="0" presId="urn:microsoft.com/office/officeart/2005/8/layout/cycle4#1"/>
    <dgm:cxn modelId="{75E7F572-DF61-4189-8F59-A66FE9C99205}" type="presParOf" srcId="{40B43F5D-B64C-4DFB-9B25-F651A8D1CF74}" destId="{7D31B8F6-DB84-46E4-B8AB-49EDD4B3E871}" srcOrd="1" destOrd="0" presId="urn:microsoft.com/office/officeart/2005/8/layout/cycle4#1"/>
    <dgm:cxn modelId="{A0759E20-7065-4580-8066-5D310688E5D1}" type="presParOf" srcId="{04511E88-D7F8-4E7F-93DD-B2E673AF3052}" destId="{0E69F0ED-2D0C-48C7-9D0B-7718B9FFCBBA}" srcOrd="1" destOrd="0" presId="urn:microsoft.com/office/officeart/2005/8/layout/cycle4#1"/>
    <dgm:cxn modelId="{A74D1B1B-D269-4F6F-8621-A8FD1754BFF1}" type="presParOf" srcId="{0E69F0ED-2D0C-48C7-9D0B-7718B9FFCBBA}" destId="{CCDE3FC9-45E4-4DCF-B2CB-BBC596E882ED}" srcOrd="0" destOrd="0" presId="urn:microsoft.com/office/officeart/2005/8/layout/cycle4#1"/>
    <dgm:cxn modelId="{8DFF2DB4-EF97-4490-A6E2-259B1D75F2CE}" type="presParOf" srcId="{0E69F0ED-2D0C-48C7-9D0B-7718B9FFCBBA}" destId="{30B3FCF8-E948-497C-AAB2-EBDC1DBEC8EE}" srcOrd="1" destOrd="0" presId="urn:microsoft.com/office/officeart/2005/8/layout/cycle4#1"/>
    <dgm:cxn modelId="{2D6FF1DF-DD59-4C27-AD41-8DE1D333ADDB}" type="presParOf" srcId="{04511E88-D7F8-4E7F-93DD-B2E673AF3052}" destId="{586703D0-F6EC-4B64-82CC-BB01A4E5F288}" srcOrd="2" destOrd="0" presId="urn:microsoft.com/office/officeart/2005/8/layout/cycle4#1"/>
    <dgm:cxn modelId="{177C20AB-9772-43B3-8DCA-97A759367F07}" type="presParOf" srcId="{586703D0-F6EC-4B64-82CC-BB01A4E5F288}" destId="{2877FE88-C4BF-46DF-84B0-6D16AEBCD6BC}" srcOrd="0" destOrd="0" presId="urn:microsoft.com/office/officeart/2005/8/layout/cycle4#1"/>
    <dgm:cxn modelId="{32B4CD4A-13B6-4338-BBC3-379C0F52D170}" type="presParOf" srcId="{586703D0-F6EC-4B64-82CC-BB01A4E5F288}" destId="{3C25B20D-BEC4-4759-8EBA-761F6F82908D}" srcOrd="1" destOrd="0" presId="urn:microsoft.com/office/officeart/2005/8/layout/cycle4#1"/>
    <dgm:cxn modelId="{E93AE913-9EC1-4658-85E6-273255D1800B}" type="presParOf" srcId="{04511E88-D7F8-4E7F-93DD-B2E673AF3052}" destId="{DBAC1A35-5471-4A4C-B27B-F44E989ABE10}" srcOrd="3" destOrd="0" presId="urn:microsoft.com/office/officeart/2005/8/layout/cycle4#1"/>
    <dgm:cxn modelId="{28579D3C-6370-40B4-B546-D8EDA2CA6636}" type="presParOf" srcId="{DBAC1A35-5471-4A4C-B27B-F44E989ABE10}" destId="{29EBCA15-5FC5-4E48-880B-59B3F9753E51}" srcOrd="0" destOrd="0" presId="urn:microsoft.com/office/officeart/2005/8/layout/cycle4#1"/>
    <dgm:cxn modelId="{590B6136-7A86-4686-B362-D0F48175D877}" type="presParOf" srcId="{DBAC1A35-5471-4A4C-B27B-F44E989ABE10}" destId="{7B185E0A-EFD0-47C6-9A3C-11421E753DA9}" srcOrd="1" destOrd="0" presId="urn:microsoft.com/office/officeart/2005/8/layout/cycle4#1"/>
    <dgm:cxn modelId="{39B40652-DF75-411B-A7E2-6A2FA27EF302}" type="presParOf" srcId="{04511E88-D7F8-4E7F-93DD-B2E673AF3052}" destId="{FB7666A6-B0AB-466F-BEFB-E2B973CFAC03}" srcOrd="4" destOrd="0" presId="urn:microsoft.com/office/officeart/2005/8/layout/cycle4#1"/>
    <dgm:cxn modelId="{084525AB-FBBC-4D80-9635-F4A255E1DCB0}" type="presParOf" srcId="{218F254F-3131-4E90-B7FA-370585872A1B}" destId="{63DD20B6-715E-4324-B66A-0AC9AB4274D2}" srcOrd="1" destOrd="0" presId="urn:microsoft.com/office/officeart/2005/8/layout/cycle4#1"/>
    <dgm:cxn modelId="{28B76AD8-1B97-40DD-B0A7-B1529A42FA7B}" type="presParOf" srcId="{63DD20B6-715E-4324-B66A-0AC9AB4274D2}" destId="{59EBEBFC-E231-450D-9B43-783EB551AC40}" srcOrd="0" destOrd="0" presId="urn:microsoft.com/office/officeart/2005/8/layout/cycle4#1"/>
    <dgm:cxn modelId="{72AE8982-5EE6-478C-A2FD-0B78699C7A20}" type="presParOf" srcId="{63DD20B6-715E-4324-B66A-0AC9AB4274D2}" destId="{BC9D9BDC-56D4-4462-9160-467BA463F401}" srcOrd="1" destOrd="0" presId="urn:microsoft.com/office/officeart/2005/8/layout/cycle4#1"/>
    <dgm:cxn modelId="{AF4280F9-CB07-48E8-9BDD-6F6D90E65362}" type="presParOf" srcId="{63DD20B6-715E-4324-B66A-0AC9AB4274D2}" destId="{909F6903-1F81-4971-AD4E-FB9140DCB247}" srcOrd="2" destOrd="0" presId="urn:microsoft.com/office/officeart/2005/8/layout/cycle4#1"/>
    <dgm:cxn modelId="{33A543E5-52B1-4A10-B245-FB19DF66E95F}" type="presParOf" srcId="{63DD20B6-715E-4324-B66A-0AC9AB4274D2}" destId="{72A22513-2739-4931-9481-D3ABDF73BB9C}" srcOrd="3" destOrd="0" presId="urn:microsoft.com/office/officeart/2005/8/layout/cycle4#1"/>
    <dgm:cxn modelId="{2D382201-F4EC-4B97-9692-31E1B25E0017}" type="presParOf" srcId="{63DD20B6-715E-4324-B66A-0AC9AB4274D2}" destId="{03F0AB6B-45D7-4D4F-957F-678937E08E79}" srcOrd="4" destOrd="0" presId="urn:microsoft.com/office/officeart/2005/8/layout/cycle4#1"/>
    <dgm:cxn modelId="{264B788C-258A-4415-ACBC-416C96CE7160}" type="presParOf" srcId="{218F254F-3131-4E90-B7FA-370585872A1B}" destId="{C1CC468F-39B9-4987-958E-093839D10A4B}" srcOrd="2" destOrd="0" presId="urn:microsoft.com/office/officeart/2005/8/layout/cycle4#1"/>
    <dgm:cxn modelId="{CE1F3B6D-96F8-4E24-A3A7-8F004DCF4847}" type="presParOf" srcId="{218F254F-3131-4E90-B7FA-370585872A1B}" destId="{4E2A4B74-9D8C-49B9-B84F-00C27E712DD5}" srcOrd="3" destOrd="0" presId="urn:microsoft.com/office/officeart/2005/8/layout/cycle4#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4#1">
  <dgm:title val=""/>
  <dgm:desc val=""/>
  <dgm:catLst>
    <dgm:cat type="relationship" pri="26000"/>
    <dgm:cat type="cycle" pri="13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688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l-GR"/>
          </a:p>
        </p:txBody>
      </p:sp>
      <p:sp>
        <p:nvSpPr>
          <p:cNvPr id="3" name="Date Placeholder 2"/>
          <p:cNvSpPr>
            <a:spLocks noGrp="1"/>
          </p:cNvSpPr>
          <p:nvPr>
            <p:ph type="dt" sz="quarter" idx="1"/>
          </p:nvPr>
        </p:nvSpPr>
        <p:spPr>
          <a:xfrm>
            <a:off x="3778250" y="0"/>
            <a:ext cx="2889250" cy="496888"/>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07A7EBB7-BA45-41E2-B3FF-93F7CB427F30}" type="datetimeFigureOut">
              <a:rPr lang="el-GR"/>
              <a:pPr>
                <a:defRPr/>
              </a:pPr>
              <a:t>16/7/2012</a:t>
            </a:fld>
            <a:endParaRPr lang="el-GR"/>
          </a:p>
        </p:txBody>
      </p:sp>
      <p:sp>
        <p:nvSpPr>
          <p:cNvPr id="4" name="Footer Placeholder 3"/>
          <p:cNvSpPr>
            <a:spLocks noGrp="1"/>
          </p:cNvSpPr>
          <p:nvPr>
            <p:ph type="ftr" sz="quarter" idx="2"/>
          </p:nvPr>
        </p:nvSpPr>
        <p:spPr>
          <a:xfrm>
            <a:off x="0" y="9428163"/>
            <a:ext cx="2889250" cy="496887"/>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l-GR"/>
          </a:p>
        </p:txBody>
      </p:sp>
      <p:sp>
        <p:nvSpPr>
          <p:cNvPr id="5" name="Slide Number Placeholder 4"/>
          <p:cNvSpPr>
            <a:spLocks noGrp="1"/>
          </p:cNvSpPr>
          <p:nvPr>
            <p:ph type="sldNum" sz="quarter" idx="3"/>
          </p:nvPr>
        </p:nvSpPr>
        <p:spPr>
          <a:xfrm>
            <a:off x="3778250" y="9428163"/>
            <a:ext cx="2889250" cy="496887"/>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28A0DADC-7AE2-455A-95AF-7D1865F5D05F}" type="slidenum">
              <a:rPr lang="el-GR"/>
              <a:pPr>
                <a:defRPr/>
              </a:pPr>
              <a:t>‹#›</a:t>
            </a:fld>
            <a:endParaRPr lang="el-G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688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l-GR"/>
          </a:p>
        </p:txBody>
      </p:sp>
      <p:sp>
        <p:nvSpPr>
          <p:cNvPr id="3" name="Date Placeholder 2"/>
          <p:cNvSpPr>
            <a:spLocks noGrp="1"/>
          </p:cNvSpPr>
          <p:nvPr>
            <p:ph type="dt" idx="1"/>
          </p:nvPr>
        </p:nvSpPr>
        <p:spPr>
          <a:xfrm>
            <a:off x="3778250" y="0"/>
            <a:ext cx="2889250" cy="496888"/>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88247EE9-73BA-44C4-B1A2-5F331F0599B5}" type="datetimeFigureOut">
              <a:rPr lang="el-GR"/>
              <a:pPr>
                <a:defRPr/>
              </a:pPr>
              <a:t>16/7/2012</a:t>
            </a:fld>
            <a:endParaRPr lang="el-GR"/>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Notes Placeholder 4"/>
          <p:cNvSpPr>
            <a:spLocks noGrp="1"/>
          </p:cNvSpPr>
          <p:nvPr>
            <p:ph type="body" sz="quarter" idx="3"/>
          </p:nvPr>
        </p:nvSpPr>
        <p:spPr>
          <a:xfrm>
            <a:off x="666750" y="4714875"/>
            <a:ext cx="5335588" cy="4467225"/>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l-GR" noProof="0"/>
          </a:p>
        </p:txBody>
      </p:sp>
      <p:sp>
        <p:nvSpPr>
          <p:cNvPr id="6" name="Footer Placeholder 5"/>
          <p:cNvSpPr>
            <a:spLocks noGrp="1"/>
          </p:cNvSpPr>
          <p:nvPr>
            <p:ph type="ftr" sz="quarter" idx="4"/>
          </p:nvPr>
        </p:nvSpPr>
        <p:spPr>
          <a:xfrm>
            <a:off x="0" y="9428163"/>
            <a:ext cx="2889250" cy="496887"/>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l-GR"/>
          </a:p>
        </p:txBody>
      </p:sp>
      <p:sp>
        <p:nvSpPr>
          <p:cNvPr id="7" name="Slide Number Placeholder 6"/>
          <p:cNvSpPr>
            <a:spLocks noGrp="1"/>
          </p:cNvSpPr>
          <p:nvPr>
            <p:ph type="sldNum" sz="quarter" idx="5"/>
          </p:nvPr>
        </p:nvSpPr>
        <p:spPr>
          <a:xfrm>
            <a:off x="3778250" y="9428163"/>
            <a:ext cx="2889250" cy="496887"/>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7756A51D-D2ED-4537-88ED-EDD5B69327D2}" type="slidenum">
              <a:rPr lang="el-GR"/>
              <a:pPr>
                <a:defRPr/>
              </a:pPr>
              <a:t>‹#›</a:t>
            </a:fld>
            <a:endParaRPr lang="el-G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smtClean="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488F3AB-0A18-4AF0-BD5B-8F5DA4036D3F}" type="slidenum">
              <a:rPr lang="el-GR"/>
              <a:pPr fontAlgn="base">
                <a:spcBef>
                  <a:spcPct val="0"/>
                </a:spcBef>
                <a:spcAft>
                  <a:spcPct val="0"/>
                </a:spcAft>
              </a:pPr>
              <a:t>1</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p:cNvSpPr>
          <p:nvPr>
            <p:ph type="sldImg"/>
          </p:nvPr>
        </p:nvSpPr>
        <p:spPr bwMode="auto">
          <a:noFill/>
          <a:ln>
            <a:solidFill>
              <a:srgbClr val="000000"/>
            </a:solidFill>
            <a:miter lim="800000"/>
            <a:headEnd/>
            <a:tailEnd/>
          </a:ln>
        </p:spPr>
      </p:sp>
      <p:sp>
        <p:nvSpPr>
          <p:cNvPr id="471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l-GR" smtClean="0"/>
          </a:p>
        </p:txBody>
      </p:sp>
      <p:sp>
        <p:nvSpPr>
          <p:cNvPr id="471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DC82EC4-8A18-4AFB-BFB6-0CCE24CF3D07}" type="slidenum">
              <a:rPr lang="el-GR"/>
              <a:pPr fontAlgn="base">
                <a:spcBef>
                  <a:spcPct val="0"/>
                </a:spcBef>
                <a:spcAft>
                  <a:spcPct val="0"/>
                </a:spcAft>
              </a:pPr>
              <a:t>30</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Rectangle 1"/>
          <p:cNvSpPr/>
          <p:nvPr userDrawn="1"/>
        </p:nvSpPr>
        <p:spPr>
          <a:xfrm>
            <a:off x="219075" y="6608763"/>
            <a:ext cx="3344863" cy="254000"/>
          </a:xfrm>
          <a:prstGeom prst="rect">
            <a:avLst/>
          </a:prstGeom>
        </p:spPr>
        <p:txBody>
          <a:bodyPr>
            <a:spAutoFit/>
          </a:bodyPr>
          <a:lstStyle/>
          <a:p>
            <a:pPr fontAlgn="auto">
              <a:spcBef>
                <a:spcPts val="0"/>
              </a:spcBef>
              <a:spcAft>
                <a:spcPts val="0"/>
              </a:spcAft>
              <a:defRPr/>
            </a:pPr>
            <a:r>
              <a:rPr lang="el-GR" sz="1050" b="1" kern="0" dirty="0" err="1">
                <a:solidFill>
                  <a:schemeClr val="accent1">
                    <a:lumMod val="50000"/>
                  </a:schemeClr>
                </a:solidFill>
                <a:latin typeface="Calibri" pitchFamily="34" charset="0"/>
              </a:rPr>
              <a:t>ΕΚΠΑ</a:t>
            </a:r>
            <a:r>
              <a:rPr lang="en-US" sz="1050" b="1" kern="0" dirty="0">
                <a:solidFill>
                  <a:schemeClr val="accent1">
                    <a:lumMod val="50000"/>
                  </a:schemeClr>
                </a:solidFill>
                <a:latin typeface="Calibri" pitchFamily="34" charset="0"/>
              </a:rPr>
              <a:t> </a:t>
            </a:r>
            <a:r>
              <a:rPr lang="el-GR" sz="1050" b="1" kern="0" dirty="0">
                <a:solidFill>
                  <a:schemeClr val="accent1">
                    <a:lumMod val="50000"/>
                  </a:schemeClr>
                </a:solidFill>
                <a:latin typeface="Calibri" pitchFamily="34" charset="0"/>
              </a:rPr>
              <a:t>–</a:t>
            </a:r>
            <a:r>
              <a:rPr lang="en-US" sz="1050" b="1" kern="0" dirty="0">
                <a:solidFill>
                  <a:schemeClr val="accent1">
                    <a:lumMod val="50000"/>
                  </a:schemeClr>
                </a:solidFill>
                <a:latin typeface="Calibri" pitchFamily="34" charset="0"/>
              </a:rPr>
              <a:t> </a:t>
            </a:r>
            <a:r>
              <a:rPr lang="el-GR" sz="1050" b="1" kern="0" dirty="0">
                <a:solidFill>
                  <a:schemeClr val="accent1">
                    <a:lumMod val="50000"/>
                  </a:schemeClr>
                </a:solidFill>
                <a:latin typeface="Calibri" pitchFamily="34" charset="0"/>
              </a:rPr>
              <a:t>Τμήμα Πληροφορικής και Τηλεπικοινωνιών</a:t>
            </a:r>
            <a:endParaRPr lang="el-GR" sz="1050" b="1" kern="0" dirty="0">
              <a:solidFill>
                <a:schemeClr val="accent1">
                  <a:lumMod val="50000"/>
                </a:schemeClr>
              </a:solidFill>
              <a:latin typeface="Calibri" pitchFamily="34" charset="0"/>
            </a:endParaRPr>
          </a:p>
        </p:txBody>
      </p:sp>
      <p:sp>
        <p:nvSpPr>
          <p:cNvPr id="3" name="Rectangle 2"/>
          <p:cNvSpPr/>
          <p:nvPr userDrawn="1"/>
        </p:nvSpPr>
        <p:spPr>
          <a:xfrm>
            <a:off x="6515100" y="6607175"/>
            <a:ext cx="2593975" cy="254000"/>
          </a:xfrm>
          <a:prstGeom prst="rect">
            <a:avLst/>
          </a:prstGeom>
        </p:spPr>
        <p:txBody>
          <a:bodyPr>
            <a:spAutoFit/>
          </a:bodyPr>
          <a:lstStyle/>
          <a:p>
            <a:pPr algn="r" fontAlgn="auto">
              <a:spcBef>
                <a:spcPts val="0"/>
              </a:spcBef>
              <a:spcAft>
                <a:spcPts val="0"/>
              </a:spcAft>
              <a:defRPr/>
            </a:pPr>
            <a:r>
              <a:rPr lang="el-GR" sz="1050" b="1" kern="0" dirty="0">
                <a:solidFill>
                  <a:schemeClr val="accent1">
                    <a:lumMod val="50000"/>
                  </a:schemeClr>
                </a:solidFill>
                <a:latin typeface="Calibri" pitchFamily="34" charset="0"/>
              </a:rPr>
              <a:t>© Καθ. Π. Γεωργιάδης, 05-07-2011, Σελ. </a:t>
            </a:r>
            <a:fld id="{1D451699-18AA-4942-B8CC-EDFEA9841952}" type="slidenum">
              <a:rPr lang="el-GR" sz="1050" b="1" kern="0">
                <a:solidFill>
                  <a:schemeClr val="accent1">
                    <a:lumMod val="50000"/>
                  </a:schemeClr>
                </a:solidFill>
                <a:latin typeface="Calibri" pitchFamily="34" charset="0"/>
              </a:rPr>
              <a:pPr algn="r" fontAlgn="auto">
                <a:spcBef>
                  <a:spcPts val="0"/>
                </a:spcBef>
                <a:spcAft>
                  <a:spcPts val="0"/>
                </a:spcAft>
                <a:defRPr/>
              </a:pPr>
              <a:t>‹#›</a:t>
            </a:fld>
            <a:endParaRPr lang="el-GR" sz="1050" b="1" kern="0" dirty="0">
              <a:solidFill>
                <a:schemeClr val="accent1">
                  <a:lumMod val="50000"/>
                </a:schemeClr>
              </a:solidFill>
              <a:latin typeface="Calibri" pitchFamily="34" charset="0"/>
            </a:endParaRPr>
          </a:p>
        </p:txBody>
      </p:sp>
      <p:pic>
        <p:nvPicPr>
          <p:cNvPr id="4" name="Picture 1" descr="athina-head-white-bg"/>
          <p:cNvPicPr>
            <a:picLocks noChangeArrowheads="1"/>
          </p:cNvPicPr>
          <p:nvPr userDrawn="1"/>
        </p:nvPicPr>
        <p:blipFill>
          <a:blip r:embed="rId2"/>
          <a:srcRect l="-7108" t="-3496" r="-12376" b="-4150"/>
          <a:stretch>
            <a:fillRect/>
          </a:stretch>
        </p:blipFill>
        <p:spPr bwMode="auto">
          <a:xfrm>
            <a:off x="-26988" y="6381750"/>
            <a:ext cx="350838" cy="476250"/>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lvl1pPr>
              <a:defRPr/>
            </a:lvl1pPr>
          </a:lstStyle>
          <a:p>
            <a:pPr>
              <a:defRPr/>
            </a:pPr>
            <a:fld id="{829A8809-415B-443C-A56F-562DAAE93879}" type="datetimeFigureOut">
              <a:rPr lang="el-GR"/>
              <a:pPr>
                <a:defRPr/>
              </a:pPr>
              <a:t>16/7/2012</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48841659-91C0-4AF8-9870-C8D48C14D803}"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lvl1pPr>
              <a:defRPr/>
            </a:lvl1pPr>
          </a:lstStyle>
          <a:p>
            <a:pPr>
              <a:defRPr/>
            </a:pPr>
            <a:fld id="{3E03B6F5-2F5C-4745-8972-E112F070C274}" type="datetimeFigureOut">
              <a:rPr lang="el-GR"/>
              <a:pPr>
                <a:defRPr/>
              </a:pPr>
              <a:t>16/7/2012</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59B6F495-66CC-4585-937A-EB2916613507}"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lvl1pPr>
              <a:defRPr/>
            </a:lvl1pPr>
          </a:lstStyle>
          <a:p>
            <a:pPr>
              <a:defRPr/>
            </a:pPr>
            <a:fld id="{CA26DA62-ECAD-465D-9E9E-BDE3B92BC44C}" type="datetimeFigureOut">
              <a:rPr lang="el-GR"/>
              <a:pPr>
                <a:defRPr/>
              </a:pPr>
              <a:t>16/7/2012</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A313FE19-73E6-4637-A599-112D9C4F5D9F}"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4A6EB13-34EF-4149-B1C6-608FBF037E44}" type="datetimeFigureOut">
              <a:rPr lang="el-GR"/>
              <a:pPr>
                <a:defRPr/>
              </a:pPr>
              <a:t>16/7/2012</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C10B0ACD-DAFC-4497-B657-C2B6192F99AF}"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3"/>
          <p:cNvSpPr>
            <a:spLocks noGrp="1"/>
          </p:cNvSpPr>
          <p:nvPr>
            <p:ph type="dt" sz="half" idx="10"/>
          </p:nvPr>
        </p:nvSpPr>
        <p:spPr/>
        <p:txBody>
          <a:bodyPr/>
          <a:lstStyle>
            <a:lvl1pPr>
              <a:defRPr/>
            </a:lvl1pPr>
          </a:lstStyle>
          <a:p>
            <a:pPr>
              <a:defRPr/>
            </a:pPr>
            <a:fld id="{D0021ED6-7C13-4519-A5EE-623B32462C9C}" type="datetimeFigureOut">
              <a:rPr lang="el-GR"/>
              <a:pPr>
                <a:defRPr/>
              </a:pPr>
              <a:t>16/7/2012</a:t>
            </a:fld>
            <a:endParaRPr lang="el-GR"/>
          </a:p>
        </p:txBody>
      </p:sp>
      <p:sp>
        <p:nvSpPr>
          <p:cNvPr id="6" name="Footer Placeholder 4"/>
          <p:cNvSpPr>
            <a:spLocks noGrp="1"/>
          </p:cNvSpPr>
          <p:nvPr>
            <p:ph type="ftr" sz="quarter" idx="11"/>
          </p:nvPr>
        </p:nvSpPr>
        <p:spPr/>
        <p:txBody>
          <a:bodyPr/>
          <a:lstStyle>
            <a:lvl1pPr>
              <a:defRPr/>
            </a:lvl1pPr>
          </a:lstStyle>
          <a:p>
            <a:pPr>
              <a:defRPr/>
            </a:pPr>
            <a:endParaRPr lang="el-GR"/>
          </a:p>
        </p:txBody>
      </p:sp>
      <p:sp>
        <p:nvSpPr>
          <p:cNvPr id="7" name="Slide Number Placeholder 5"/>
          <p:cNvSpPr>
            <a:spLocks noGrp="1"/>
          </p:cNvSpPr>
          <p:nvPr>
            <p:ph type="sldNum" sz="quarter" idx="12"/>
          </p:nvPr>
        </p:nvSpPr>
        <p:spPr/>
        <p:txBody>
          <a:bodyPr/>
          <a:lstStyle>
            <a:lvl1pPr>
              <a:defRPr/>
            </a:lvl1pPr>
          </a:lstStyle>
          <a:p>
            <a:pPr>
              <a:defRPr/>
            </a:pPr>
            <a:fld id="{BE022663-DA98-4886-85BC-37AAEBBE41FB}"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3"/>
          <p:cNvSpPr>
            <a:spLocks noGrp="1"/>
          </p:cNvSpPr>
          <p:nvPr>
            <p:ph type="dt" sz="half" idx="10"/>
          </p:nvPr>
        </p:nvSpPr>
        <p:spPr/>
        <p:txBody>
          <a:bodyPr/>
          <a:lstStyle>
            <a:lvl1pPr>
              <a:defRPr/>
            </a:lvl1pPr>
          </a:lstStyle>
          <a:p>
            <a:pPr>
              <a:defRPr/>
            </a:pPr>
            <a:fld id="{C03C4B95-858B-40DD-ABC4-17641E0CF0F2}" type="datetimeFigureOut">
              <a:rPr lang="el-GR"/>
              <a:pPr>
                <a:defRPr/>
              </a:pPr>
              <a:t>16/7/2012</a:t>
            </a:fld>
            <a:endParaRPr lang="el-GR"/>
          </a:p>
        </p:txBody>
      </p:sp>
      <p:sp>
        <p:nvSpPr>
          <p:cNvPr id="8" name="Footer Placeholder 4"/>
          <p:cNvSpPr>
            <a:spLocks noGrp="1"/>
          </p:cNvSpPr>
          <p:nvPr>
            <p:ph type="ftr" sz="quarter" idx="11"/>
          </p:nvPr>
        </p:nvSpPr>
        <p:spPr/>
        <p:txBody>
          <a:bodyPr/>
          <a:lstStyle>
            <a:lvl1pPr>
              <a:defRPr/>
            </a:lvl1pPr>
          </a:lstStyle>
          <a:p>
            <a:pPr>
              <a:defRPr/>
            </a:pPr>
            <a:endParaRPr lang="el-GR"/>
          </a:p>
        </p:txBody>
      </p:sp>
      <p:sp>
        <p:nvSpPr>
          <p:cNvPr id="9" name="Slide Number Placeholder 5"/>
          <p:cNvSpPr>
            <a:spLocks noGrp="1"/>
          </p:cNvSpPr>
          <p:nvPr>
            <p:ph type="sldNum" sz="quarter" idx="12"/>
          </p:nvPr>
        </p:nvSpPr>
        <p:spPr/>
        <p:txBody>
          <a:bodyPr/>
          <a:lstStyle>
            <a:lvl1pPr>
              <a:defRPr/>
            </a:lvl1pPr>
          </a:lstStyle>
          <a:p>
            <a:pPr>
              <a:defRPr/>
            </a:pPr>
            <a:fld id="{28115E8B-927B-4FD2-9AEF-686C96D89924}"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3"/>
          <p:cNvSpPr>
            <a:spLocks noGrp="1"/>
          </p:cNvSpPr>
          <p:nvPr>
            <p:ph type="dt" sz="half" idx="10"/>
          </p:nvPr>
        </p:nvSpPr>
        <p:spPr/>
        <p:txBody>
          <a:bodyPr/>
          <a:lstStyle>
            <a:lvl1pPr>
              <a:defRPr/>
            </a:lvl1pPr>
          </a:lstStyle>
          <a:p>
            <a:pPr>
              <a:defRPr/>
            </a:pPr>
            <a:fld id="{836FC687-7DBC-485B-9783-4FE1BA9F3BEF}" type="datetimeFigureOut">
              <a:rPr lang="el-GR"/>
              <a:pPr>
                <a:defRPr/>
              </a:pPr>
              <a:t>16/7/2012</a:t>
            </a:fld>
            <a:endParaRPr lang="el-GR"/>
          </a:p>
        </p:txBody>
      </p:sp>
      <p:sp>
        <p:nvSpPr>
          <p:cNvPr id="4" name="Footer Placeholder 4"/>
          <p:cNvSpPr>
            <a:spLocks noGrp="1"/>
          </p:cNvSpPr>
          <p:nvPr>
            <p:ph type="ftr" sz="quarter" idx="11"/>
          </p:nvPr>
        </p:nvSpPr>
        <p:spPr/>
        <p:txBody>
          <a:bodyPr/>
          <a:lstStyle>
            <a:lvl1pPr>
              <a:defRPr/>
            </a:lvl1pPr>
          </a:lstStyle>
          <a:p>
            <a:pPr>
              <a:defRPr/>
            </a:pPr>
            <a:endParaRPr lang="el-GR"/>
          </a:p>
        </p:txBody>
      </p:sp>
      <p:sp>
        <p:nvSpPr>
          <p:cNvPr id="5" name="Slide Number Placeholder 5"/>
          <p:cNvSpPr>
            <a:spLocks noGrp="1"/>
          </p:cNvSpPr>
          <p:nvPr>
            <p:ph type="sldNum" sz="quarter" idx="12"/>
          </p:nvPr>
        </p:nvSpPr>
        <p:spPr/>
        <p:txBody>
          <a:bodyPr/>
          <a:lstStyle>
            <a:lvl1pPr>
              <a:defRPr/>
            </a:lvl1pPr>
          </a:lstStyle>
          <a:p>
            <a:pPr>
              <a:defRPr/>
            </a:pPr>
            <a:fld id="{C5B7E003-9F0D-46E3-A5AD-0AC2C755F54D}"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524328C-7F5E-49EF-95D7-D5BCC9041F83}" type="datetimeFigureOut">
              <a:rPr lang="el-GR"/>
              <a:pPr>
                <a:defRPr/>
              </a:pPr>
              <a:t>16/7/2012</a:t>
            </a:fld>
            <a:endParaRPr lang="el-GR"/>
          </a:p>
        </p:txBody>
      </p:sp>
      <p:sp>
        <p:nvSpPr>
          <p:cNvPr id="3" name="Footer Placeholder 4"/>
          <p:cNvSpPr>
            <a:spLocks noGrp="1"/>
          </p:cNvSpPr>
          <p:nvPr>
            <p:ph type="ftr" sz="quarter" idx="11"/>
          </p:nvPr>
        </p:nvSpPr>
        <p:spPr/>
        <p:txBody>
          <a:bodyPr/>
          <a:lstStyle>
            <a:lvl1pPr>
              <a:defRPr/>
            </a:lvl1pPr>
          </a:lstStyle>
          <a:p>
            <a:pPr>
              <a:defRPr/>
            </a:pPr>
            <a:endParaRPr lang="el-GR"/>
          </a:p>
        </p:txBody>
      </p:sp>
      <p:sp>
        <p:nvSpPr>
          <p:cNvPr id="4" name="Slide Number Placeholder 5"/>
          <p:cNvSpPr>
            <a:spLocks noGrp="1"/>
          </p:cNvSpPr>
          <p:nvPr>
            <p:ph type="sldNum" sz="quarter" idx="12"/>
          </p:nvPr>
        </p:nvSpPr>
        <p:spPr/>
        <p:txBody>
          <a:bodyPr/>
          <a:lstStyle>
            <a:lvl1pPr>
              <a:defRPr/>
            </a:lvl1pPr>
          </a:lstStyle>
          <a:p>
            <a:pPr>
              <a:defRPr/>
            </a:pPr>
            <a:fld id="{A6763EBC-D0F2-40CA-86B2-5A945BFAB5C5}"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6F69E38-1F0B-46A8-B2D9-EE944C4F0425}" type="datetimeFigureOut">
              <a:rPr lang="el-GR"/>
              <a:pPr>
                <a:defRPr/>
              </a:pPr>
              <a:t>16/7/2012</a:t>
            </a:fld>
            <a:endParaRPr lang="el-GR"/>
          </a:p>
        </p:txBody>
      </p:sp>
      <p:sp>
        <p:nvSpPr>
          <p:cNvPr id="6" name="Footer Placeholder 4"/>
          <p:cNvSpPr>
            <a:spLocks noGrp="1"/>
          </p:cNvSpPr>
          <p:nvPr>
            <p:ph type="ftr" sz="quarter" idx="11"/>
          </p:nvPr>
        </p:nvSpPr>
        <p:spPr/>
        <p:txBody>
          <a:bodyPr/>
          <a:lstStyle>
            <a:lvl1pPr>
              <a:defRPr/>
            </a:lvl1pPr>
          </a:lstStyle>
          <a:p>
            <a:pPr>
              <a:defRPr/>
            </a:pPr>
            <a:endParaRPr lang="el-GR"/>
          </a:p>
        </p:txBody>
      </p:sp>
      <p:sp>
        <p:nvSpPr>
          <p:cNvPr id="7" name="Slide Number Placeholder 5"/>
          <p:cNvSpPr>
            <a:spLocks noGrp="1"/>
          </p:cNvSpPr>
          <p:nvPr>
            <p:ph type="sldNum" sz="quarter" idx="12"/>
          </p:nvPr>
        </p:nvSpPr>
        <p:spPr/>
        <p:txBody>
          <a:bodyPr/>
          <a:lstStyle>
            <a:lvl1pPr>
              <a:defRPr/>
            </a:lvl1pPr>
          </a:lstStyle>
          <a:p>
            <a:pPr>
              <a:defRPr/>
            </a:pPr>
            <a:fld id="{52A2B159-CB89-4FCB-A355-6A342EB4BE4A}"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AEC9F0A-C8A2-4CEE-9664-95493A28554D}" type="datetimeFigureOut">
              <a:rPr lang="el-GR"/>
              <a:pPr>
                <a:defRPr/>
              </a:pPr>
              <a:t>16/7/2012</a:t>
            </a:fld>
            <a:endParaRPr lang="el-GR"/>
          </a:p>
        </p:txBody>
      </p:sp>
      <p:sp>
        <p:nvSpPr>
          <p:cNvPr id="6" name="Footer Placeholder 4"/>
          <p:cNvSpPr>
            <a:spLocks noGrp="1"/>
          </p:cNvSpPr>
          <p:nvPr>
            <p:ph type="ftr" sz="quarter" idx="11"/>
          </p:nvPr>
        </p:nvSpPr>
        <p:spPr/>
        <p:txBody>
          <a:bodyPr/>
          <a:lstStyle>
            <a:lvl1pPr>
              <a:defRPr/>
            </a:lvl1pPr>
          </a:lstStyle>
          <a:p>
            <a:pPr>
              <a:defRPr/>
            </a:pPr>
            <a:endParaRPr lang="el-GR"/>
          </a:p>
        </p:txBody>
      </p:sp>
      <p:sp>
        <p:nvSpPr>
          <p:cNvPr id="7" name="Slide Number Placeholder 5"/>
          <p:cNvSpPr>
            <a:spLocks noGrp="1"/>
          </p:cNvSpPr>
          <p:nvPr>
            <p:ph type="sldNum" sz="quarter" idx="12"/>
          </p:nvPr>
        </p:nvSpPr>
        <p:spPr/>
        <p:txBody>
          <a:bodyPr/>
          <a:lstStyle>
            <a:lvl1pPr>
              <a:defRPr/>
            </a:lvl1pPr>
          </a:lstStyle>
          <a:p>
            <a:pPr>
              <a:defRPr/>
            </a:pPr>
            <a:fld id="{16C26AF9-9A62-40AA-8A6D-527387C067D0}"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l-GR"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DD02EE14-74A7-4DA3-BCA6-BE40DF09B108}" type="datetimeFigureOut">
              <a:rPr lang="el-GR"/>
              <a:pPr>
                <a:defRPr/>
              </a:pPr>
              <a:t>16/7/2012</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73BFEA28-22CE-4386-926C-321304C0F47C}"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sp>
        <p:nvSpPr>
          <p:cNvPr id="4" name="Rectangle 3"/>
          <p:cNvSpPr txBox="1">
            <a:spLocks noChangeArrowheads="1"/>
          </p:cNvSpPr>
          <p:nvPr/>
        </p:nvSpPr>
        <p:spPr bwMode="auto">
          <a:xfrm>
            <a:off x="107950" y="2420938"/>
            <a:ext cx="8786813" cy="3671887"/>
          </a:xfrm>
          <a:prstGeom prst="rect">
            <a:avLst/>
          </a:prstGeom>
          <a:noFill/>
          <a:ln w="9525">
            <a:noFill/>
            <a:miter lim="800000"/>
            <a:headEnd/>
            <a:tailEnd/>
          </a:ln>
        </p:spPr>
        <p:txBody>
          <a:bodyPr/>
          <a:lstStyle/>
          <a:p>
            <a:pPr algn="ctr" fontAlgn="auto">
              <a:lnSpc>
                <a:spcPct val="110000"/>
              </a:lnSpc>
              <a:spcBef>
                <a:spcPts val="1200"/>
              </a:spcBef>
              <a:spcAft>
                <a:spcPts val="0"/>
              </a:spcAft>
              <a:buClr>
                <a:srgbClr val="336699"/>
              </a:buClr>
              <a:defRPr/>
            </a:pPr>
            <a:r>
              <a:rPr lang="el-GR" sz="2900" b="1" kern="0" dirty="0">
                <a:solidFill>
                  <a:srgbClr val="003366"/>
                </a:solidFill>
                <a:latin typeface="Calibri" pitchFamily="34" charset="0"/>
              </a:rPr>
              <a:t>Από την </a:t>
            </a:r>
            <a:r>
              <a:rPr lang="el-GR" sz="2900" b="1" kern="0" dirty="0" err="1">
                <a:solidFill>
                  <a:srgbClr val="003366"/>
                </a:solidFill>
                <a:latin typeface="Calibri" pitchFamily="34" charset="0"/>
              </a:rPr>
              <a:t>Αυτο</a:t>
            </a:r>
            <a:r>
              <a:rPr lang="el-GR" sz="2900" b="1" kern="0" dirty="0">
                <a:solidFill>
                  <a:srgbClr val="003366"/>
                </a:solidFill>
                <a:latin typeface="Calibri" pitchFamily="34" charset="0"/>
              </a:rPr>
              <a:t>-Αξιολόγηση στην Εξωτερική Αξιολόγηση</a:t>
            </a:r>
            <a:r>
              <a:rPr lang="en-US" sz="2900" b="1" kern="0" dirty="0">
                <a:solidFill>
                  <a:srgbClr val="003366"/>
                </a:solidFill>
                <a:latin typeface="Calibri" pitchFamily="34" charset="0"/>
              </a:rPr>
              <a:t> Lessons Learned</a:t>
            </a:r>
            <a:endParaRPr lang="en-US" sz="2900" b="1" kern="0" dirty="0">
              <a:solidFill>
                <a:srgbClr val="003366"/>
              </a:solidFill>
              <a:latin typeface="Calibri" pitchFamily="34" charset="0"/>
            </a:endParaRPr>
          </a:p>
          <a:p>
            <a:pPr algn="ctr" fontAlgn="auto">
              <a:lnSpc>
                <a:spcPct val="110000"/>
              </a:lnSpc>
              <a:spcBef>
                <a:spcPts val="1200"/>
              </a:spcBef>
              <a:spcAft>
                <a:spcPts val="0"/>
              </a:spcAft>
              <a:buClr>
                <a:srgbClr val="336699"/>
              </a:buClr>
              <a:defRPr/>
            </a:pPr>
            <a:endParaRPr lang="en-US" kern="0" dirty="0">
              <a:solidFill>
                <a:srgbClr val="003366"/>
              </a:solidFill>
              <a:latin typeface="Calibri" pitchFamily="34" charset="0"/>
            </a:endParaRPr>
          </a:p>
          <a:p>
            <a:pPr algn="ctr" fontAlgn="auto">
              <a:lnSpc>
                <a:spcPct val="110000"/>
              </a:lnSpc>
              <a:spcBef>
                <a:spcPts val="1800"/>
              </a:spcBef>
              <a:spcAft>
                <a:spcPts val="0"/>
              </a:spcAft>
              <a:buClr>
                <a:srgbClr val="336699"/>
              </a:buClr>
              <a:defRPr/>
            </a:pPr>
            <a:r>
              <a:rPr lang="el-GR" sz="2100" b="1" kern="0" dirty="0">
                <a:solidFill>
                  <a:srgbClr val="003366"/>
                </a:solidFill>
                <a:latin typeface="Calibri" pitchFamily="34" charset="0"/>
              </a:rPr>
              <a:t>Καθ. Π. Γεωργιάδης, Πρόεδρος Τμήματος</a:t>
            </a:r>
            <a:endParaRPr lang="en-US" sz="2100" b="1" kern="0" dirty="0">
              <a:solidFill>
                <a:srgbClr val="003366"/>
              </a:solidFill>
              <a:latin typeface="Calibri" pitchFamily="34" charset="0"/>
            </a:endParaRPr>
          </a:p>
          <a:p>
            <a:pPr algn="ctr" fontAlgn="auto">
              <a:lnSpc>
                <a:spcPct val="110000"/>
              </a:lnSpc>
              <a:spcBef>
                <a:spcPts val="1800"/>
              </a:spcBef>
              <a:spcAft>
                <a:spcPts val="0"/>
              </a:spcAft>
              <a:buClr>
                <a:srgbClr val="336699"/>
              </a:buClr>
              <a:defRPr/>
            </a:pPr>
            <a:endParaRPr lang="el-GR" sz="2100" b="1" kern="0" dirty="0">
              <a:solidFill>
                <a:srgbClr val="003366"/>
              </a:solidFill>
              <a:latin typeface="Calibri" pitchFamily="34" charset="0"/>
            </a:endParaRPr>
          </a:p>
          <a:p>
            <a:pPr algn="ctr" fontAlgn="auto">
              <a:lnSpc>
                <a:spcPct val="110000"/>
              </a:lnSpc>
              <a:spcBef>
                <a:spcPts val="1800"/>
              </a:spcBef>
              <a:spcAft>
                <a:spcPts val="0"/>
              </a:spcAft>
              <a:buClr>
                <a:srgbClr val="336699"/>
              </a:buClr>
              <a:defRPr/>
            </a:pPr>
            <a:r>
              <a:rPr lang="el-GR" sz="2100" b="1" kern="0" dirty="0">
                <a:solidFill>
                  <a:srgbClr val="003366"/>
                </a:solidFill>
                <a:latin typeface="Calibri" pitchFamily="34" charset="0"/>
              </a:rPr>
              <a:t>Ημερίδα ΜΟ.ΔΙ.Π. / ΕΚΠΑ</a:t>
            </a:r>
            <a:endParaRPr lang="el-GR" sz="1400" kern="0" dirty="0">
              <a:solidFill>
                <a:srgbClr val="003366"/>
              </a:solidFill>
              <a:latin typeface="Calibri" pitchFamily="34" charset="0"/>
            </a:endParaRPr>
          </a:p>
          <a:p>
            <a:pPr marL="0" lvl="1" algn="ctr" fontAlgn="auto">
              <a:lnSpc>
                <a:spcPct val="110000"/>
              </a:lnSpc>
              <a:spcBef>
                <a:spcPts val="2400"/>
              </a:spcBef>
              <a:spcAft>
                <a:spcPts val="0"/>
              </a:spcAft>
              <a:buClr>
                <a:srgbClr val="336699"/>
              </a:buClr>
              <a:defRPr/>
            </a:pPr>
            <a:r>
              <a:rPr lang="el-GR" sz="1400" b="1" kern="0" dirty="0">
                <a:solidFill>
                  <a:srgbClr val="003366"/>
                </a:solidFill>
                <a:latin typeface="Calibri" pitchFamily="34" charset="0"/>
              </a:rPr>
              <a:t>Αθήνα, 05</a:t>
            </a:r>
            <a:r>
              <a:rPr lang="en-US" sz="1400" b="1" kern="0" dirty="0">
                <a:solidFill>
                  <a:srgbClr val="003366"/>
                </a:solidFill>
                <a:latin typeface="Calibri" pitchFamily="34" charset="0"/>
              </a:rPr>
              <a:t> </a:t>
            </a:r>
            <a:r>
              <a:rPr lang="el-GR" sz="1400" b="1" kern="0" dirty="0">
                <a:solidFill>
                  <a:srgbClr val="003366"/>
                </a:solidFill>
                <a:latin typeface="Calibri" pitchFamily="34" charset="0"/>
              </a:rPr>
              <a:t>Ιουλίου 2011</a:t>
            </a:r>
          </a:p>
          <a:p>
            <a:pPr algn="ctr" fontAlgn="auto">
              <a:lnSpc>
                <a:spcPct val="110000"/>
              </a:lnSpc>
              <a:spcBef>
                <a:spcPts val="1200"/>
              </a:spcBef>
              <a:spcAft>
                <a:spcPts val="0"/>
              </a:spcAft>
              <a:buClr>
                <a:srgbClr val="336699"/>
              </a:buClr>
              <a:defRPr/>
            </a:pPr>
            <a:endParaRPr lang="el-GR" kern="0" dirty="0">
              <a:solidFill>
                <a:srgbClr val="003366"/>
              </a:solidFill>
              <a:latin typeface="Calibri" pitchFamily="34" charset="0"/>
            </a:endParaRPr>
          </a:p>
          <a:p>
            <a:pPr algn="ctr" fontAlgn="auto">
              <a:lnSpc>
                <a:spcPct val="110000"/>
              </a:lnSpc>
              <a:spcBef>
                <a:spcPts val="1200"/>
              </a:spcBef>
              <a:spcAft>
                <a:spcPts val="0"/>
              </a:spcAft>
              <a:buClr>
                <a:srgbClr val="336699"/>
              </a:buClr>
              <a:defRPr/>
            </a:pPr>
            <a:endParaRPr lang="el-GR" kern="0" dirty="0">
              <a:solidFill>
                <a:srgbClr val="003366"/>
              </a:solidFill>
              <a:latin typeface="Calibri" pitchFamily="34" charset="0"/>
            </a:endParaRPr>
          </a:p>
        </p:txBody>
      </p:sp>
      <p:sp>
        <p:nvSpPr>
          <p:cNvPr id="6" name="Rectangle 5"/>
          <p:cNvSpPr/>
          <p:nvPr/>
        </p:nvSpPr>
        <p:spPr>
          <a:xfrm>
            <a:off x="1690688" y="692150"/>
            <a:ext cx="6769100" cy="831850"/>
          </a:xfrm>
          <a:prstGeom prst="rect">
            <a:avLst/>
          </a:prstGeom>
        </p:spPr>
        <p:txBody>
          <a:bodyPr>
            <a:spAutoFit/>
          </a:bodyPr>
          <a:lstStyle/>
          <a:p>
            <a:pPr fontAlgn="auto">
              <a:spcBef>
                <a:spcPts val="0"/>
              </a:spcBef>
              <a:spcAft>
                <a:spcPts val="0"/>
              </a:spcAft>
              <a:defRPr/>
            </a:pPr>
            <a:r>
              <a:rPr lang="el-GR" sz="2400" b="1" kern="0" dirty="0">
                <a:solidFill>
                  <a:srgbClr val="003366"/>
                </a:solidFill>
                <a:latin typeface="Calibri" pitchFamily="34" charset="0"/>
              </a:rPr>
              <a:t>Εθνικό και Καποδιστριακό Πανεπιστήμιο Αθηνών</a:t>
            </a:r>
          </a:p>
          <a:p>
            <a:pPr fontAlgn="auto">
              <a:spcBef>
                <a:spcPts val="0"/>
              </a:spcBef>
              <a:spcAft>
                <a:spcPts val="0"/>
              </a:spcAft>
              <a:defRPr/>
            </a:pPr>
            <a:r>
              <a:rPr lang="el-GR" sz="2400" b="1" kern="0" dirty="0">
                <a:solidFill>
                  <a:srgbClr val="003366"/>
                </a:solidFill>
                <a:latin typeface="Calibri" pitchFamily="34" charset="0"/>
              </a:rPr>
              <a:t>Τμήμα Πληροφορικής και Τηλεπικοινωνιών</a:t>
            </a:r>
            <a:endParaRPr lang="el-GR" sz="2400" b="1" kern="0" dirty="0">
              <a:solidFill>
                <a:srgbClr val="003366"/>
              </a:solidFill>
              <a:latin typeface="Calibri" pitchFamily="34" charset="0"/>
            </a:endParaRPr>
          </a:p>
        </p:txBody>
      </p:sp>
      <p:pic>
        <p:nvPicPr>
          <p:cNvPr id="15364" name="Picture 1" descr="athina-head-white-bg"/>
          <p:cNvPicPr>
            <a:picLocks noChangeArrowheads="1"/>
          </p:cNvPicPr>
          <p:nvPr/>
        </p:nvPicPr>
        <p:blipFill>
          <a:blip r:embed="rId3"/>
          <a:srcRect l="-7108" t="-3496" r="-12376" b="-4150"/>
          <a:stretch>
            <a:fillRect/>
          </a:stretch>
        </p:blipFill>
        <p:spPr bwMode="auto">
          <a:xfrm>
            <a:off x="971550" y="404813"/>
            <a:ext cx="720725" cy="10080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601" name="Straight Arrow Connector 19"/>
          <p:cNvCxnSpPr>
            <a:cxnSpLocks noChangeShapeType="1"/>
          </p:cNvCxnSpPr>
          <p:nvPr/>
        </p:nvCxnSpPr>
        <p:spPr bwMode="auto">
          <a:xfrm>
            <a:off x="-333375" y="4929188"/>
            <a:ext cx="914400" cy="914400"/>
          </a:xfrm>
          <a:prstGeom prst="straightConnector1">
            <a:avLst/>
          </a:prstGeom>
          <a:noFill/>
          <a:ln w="12700" algn="ctr">
            <a:noFill/>
            <a:round/>
            <a:headEnd/>
            <a:tailEnd type="arrow" w="med" len="med"/>
          </a:ln>
        </p:spPr>
      </p:cxnSp>
      <p:sp>
        <p:nvSpPr>
          <p:cNvPr id="9" name="Rectangle 8"/>
          <p:cNvSpPr/>
          <p:nvPr/>
        </p:nvSpPr>
        <p:spPr>
          <a:xfrm>
            <a:off x="0" y="-9968"/>
            <a:ext cx="9144000" cy="864096"/>
          </a:xfrm>
          <a:prstGeom prst="rect">
            <a:avLst/>
          </a:prstGeo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n-US" sz="2700" b="1" dirty="0">
                <a:solidFill>
                  <a:schemeClr val="accent1">
                    <a:lumMod val="50000"/>
                  </a:schemeClr>
                </a:solidFill>
              </a:rPr>
              <a:t>SWOT </a:t>
            </a:r>
            <a:r>
              <a:rPr lang="el-GR" sz="2700" b="1" dirty="0">
                <a:solidFill>
                  <a:schemeClr val="accent1">
                    <a:lumMod val="50000"/>
                  </a:schemeClr>
                </a:solidFill>
              </a:rPr>
              <a:t>Ανάλυση</a:t>
            </a:r>
          </a:p>
        </p:txBody>
      </p:sp>
      <p:graphicFrame>
        <p:nvGraphicFramePr>
          <p:cNvPr id="11" name="Diagram 10"/>
          <p:cNvGraphicFramePr/>
          <p:nvPr/>
        </p:nvGraphicFramePr>
        <p:xfrm>
          <a:off x="251520" y="908720"/>
          <a:ext cx="8424936" cy="5760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TextBox 11"/>
          <p:cNvSpPr txBox="1"/>
          <p:nvPr/>
        </p:nvSpPr>
        <p:spPr>
          <a:xfrm>
            <a:off x="5076825" y="1052513"/>
            <a:ext cx="3816350" cy="2170112"/>
          </a:xfrm>
          <a:prstGeom prst="rect">
            <a:avLst/>
          </a:prstGeom>
          <a:noFill/>
        </p:spPr>
        <p:txBody>
          <a:bodyPr>
            <a:spAutoFit/>
          </a:bodyPr>
          <a:lstStyle/>
          <a:p>
            <a:pPr fontAlgn="auto">
              <a:spcBef>
                <a:spcPts val="0"/>
              </a:spcBef>
              <a:spcAft>
                <a:spcPts val="0"/>
              </a:spcAft>
              <a:buClr>
                <a:schemeClr val="accent1">
                  <a:lumMod val="50000"/>
                </a:schemeClr>
              </a:buClr>
              <a:buFont typeface="Arial" pitchFamily="34" charset="0"/>
              <a:buChar char="•"/>
              <a:defRPr/>
            </a:pPr>
            <a:r>
              <a:rPr lang="el-GR" sz="1500" dirty="0">
                <a:latin typeface="Calibri" pitchFamily="34" charset="0"/>
              </a:rPr>
              <a:t>Αριθμός Πρωτοετών/ Μετεγγραφές</a:t>
            </a:r>
            <a:endParaRPr lang="el-GR" sz="1500" dirty="0">
              <a:latin typeface="+mn-lt"/>
            </a:endParaRPr>
          </a:p>
          <a:p>
            <a:pPr fontAlgn="auto">
              <a:spcBef>
                <a:spcPts val="0"/>
              </a:spcBef>
              <a:spcAft>
                <a:spcPts val="0"/>
              </a:spcAft>
              <a:buClr>
                <a:schemeClr val="accent1">
                  <a:lumMod val="50000"/>
                </a:schemeClr>
              </a:buClr>
              <a:buFont typeface="Arial" pitchFamily="34" charset="0"/>
              <a:buChar char="•"/>
              <a:defRPr/>
            </a:pPr>
            <a:r>
              <a:rPr lang="el-GR" sz="1500" dirty="0">
                <a:latin typeface="Calibri" pitchFamily="34" charset="0"/>
              </a:rPr>
              <a:t>Απουσία Δικαιώματος Επιλογής Πρωτοετών Φοιτητών</a:t>
            </a:r>
          </a:p>
          <a:p>
            <a:pPr fontAlgn="auto">
              <a:spcBef>
                <a:spcPts val="0"/>
              </a:spcBef>
              <a:spcAft>
                <a:spcPts val="0"/>
              </a:spcAft>
              <a:buClr>
                <a:schemeClr val="accent1">
                  <a:lumMod val="50000"/>
                </a:schemeClr>
              </a:buClr>
              <a:buFont typeface="Arial" pitchFamily="34" charset="0"/>
              <a:buChar char="•"/>
              <a:defRPr/>
            </a:pPr>
            <a:r>
              <a:rPr lang="el-GR" sz="1500" dirty="0">
                <a:latin typeface="Calibri" pitchFamily="34" charset="0"/>
              </a:rPr>
              <a:t>Επεκτάσεις Εργαστηριακών Υποδομών</a:t>
            </a:r>
          </a:p>
          <a:p>
            <a:pPr fontAlgn="auto">
              <a:spcBef>
                <a:spcPts val="0"/>
              </a:spcBef>
              <a:spcAft>
                <a:spcPts val="0"/>
              </a:spcAft>
              <a:buClr>
                <a:schemeClr val="accent1">
                  <a:lumMod val="50000"/>
                </a:schemeClr>
              </a:buClr>
              <a:buFont typeface="Arial" pitchFamily="34" charset="0"/>
              <a:buChar char="•"/>
              <a:defRPr/>
            </a:pPr>
            <a:r>
              <a:rPr lang="el-GR" sz="1500" dirty="0">
                <a:latin typeface="Calibri" pitchFamily="34" charset="0"/>
              </a:rPr>
              <a:t>Υφιστάμενο Θεσμικό Πλαίσιο</a:t>
            </a:r>
          </a:p>
          <a:p>
            <a:pPr fontAlgn="auto">
              <a:spcBef>
                <a:spcPts val="0"/>
              </a:spcBef>
              <a:spcAft>
                <a:spcPts val="0"/>
              </a:spcAft>
              <a:buClr>
                <a:schemeClr val="accent1">
                  <a:lumMod val="50000"/>
                </a:schemeClr>
              </a:buClr>
              <a:buFont typeface="Arial" pitchFamily="34" charset="0"/>
              <a:buChar char="•"/>
              <a:defRPr/>
            </a:pPr>
            <a:r>
              <a:rPr lang="el-GR" sz="1500" dirty="0">
                <a:latin typeface="Calibri" pitchFamily="34" charset="0"/>
              </a:rPr>
              <a:t>Ελλιπής Κρατική Χρηματοδότηση</a:t>
            </a:r>
          </a:p>
          <a:p>
            <a:pPr fontAlgn="auto">
              <a:spcBef>
                <a:spcPts val="0"/>
              </a:spcBef>
              <a:spcAft>
                <a:spcPts val="0"/>
              </a:spcAft>
              <a:buClr>
                <a:schemeClr val="accent1">
                  <a:lumMod val="50000"/>
                </a:schemeClr>
              </a:buClr>
              <a:buFont typeface="Arial" pitchFamily="34" charset="0"/>
              <a:buChar char="•"/>
              <a:defRPr/>
            </a:pPr>
            <a:r>
              <a:rPr lang="el-GR" sz="1500" dirty="0">
                <a:latin typeface="Calibri" pitchFamily="34" charset="0"/>
              </a:rPr>
              <a:t>Έλλειψη πολιτικής συνεργασιών με </a:t>
            </a:r>
          </a:p>
          <a:p>
            <a:pPr fontAlgn="auto">
              <a:spcBef>
                <a:spcPts val="0"/>
              </a:spcBef>
              <a:spcAft>
                <a:spcPts val="0"/>
              </a:spcAft>
              <a:buClr>
                <a:schemeClr val="accent1">
                  <a:lumMod val="50000"/>
                </a:schemeClr>
              </a:buClr>
              <a:defRPr/>
            </a:pPr>
            <a:r>
              <a:rPr lang="el-GR" sz="1500" dirty="0">
                <a:latin typeface="Calibri" pitchFamily="34" charset="0"/>
              </a:rPr>
              <a:t>      Ιδιωτικούς Φορείς</a:t>
            </a:r>
          </a:p>
          <a:p>
            <a:pPr fontAlgn="auto">
              <a:spcBef>
                <a:spcPts val="0"/>
              </a:spcBef>
              <a:spcAft>
                <a:spcPts val="0"/>
              </a:spcAft>
              <a:buClr>
                <a:schemeClr val="accent1">
                  <a:lumMod val="50000"/>
                </a:schemeClr>
              </a:buClr>
              <a:buFont typeface="Arial" pitchFamily="34" charset="0"/>
              <a:buChar char="•"/>
              <a:defRPr/>
            </a:pPr>
            <a:endParaRPr lang="el-GR" sz="1500" dirty="0">
              <a:latin typeface="+mn-lt"/>
            </a:endParaRPr>
          </a:p>
        </p:txBody>
      </p:sp>
      <p:sp>
        <p:nvSpPr>
          <p:cNvPr id="15" name="TextBox 14"/>
          <p:cNvSpPr txBox="1"/>
          <p:nvPr/>
        </p:nvSpPr>
        <p:spPr>
          <a:xfrm>
            <a:off x="323850" y="1001713"/>
            <a:ext cx="3960813" cy="3324225"/>
          </a:xfrm>
          <a:prstGeom prst="rect">
            <a:avLst/>
          </a:prstGeom>
          <a:noFill/>
        </p:spPr>
        <p:txBody>
          <a:bodyPr>
            <a:spAutoFit/>
          </a:bodyPr>
          <a:lstStyle/>
          <a:p>
            <a:pPr fontAlgn="auto">
              <a:spcBef>
                <a:spcPts val="0"/>
              </a:spcBef>
              <a:spcAft>
                <a:spcPts val="0"/>
              </a:spcAft>
              <a:buClr>
                <a:schemeClr val="accent1">
                  <a:lumMod val="50000"/>
                </a:schemeClr>
              </a:buClr>
              <a:buFont typeface="Arial" pitchFamily="34" charset="0"/>
              <a:buChar char="•"/>
              <a:defRPr/>
            </a:pPr>
            <a:r>
              <a:rPr lang="el-GR" sz="1500" dirty="0">
                <a:latin typeface="Calibri" pitchFamily="34" charset="0"/>
              </a:rPr>
              <a:t>Μέλη ΔΕΠ</a:t>
            </a:r>
            <a:endParaRPr lang="el-GR" sz="1500" dirty="0">
              <a:latin typeface="+mn-lt"/>
            </a:endParaRPr>
          </a:p>
          <a:p>
            <a:pPr fontAlgn="auto">
              <a:spcBef>
                <a:spcPts val="0"/>
              </a:spcBef>
              <a:spcAft>
                <a:spcPts val="0"/>
              </a:spcAft>
              <a:buClr>
                <a:schemeClr val="accent1">
                  <a:lumMod val="50000"/>
                </a:schemeClr>
              </a:buClr>
              <a:buFont typeface="Arial" pitchFamily="34" charset="0"/>
              <a:buChar char="•"/>
              <a:defRPr/>
            </a:pPr>
            <a:r>
              <a:rPr lang="el-GR" sz="1500" dirty="0">
                <a:latin typeface="Calibri" pitchFamily="34" charset="0"/>
              </a:rPr>
              <a:t>Διεθνείς Συνεργασίες</a:t>
            </a:r>
          </a:p>
          <a:p>
            <a:pPr fontAlgn="auto">
              <a:spcBef>
                <a:spcPts val="0"/>
              </a:spcBef>
              <a:spcAft>
                <a:spcPts val="0"/>
              </a:spcAft>
              <a:buClr>
                <a:schemeClr val="accent1">
                  <a:lumMod val="50000"/>
                </a:schemeClr>
              </a:buClr>
              <a:buFont typeface="Arial" pitchFamily="34" charset="0"/>
              <a:buChar char="•"/>
              <a:defRPr/>
            </a:pPr>
            <a:r>
              <a:rPr lang="el-GR" sz="1500" dirty="0">
                <a:latin typeface="Calibri" pitchFamily="34" charset="0"/>
              </a:rPr>
              <a:t>Φοιτητικό Δυναμικό, Συνεργασία με Φοιτητικό Σύλλογο</a:t>
            </a:r>
          </a:p>
          <a:p>
            <a:pPr fontAlgn="auto">
              <a:spcBef>
                <a:spcPts val="0"/>
              </a:spcBef>
              <a:spcAft>
                <a:spcPts val="0"/>
              </a:spcAft>
              <a:buClr>
                <a:schemeClr val="accent1">
                  <a:lumMod val="50000"/>
                </a:schemeClr>
              </a:buClr>
              <a:buFont typeface="Arial" pitchFamily="34" charset="0"/>
              <a:buChar char="•"/>
              <a:defRPr/>
            </a:pPr>
            <a:r>
              <a:rPr lang="el-GR" sz="1500" dirty="0">
                <a:latin typeface="Calibri" pitchFamily="34" charset="0"/>
              </a:rPr>
              <a:t>Πρόγραμμα Σπουδών, Μεταπτυχιακά Προγράμματα Σπουδών</a:t>
            </a:r>
          </a:p>
          <a:p>
            <a:pPr fontAlgn="auto">
              <a:spcBef>
                <a:spcPts val="0"/>
              </a:spcBef>
              <a:spcAft>
                <a:spcPts val="0"/>
              </a:spcAft>
              <a:buClr>
                <a:schemeClr val="accent1">
                  <a:lumMod val="50000"/>
                </a:schemeClr>
              </a:buClr>
              <a:buFont typeface="Arial" pitchFamily="34" charset="0"/>
              <a:buChar char="•"/>
              <a:defRPr/>
            </a:pPr>
            <a:r>
              <a:rPr lang="el-GR" sz="1500" dirty="0">
                <a:latin typeface="Calibri" pitchFamily="34" charset="0"/>
              </a:rPr>
              <a:t>Σύμβουλοι Καθηγητές Πρωτοετών Φοιτητών</a:t>
            </a:r>
          </a:p>
          <a:p>
            <a:pPr fontAlgn="auto">
              <a:spcBef>
                <a:spcPts val="0"/>
              </a:spcBef>
              <a:spcAft>
                <a:spcPts val="0"/>
              </a:spcAft>
              <a:buClr>
                <a:schemeClr val="accent1">
                  <a:lumMod val="50000"/>
                </a:schemeClr>
              </a:buClr>
              <a:buFont typeface="Arial" pitchFamily="34" charset="0"/>
              <a:buChar char="•"/>
              <a:defRPr/>
            </a:pPr>
            <a:r>
              <a:rPr lang="el-GR" sz="1500" dirty="0">
                <a:latin typeface="Calibri" pitchFamily="34" charset="0"/>
              </a:rPr>
              <a:t>Κτιριακές Υποδομές &amp; Υποδομές Μάθησης</a:t>
            </a:r>
          </a:p>
          <a:p>
            <a:pPr fontAlgn="auto">
              <a:spcBef>
                <a:spcPts val="0"/>
              </a:spcBef>
              <a:spcAft>
                <a:spcPts val="0"/>
              </a:spcAft>
              <a:buClr>
                <a:schemeClr val="accent1">
                  <a:lumMod val="50000"/>
                </a:schemeClr>
              </a:buClr>
              <a:buFont typeface="Arial" pitchFamily="34" charset="0"/>
              <a:buChar char="•"/>
              <a:defRPr/>
            </a:pPr>
            <a:r>
              <a:rPr lang="el-GR" sz="1500" dirty="0">
                <a:latin typeface="Calibri" pitchFamily="34" charset="0"/>
              </a:rPr>
              <a:t>Ικανότητα-Ετοιμότητα Χρηματοδότησης Έρευνας &amp; Τεχνολογικής Ανάπτυξης</a:t>
            </a:r>
          </a:p>
          <a:p>
            <a:pPr fontAlgn="auto">
              <a:spcBef>
                <a:spcPts val="0"/>
              </a:spcBef>
              <a:spcAft>
                <a:spcPts val="0"/>
              </a:spcAft>
              <a:buClr>
                <a:schemeClr val="accent1">
                  <a:lumMod val="50000"/>
                </a:schemeClr>
              </a:buClr>
              <a:buFont typeface="Arial" pitchFamily="34" charset="0"/>
              <a:buChar char="•"/>
              <a:defRPr/>
            </a:pPr>
            <a:r>
              <a:rPr lang="el-GR" sz="1500" dirty="0">
                <a:latin typeface="Calibri" pitchFamily="34" charset="0"/>
              </a:rPr>
              <a:t>Αντίληψη Αξιολογήσεων</a:t>
            </a:r>
          </a:p>
          <a:p>
            <a:pPr fontAlgn="auto">
              <a:spcBef>
                <a:spcPts val="0"/>
              </a:spcBef>
              <a:spcAft>
                <a:spcPts val="0"/>
              </a:spcAft>
              <a:buClr>
                <a:schemeClr val="accent1">
                  <a:lumMod val="50000"/>
                </a:schemeClr>
              </a:buClr>
              <a:buFont typeface="Arial" pitchFamily="34" charset="0"/>
              <a:buChar char="•"/>
              <a:defRPr/>
            </a:pPr>
            <a:r>
              <a:rPr lang="el-GR" sz="1500" dirty="0">
                <a:latin typeface="+mn-lt"/>
              </a:rPr>
              <a:t>Υπηρεσίες για </a:t>
            </a:r>
            <a:r>
              <a:rPr lang="el-GR" sz="1500" dirty="0" err="1">
                <a:latin typeface="+mn-lt"/>
              </a:rPr>
              <a:t>ΦμεΑ</a:t>
            </a:r>
            <a:endParaRPr lang="el-GR" sz="1500" dirty="0">
              <a:latin typeface="+mn-lt"/>
            </a:endParaRPr>
          </a:p>
          <a:p>
            <a:pPr fontAlgn="auto">
              <a:spcBef>
                <a:spcPts val="0"/>
              </a:spcBef>
              <a:spcAft>
                <a:spcPts val="0"/>
              </a:spcAft>
              <a:buClr>
                <a:schemeClr val="accent1">
                  <a:lumMod val="50000"/>
                </a:schemeClr>
              </a:buClr>
              <a:buFont typeface="Arial" pitchFamily="34" charset="0"/>
              <a:buChar char="•"/>
              <a:defRPr/>
            </a:pPr>
            <a:r>
              <a:rPr lang="el-GR" sz="1500" dirty="0">
                <a:latin typeface="+mn-lt"/>
              </a:rPr>
              <a:t>Συμβουλευτικές Υπηρεσίες           Σταδιοδρομίας</a:t>
            </a:r>
          </a:p>
        </p:txBody>
      </p:sp>
      <p:sp>
        <p:nvSpPr>
          <p:cNvPr id="16" name="TextBox 15"/>
          <p:cNvSpPr txBox="1"/>
          <p:nvPr/>
        </p:nvSpPr>
        <p:spPr>
          <a:xfrm>
            <a:off x="323850" y="4797425"/>
            <a:ext cx="3743325" cy="1476375"/>
          </a:xfrm>
          <a:prstGeom prst="rect">
            <a:avLst/>
          </a:prstGeom>
          <a:noFill/>
        </p:spPr>
        <p:txBody>
          <a:bodyPr>
            <a:spAutoFit/>
          </a:bodyPr>
          <a:lstStyle/>
          <a:p>
            <a:pPr fontAlgn="auto">
              <a:spcBef>
                <a:spcPts val="0"/>
              </a:spcBef>
              <a:spcAft>
                <a:spcPts val="0"/>
              </a:spcAft>
              <a:buClr>
                <a:schemeClr val="accent1">
                  <a:lumMod val="50000"/>
                </a:schemeClr>
              </a:buClr>
              <a:buFont typeface="Arial" pitchFamily="34" charset="0"/>
              <a:buChar char="•"/>
              <a:defRPr/>
            </a:pPr>
            <a:r>
              <a:rPr lang="el-GR" sz="1500" dirty="0">
                <a:latin typeface="Calibri" pitchFamily="34" charset="0"/>
              </a:rPr>
              <a:t>Ευρωπαϊκά Πλαίσια               Χρηματοδότησης </a:t>
            </a:r>
            <a:endParaRPr lang="el-GR" sz="1500" dirty="0">
              <a:latin typeface="+mn-lt"/>
            </a:endParaRPr>
          </a:p>
          <a:p>
            <a:pPr fontAlgn="auto">
              <a:spcBef>
                <a:spcPts val="0"/>
              </a:spcBef>
              <a:spcAft>
                <a:spcPts val="0"/>
              </a:spcAft>
              <a:buClr>
                <a:schemeClr val="accent1">
                  <a:lumMod val="50000"/>
                </a:schemeClr>
              </a:buClr>
              <a:buFont typeface="Arial" pitchFamily="34" charset="0"/>
              <a:buChar char="•"/>
              <a:defRPr/>
            </a:pPr>
            <a:r>
              <a:rPr lang="el-GR" sz="1500" dirty="0">
                <a:latin typeface="Calibri" pitchFamily="34" charset="0"/>
              </a:rPr>
              <a:t>Εθνικά Πλαίσια Χρηματοδότησης</a:t>
            </a:r>
          </a:p>
          <a:p>
            <a:pPr fontAlgn="auto">
              <a:spcBef>
                <a:spcPts val="0"/>
              </a:spcBef>
              <a:spcAft>
                <a:spcPts val="0"/>
              </a:spcAft>
              <a:buClr>
                <a:schemeClr val="accent1">
                  <a:lumMod val="50000"/>
                </a:schemeClr>
              </a:buClr>
              <a:buFont typeface="Arial" pitchFamily="34" charset="0"/>
              <a:buChar char="•"/>
              <a:defRPr/>
            </a:pPr>
            <a:r>
              <a:rPr lang="el-GR" sz="1500" dirty="0">
                <a:latin typeface="Calibri" pitchFamily="34" charset="0"/>
              </a:rPr>
              <a:t>Νέο Θεσμικό Πλαίσιο</a:t>
            </a:r>
          </a:p>
          <a:p>
            <a:pPr fontAlgn="auto">
              <a:spcBef>
                <a:spcPts val="0"/>
              </a:spcBef>
              <a:spcAft>
                <a:spcPts val="0"/>
              </a:spcAft>
              <a:buClr>
                <a:schemeClr val="accent1">
                  <a:lumMod val="50000"/>
                </a:schemeClr>
              </a:buClr>
              <a:buFont typeface="Arial" pitchFamily="34" charset="0"/>
              <a:buChar char="•"/>
              <a:defRPr/>
            </a:pPr>
            <a:r>
              <a:rPr lang="el-GR" sz="1500" dirty="0">
                <a:latin typeface="Calibri" pitchFamily="34" charset="0"/>
              </a:rPr>
              <a:t>Συνεργασίες για Τεχνολογική Καινοτομία</a:t>
            </a:r>
          </a:p>
          <a:p>
            <a:pPr fontAlgn="auto">
              <a:spcBef>
                <a:spcPts val="0"/>
              </a:spcBef>
              <a:spcAft>
                <a:spcPts val="0"/>
              </a:spcAft>
              <a:buClr>
                <a:schemeClr val="accent1">
                  <a:lumMod val="50000"/>
                </a:schemeClr>
              </a:buClr>
              <a:buFont typeface="Arial" pitchFamily="34" charset="0"/>
              <a:buChar char="•"/>
              <a:defRPr/>
            </a:pPr>
            <a:endParaRPr lang="el-GR" sz="1500" dirty="0">
              <a:latin typeface="+mn-lt"/>
            </a:endParaRPr>
          </a:p>
        </p:txBody>
      </p:sp>
      <p:sp>
        <p:nvSpPr>
          <p:cNvPr id="17" name="TextBox 16"/>
          <p:cNvSpPr txBox="1"/>
          <p:nvPr/>
        </p:nvSpPr>
        <p:spPr>
          <a:xfrm>
            <a:off x="6084888" y="4724400"/>
            <a:ext cx="2735262" cy="554038"/>
          </a:xfrm>
          <a:prstGeom prst="rect">
            <a:avLst/>
          </a:prstGeom>
          <a:noFill/>
        </p:spPr>
        <p:txBody>
          <a:bodyPr>
            <a:spAutoFit/>
          </a:bodyPr>
          <a:lstStyle/>
          <a:p>
            <a:pPr fontAlgn="auto">
              <a:spcBef>
                <a:spcPts val="0"/>
              </a:spcBef>
              <a:spcAft>
                <a:spcPts val="0"/>
              </a:spcAft>
              <a:buClr>
                <a:schemeClr val="accent1">
                  <a:lumMod val="50000"/>
                </a:schemeClr>
              </a:buClr>
              <a:buFont typeface="Arial" pitchFamily="34" charset="0"/>
              <a:buChar char="•"/>
              <a:defRPr/>
            </a:pPr>
            <a:r>
              <a:rPr lang="el-GR" sz="1500" dirty="0">
                <a:latin typeface="+mn-lt"/>
              </a:rPr>
              <a:t>Επιδείνωση Οικονομικής Συγκυρίας</a:t>
            </a:r>
          </a:p>
        </p:txBody>
      </p:sp>
      <p:sp>
        <p:nvSpPr>
          <p:cNvPr id="18" name="TextBox 17"/>
          <p:cNvSpPr txBox="1"/>
          <p:nvPr/>
        </p:nvSpPr>
        <p:spPr>
          <a:xfrm>
            <a:off x="3348038" y="3851275"/>
            <a:ext cx="1008062" cy="369888"/>
          </a:xfrm>
          <a:prstGeom prst="rect">
            <a:avLst/>
          </a:prstGeom>
          <a:noFill/>
        </p:spPr>
        <p:txBody>
          <a:bodyPr>
            <a:spAutoFit/>
          </a:bodyPr>
          <a:lstStyle/>
          <a:p>
            <a:pPr algn="r" fontAlgn="auto">
              <a:spcBef>
                <a:spcPts val="0"/>
              </a:spcBef>
              <a:spcAft>
                <a:spcPts val="0"/>
              </a:spcAft>
              <a:defRPr/>
            </a:pPr>
            <a:r>
              <a:rPr lang="el-GR" b="1" dirty="0">
                <a:solidFill>
                  <a:schemeClr val="accent2">
                    <a:lumMod val="50000"/>
                  </a:schemeClr>
                </a:solidFill>
                <a:latin typeface="+mn-lt"/>
              </a:rPr>
              <a:t>Δυνατά</a:t>
            </a:r>
            <a:endParaRPr lang="el-GR" b="1" dirty="0">
              <a:solidFill>
                <a:schemeClr val="accent2">
                  <a:lumMod val="50000"/>
                </a:schemeClr>
              </a:solidFill>
              <a:latin typeface="+mn-lt"/>
            </a:endParaRPr>
          </a:p>
        </p:txBody>
      </p:sp>
      <p:sp>
        <p:nvSpPr>
          <p:cNvPr id="19" name="TextBox 18"/>
          <p:cNvSpPr txBox="1"/>
          <p:nvPr/>
        </p:nvSpPr>
        <p:spPr>
          <a:xfrm>
            <a:off x="4716463" y="3851275"/>
            <a:ext cx="1150937" cy="369888"/>
          </a:xfrm>
          <a:prstGeom prst="rect">
            <a:avLst/>
          </a:prstGeom>
          <a:noFill/>
        </p:spPr>
        <p:txBody>
          <a:bodyPr>
            <a:spAutoFit/>
          </a:bodyPr>
          <a:lstStyle/>
          <a:p>
            <a:pPr fontAlgn="auto">
              <a:spcBef>
                <a:spcPts val="0"/>
              </a:spcBef>
              <a:spcAft>
                <a:spcPts val="0"/>
              </a:spcAft>
              <a:defRPr/>
            </a:pPr>
            <a:r>
              <a:rPr lang="el-GR" b="1" dirty="0">
                <a:solidFill>
                  <a:schemeClr val="accent2">
                    <a:lumMod val="50000"/>
                  </a:schemeClr>
                </a:solidFill>
                <a:latin typeface="+mn-lt"/>
              </a:rPr>
              <a:t>Αδύναμα</a:t>
            </a:r>
            <a:endParaRPr lang="el-GR" b="1" dirty="0">
              <a:solidFill>
                <a:schemeClr val="accent2">
                  <a:lumMod val="50000"/>
                </a:schemeClr>
              </a:solidFill>
              <a:latin typeface="+mn-lt"/>
            </a:endParaRPr>
          </a:p>
        </p:txBody>
      </p:sp>
      <p:sp>
        <p:nvSpPr>
          <p:cNvPr id="20" name="TextBox 19"/>
          <p:cNvSpPr txBox="1"/>
          <p:nvPr/>
        </p:nvSpPr>
        <p:spPr>
          <a:xfrm>
            <a:off x="4746625" y="4697413"/>
            <a:ext cx="1152525" cy="369887"/>
          </a:xfrm>
          <a:prstGeom prst="rect">
            <a:avLst/>
          </a:prstGeom>
          <a:noFill/>
        </p:spPr>
        <p:txBody>
          <a:bodyPr>
            <a:spAutoFit/>
          </a:bodyPr>
          <a:lstStyle/>
          <a:p>
            <a:pPr fontAlgn="auto">
              <a:spcBef>
                <a:spcPts val="0"/>
              </a:spcBef>
              <a:spcAft>
                <a:spcPts val="0"/>
              </a:spcAft>
              <a:defRPr/>
            </a:pPr>
            <a:r>
              <a:rPr lang="el-GR" b="1" dirty="0">
                <a:solidFill>
                  <a:schemeClr val="accent2">
                    <a:lumMod val="50000"/>
                  </a:schemeClr>
                </a:solidFill>
                <a:latin typeface="+mn-lt"/>
              </a:rPr>
              <a:t>Απειλές</a:t>
            </a:r>
            <a:endParaRPr lang="el-GR" b="1" dirty="0">
              <a:solidFill>
                <a:schemeClr val="accent2">
                  <a:lumMod val="50000"/>
                </a:schemeClr>
              </a:solidFill>
              <a:latin typeface="+mn-lt"/>
            </a:endParaRPr>
          </a:p>
        </p:txBody>
      </p:sp>
      <p:sp>
        <p:nvSpPr>
          <p:cNvPr id="22" name="TextBox 21"/>
          <p:cNvSpPr txBox="1"/>
          <p:nvPr/>
        </p:nvSpPr>
        <p:spPr>
          <a:xfrm>
            <a:off x="3203575" y="4694238"/>
            <a:ext cx="1152525" cy="369887"/>
          </a:xfrm>
          <a:prstGeom prst="rect">
            <a:avLst/>
          </a:prstGeom>
          <a:noFill/>
        </p:spPr>
        <p:txBody>
          <a:bodyPr>
            <a:spAutoFit/>
          </a:bodyPr>
          <a:lstStyle/>
          <a:p>
            <a:pPr algn="r" fontAlgn="auto">
              <a:spcBef>
                <a:spcPts val="0"/>
              </a:spcBef>
              <a:spcAft>
                <a:spcPts val="0"/>
              </a:spcAft>
              <a:defRPr/>
            </a:pPr>
            <a:r>
              <a:rPr lang="el-GR" b="1" dirty="0">
                <a:solidFill>
                  <a:schemeClr val="accent2">
                    <a:lumMod val="50000"/>
                  </a:schemeClr>
                </a:solidFill>
                <a:latin typeface="+mn-lt"/>
              </a:rPr>
              <a:t>Ευκαιρίες</a:t>
            </a:r>
            <a:endParaRPr lang="el-GR" b="1" dirty="0">
              <a:solidFill>
                <a:schemeClr val="accent2">
                  <a:lumMod val="50000"/>
                </a:schemeClr>
              </a:solidFill>
              <a:latin typeface="+mn-lt"/>
            </a:endParaRPr>
          </a:p>
        </p:txBody>
      </p:sp>
      <p:sp>
        <p:nvSpPr>
          <p:cNvPr id="23" name="TextBox 22"/>
          <p:cNvSpPr txBox="1"/>
          <p:nvPr/>
        </p:nvSpPr>
        <p:spPr>
          <a:xfrm>
            <a:off x="5508625" y="2867025"/>
            <a:ext cx="3311525" cy="784225"/>
          </a:xfrm>
          <a:prstGeom prst="rect">
            <a:avLst/>
          </a:prstGeom>
          <a:noFill/>
        </p:spPr>
        <p:txBody>
          <a:bodyPr>
            <a:spAutoFit/>
          </a:bodyPr>
          <a:lstStyle/>
          <a:p>
            <a:pPr fontAlgn="auto">
              <a:spcBef>
                <a:spcPts val="0"/>
              </a:spcBef>
              <a:spcAft>
                <a:spcPts val="0"/>
              </a:spcAft>
              <a:buClr>
                <a:schemeClr val="accent1">
                  <a:lumMod val="50000"/>
                </a:schemeClr>
              </a:buClr>
              <a:buFont typeface="Arial" pitchFamily="34" charset="0"/>
              <a:buChar char="•"/>
              <a:defRPr/>
            </a:pPr>
            <a:r>
              <a:rPr lang="el-GR" sz="1500" dirty="0">
                <a:latin typeface="Calibri" pitchFamily="34" charset="0"/>
              </a:rPr>
              <a:t>Έλλειψη μελετών απορρόφησης</a:t>
            </a:r>
          </a:p>
          <a:p>
            <a:pPr fontAlgn="auto">
              <a:spcBef>
                <a:spcPts val="0"/>
              </a:spcBef>
              <a:spcAft>
                <a:spcPts val="0"/>
              </a:spcAft>
              <a:buClr>
                <a:schemeClr val="accent1">
                  <a:lumMod val="50000"/>
                </a:schemeClr>
              </a:buClr>
              <a:defRPr/>
            </a:pPr>
            <a:r>
              <a:rPr lang="el-GR" sz="1500" dirty="0">
                <a:latin typeface="Calibri" pitchFamily="34" charset="0"/>
              </a:rPr>
              <a:t>        Αποφοίτων</a:t>
            </a:r>
          </a:p>
          <a:p>
            <a:pPr fontAlgn="auto">
              <a:spcBef>
                <a:spcPts val="0"/>
              </a:spcBef>
              <a:spcAft>
                <a:spcPts val="0"/>
              </a:spcAft>
              <a:buClr>
                <a:schemeClr val="accent1">
                  <a:lumMod val="50000"/>
                </a:schemeClr>
              </a:buClr>
              <a:defRPr/>
            </a:pPr>
            <a:endParaRPr lang="el-GR" sz="1500" dirty="0">
              <a:latin typeface="+mn-lt"/>
            </a:endParaRPr>
          </a:p>
        </p:txBody>
      </p:sp>
      <p:sp>
        <p:nvSpPr>
          <p:cNvPr id="24" name="TextBox 23"/>
          <p:cNvSpPr txBox="1"/>
          <p:nvPr/>
        </p:nvSpPr>
        <p:spPr>
          <a:xfrm>
            <a:off x="6011863" y="3357563"/>
            <a:ext cx="2987675" cy="784225"/>
          </a:xfrm>
          <a:prstGeom prst="rect">
            <a:avLst/>
          </a:prstGeom>
          <a:noFill/>
        </p:spPr>
        <p:txBody>
          <a:bodyPr>
            <a:spAutoFit/>
          </a:bodyPr>
          <a:lstStyle/>
          <a:p>
            <a:pPr fontAlgn="auto">
              <a:spcBef>
                <a:spcPts val="0"/>
              </a:spcBef>
              <a:spcAft>
                <a:spcPts val="0"/>
              </a:spcAft>
              <a:buClr>
                <a:schemeClr val="accent1">
                  <a:lumMod val="50000"/>
                </a:schemeClr>
              </a:buClr>
              <a:buFont typeface="Arial" pitchFamily="34" charset="0"/>
              <a:buChar char="•"/>
              <a:defRPr/>
            </a:pPr>
            <a:r>
              <a:rPr lang="el-GR" sz="1500" dirty="0">
                <a:latin typeface="Calibri" pitchFamily="34" charset="0"/>
              </a:rPr>
              <a:t>Αναγκαιότητα ενεργειών </a:t>
            </a:r>
          </a:p>
          <a:p>
            <a:pPr fontAlgn="auto">
              <a:spcBef>
                <a:spcPts val="0"/>
              </a:spcBef>
              <a:spcAft>
                <a:spcPts val="0"/>
              </a:spcAft>
              <a:buClr>
                <a:schemeClr val="accent1">
                  <a:lumMod val="50000"/>
                </a:schemeClr>
              </a:buClr>
              <a:defRPr/>
            </a:pPr>
            <a:r>
              <a:rPr lang="el-GR" sz="1500" dirty="0">
                <a:latin typeface="Calibri" pitchFamily="34" charset="0"/>
              </a:rPr>
              <a:t>    Διεθνοποίησης</a:t>
            </a:r>
            <a:endParaRPr lang="el-GR" sz="1500" dirty="0">
              <a:latin typeface="+mn-lt"/>
            </a:endParaRPr>
          </a:p>
          <a:p>
            <a:pPr fontAlgn="auto">
              <a:spcBef>
                <a:spcPts val="0"/>
              </a:spcBef>
              <a:spcAft>
                <a:spcPts val="0"/>
              </a:spcAft>
              <a:buClr>
                <a:schemeClr val="accent1">
                  <a:lumMod val="50000"/>
                </a:schemeClr>
              </a:buClr>
              <a:defRPr/>
            </a:pPr>
            <a:endParaRPr lang="el-GR" sz="1500" dirty="0">
              <a:latin typeface="+mn-lt"/>
            </a:endParaRPr>
          </a:p>
        </p:txBody>
      </p:sp>
      <p:sp>
        <p:nvSpPr>
          <p:cNvPr id="25" name="TextBox 24"/>
          <p:cNvSpPr txBox="1"/>
          <p:nvPr/>
        </p:nvSpPr>
        <p:spPr>
          <a:xfrm>
            <a:off x="5867400" y="5300663"/>
            <a:ext cx="3276600" cy="554037"/>
          </a:xfrm>
          <a:prstGeom prst="rect">
            <a:avLst/>
          </a:prstGeom>
          <a:noFill/>
        </p:spPr>
        <p:txBody>
          <a:bodyPr>
            <a:spAutoFit/>
          </a:bodyPr>
          <a:lstStyle/>
          <a:p>
            <a:pPr fontAlgn="auto">
              <a:spcBef>
                <a:spcPts val="0"/>
              </a:spcBef>
              <a:spcAft>
                <a:spcPts val="0"/>
              </a:spcAft>
              <a:buClr>
                <a:schemeClr val="accent1">
                  <a:lumMod val="50000"/>
                </a:schemeClr>
              </a:buClr>
              <a:buFont typeface="Arial" pitchFamily="34" charset="0"/>
              <a:buChar char="•"/>
              <a:defRPr/>
            </a:pPr>
            <a:r>
              <a:rPr lang="el-GR" sz="1500" dirty="0">
                <a:latin typeface="+mn-lt"/>
              </a:rPr>
              <a:t>Απώλεια ή Αδυναμία Διατήρησης Διεθνούς Απήχησης</a:t>
            </a:r>
            <a:endParaRPr lang="el-GR" sz="1500" dirty="0">
              <a:latin typeface="+mn-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14"/>
          <p:cNvSpPr txBox="1">
            <a:spLocks noChangeArrowheads="1"/>
          </p:cNvSpPr>
          <p:nvPr/>
        </p:nvSpPr>
        <p:spPr bwMode="auto">
          <a:xfrm>
            <a:off x="438150" y="1295400"/>
            <a:ext cx="7805738" cy="4232275"/>
          </a:xfrm>
          <a:prstGeom prst="rect">
            <a:avLst/>
          </a:prstGeom>
          <a:noFill/>
          <a:ln w="9525">
            <a:noFill/>
            <a:miter lim="800000"/>
            <a:headEnd/>
            <a:tailEnd/>
          </a:ln>
        </p:spPr>
        <p:txBody>
          <a:bodyPr>
            <a:spAutoFit/>
          </a:bodyPr>
          <a:lstStyle/>
          <a:p>
            <a:pPr marL="342900" indent="-342900" fontAlgn="auto">
              <a:spcBef>
                <a:spcPts val="1800"/>
              </a:spcBef>
              <a:spcAft>
                <a:spcPts val="1800"/>
              </a:spcAft>
              <a:buClr>
                <a:schemeClr val="bg1">
                  <a:lumMod val="65000"/>
                </a:schemeClr>
              </a:buClr>
              <a:buFont typeface="+mj-lt"/>
              <a:buAutoNum type="arabicPeriod"/>
              <a:defRPr/>
            </a:pPr>
            <a:r>
              <a:rPr lang="el-GR" sz="2900" b="1" kern="0" dirty="0">
                <a:solidFill>
                  <a:schemeClr val="bg1">
                    <a:lumMod val="75000"/>
                  </a:schemeClr>
                </a:solidFill>
                <a:latin typeface="Calibri" pitchFamily="34" charset="0"/>
              </a:rPr>
              <a:t>Όραμα και Αποστολή</a:t>
            </a:r>
          </a:p>
          <a:p>
            <a:pPr marL="342900" indent="-342900" fontAlgn="auto">
              <a:spcBef>
                <a:spcPts val="1800"/>
              </a:spcBef>
              <a:spcAft>
                <a:spcPts val="1800"/>
              </a:spcAft>
              <a:buClr>
                <a:schemeClr val="bg1">
                  <a:lumMod val="65000"/>
                </a:schemeClr>
              </a:buClr>
              <a:buFont typeface="+mj-lt"/>
              <a:buAutoNum type="arabicPeriod"/>
              <a:defRPr/>
            </a:pPr>
            <a:r>
              <a:rPr lang="en-US" sz="2900" b="1" kern="0" dirty="0">
                <a:solidFill>
                  <a:schemeClr val="bg1">
                    <a:lumMod val="75000"/>
                  </a:schemeClr>
                </a:solidFill>
                <a:latin typeface="Calibri" pitchFamily="34" charset="0"/>
              </a:rPr>
              <a:t>SWOT </a:t>
            </a:r>
            <a:r>
              <a:rPr lang="el-GR" sz="2900" b="1" kern="0" dirty="0">
                <a:solidFill>
                  <a:schemeClr val="bg1">
                    <a:lumMod val="75000"/>
                  </a:schemeClr>
                </a:solidFill>
                <a:latin typeface="Calibri" pitchFamily="34" charset="0"/>
              </a:rPr>
              <a:t>Ανάλυση</a:t>
            </a:r>
            <a:endParaRPr lang="el-GR" sz="2900" b="1" kern="0" dirty="0">
              <a:solidFill>
                <a:schemeClr val="bg1">
                  <a:lumMod val="75000"/>
                </a:schemeClr>
              </a:solidFill>
              <a:latin typeface="Calibri" pitchFamily="34" charset="0"/>
            </a:endParaRPr>
          </a:p>
          <a:p>
            <a:pPr marL="342900" indent="-342900" fontAlgn="auto">
              <a:spcBef>
                <a:spcPts val="1800"/>
              </a:spcBef>
              <a:spcAft>
                <a:spcPts val="1800"/>
              </a:spcAft>
              <a:buClr>
                <a:schemeClr val="accent1">
                  <a:lumMod val="50000"/>
                </a:schemeClr>
              </a:buClr>
              <a:buFont typeface="+mj-lt"/>
              <a:buAutoNum type="arabicPeriod"/>
              <a:defRPr/>
            </a:pPr>
            <a:r>
              <a:rPr lang="el-GR" sz="3300" b="1" kern="0" dirty="0">
                <a:solidFill>
                  <a:schemeClr val="accent1">
                    <a:lumMod val="50000"/>
                  </a:schemeClr>
                </a:solidFill>
                <a:latin typeface="Calibri" pitchFamily="34" charset="0"/>
              </a:rPr>
              <a:t>Μεθοδολογία Συλλογής Στοιχείων</a:t>
            </a:r>
            <a:endParaRPr lang="el-GR" sz="2900" b="1" kern="0" dirty="0">
              <a:solidFill>
                <a:schemeClr val="bg1">
                  <a:lumMod val="75000"/>
                </a:schemeClr>
              </a:solidFill>
              <a:latin typeface="Calibri" pitchFamily="34" charset="0"/>
            </a:endParaRPr>
          </a:p>
          <a:p>
            <a:pPr marL="342900" indent="-342900" fontAlgn="auto">
              <a:spcBef>
                <a:spcPts val="1800"/>
              </a:spcBef>
              <a:spcAft>
                <a:spcPts val="1800"/>
              </a:spcAft>
              <a:buClr>
                <a:schemeClr val="bg1">
                  <a:lumMod val="65000"/>
                </a:schemeClr>
              </a:buClr>
              <a:buFont typeface="+mj-lt"/>
              <a:buAutoNum type="arabicPeriod"/>
              <a:defRPr/>
            </a:pPr>
            <a:r>
              <a:rPr lang="el-GR" sz="2900" b="1" kern="0" dirty="0">
                <a:solidFill>
                  <a:schemeClr val="bg1">
                    <a:lumMod val="75000"/>
                  </a:schemeClr>
                </a:solidFill>
                <a:latin typeface="Calibri" pitchFamily="34" charset="0"/>
              </a:rPr>
              <a:t>Σημεία Εστίασης</a:t>
            </a:r>
          </a:p>
          <a:p>
            <a:pPr marL="342900" indent="-342900" fontAlgn="auto">
              <a:spcBef>
                <a:spcPts val="1800"/>
              </a:spcBef>
              <a:spcAft>
                <a:spcPts val="1800"/>
              </a:spcAft>
              <a:buClr>
                <a:schemeClr val="bg1">
                  <a:lumMod val="65000"/>
                </a:schemeClr>
              </a:buClr>
              <a:buFont typeface="+mj-lt"/>
              <a:buAutoNum type="arabicPeriod"/>
              <a:defRPr/>
            </a:pPr>
            <a:r>
              <a:rPr lang="el-GR" sz="2900" b="1" kern="0" dirty="0">
                <a:solidFill>
                  <a:schemeClr val="bg1">
                    <a:lumMod val="75000"/>
                  </a:schemeClr>
                </a:solidFill>
                <a:latin typeface="Calibri" pitchFamily="34" charset="0"/>
              </a:rPr>
              <a:t>Έκθεση Εξωτερικής Αξιολόγησης</a:t>
            </a:r>
            <a:r>
              <a:rPr lang="en-US" sz="2900" b="1" kern="0" dirty="0">
                <a:solidFill>
                  <a:schemeClr val="bg1">
                    <a:lumMod val="75000"/>
                  </a:schemeClr>
                </a:solidFill>
                <a:latin typeface="Calibri" pitchFamily="34" charset="0"/>
              </a:rPr>
              <a:t> </a:t>
            </a:r>
          </a:p>
        </p:txBody>
      </p:sp>
      <p:sp>
        <p:nvSpPr>
          <p:cNvPr id="10" name="Rectangle 9"/>
          <p:cNvSpPr/>
          <p:nvPr/>
        </p:nvSpPr>
        <p:spPr>
          <a:xfrm>
            <a:off x="0" y="-9968"/>
            <a:ext cx="9144000" cy="864096"/>
          </a:xfrm>
          <a:prstGeom prst="rect">
            <a:avLst/>
          </a:prstGeo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l-GR" sz="2700" b="1" dirty="0">
                <a:solidFill>
                  <a:schemeClr val="bg1">
                    <a:lumMod val="50000"/>
                  </a:schemeClr>
                </a:solidFill>
              </a:rPr>
              <a:t>Δομή Παρουσίασης</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649" name="Straight Arrow Connector 19"/>
          <p:cNvCxnSpPr>
            <a:cxnSpLocks noChangeShapeType="1"/>
          </p:cNvCxnSpPr>
          <p:nvPr/>
        </p:nvCxnSpPr>
        <p:spPr bwMode="auto">
          <a:xfrm>
            <a:off x="-333375" y="4929188"/>
            <a:ext cx="914400" cy="914400"/>
          </a:xfrm>
          <a:prstGeom prst="straightConnector1">
            <a:avLst/>
          </a:prstGeom>
          <a:noFill/>
          <a:ln w="12700" algn="ctr">
            <a:noFill/>
            <a:round/>
            <a:headEnd/>
            <a:tailEnd type="arrow" w="med" len="med"/>
          </a:ln>
        </p:spPr>
      </p:cxnSp>
      <p:sp>
        <p:nvSpPr>
          <p:cNvPr id="7" name="TextBox 14"/>
          <p:cNvSpPr txBox="1">
            <a:spLocks noChangeArrowheads="1"/>
          </p:cNvSpPr>
          <p:nvPr/>
        </p:nvSpPr>
        <p:spPr bwMode="auto">
          <a:xfrm>
            <a:off x="250825" y="1022350"/>
            <a:ext cx="8713788" cy="5045075"/>
          </a:xfrm>
          <a:prstGeom prst="rect">
            <a:avLst/>
          </a:prstGeom>
          <a:noFill/>
          <a:ln w="9525">
            <a:noFill/>
            <a:miter lim="800000"/>
            <a:headEnd/>
            <a:tailEnd/>
          </a:ln>
        </p:spPr>
        <p:txBody>
          <a:bodyPr>
            <a:spAutoFit/>
          </a:bodyPr>
          <a:lstStyle/>
          <a:p>
            <a:pPr marL="95250" lvl="1" indent="-95250" algn="just" fontAlgn="auto">
              <a:lnSpc>
                <a:spcPct val="250000"/>
              </a:lnSpc>
              <a:spcBef>
                <a:spcPts val="1200"/>
              </a:spcBef>
              <a:spcAft>
                <a:spcPts val="1200"/>
              </a:spcAft>
              <a:buClr>
                <a:schemeClr val="accent1">
                  <a:lumMod val="50000"/>
                </a:schemeClr>
              </a:buClr>
              <a:buFont typeface="Wingdings 3" pitchFamily="18" charset="2"/>
              <a:buChar char="{"/>
              <a:defRPr/>
            </a:pPr>
            <a:r>
              <a:rPr lang="el-GR" sz="2000" dirty="0">
                <a:latin typeface="Calibri" pitchFamily="34" charset="0"/>
              </a:rPr>
              <a:t>Σαφής </a:t>
            </a:r>
            <a:r>
              <a:rPr lang="el-GR" sz="2000" dirty="0">
                <a:latin typeface="Calibri" pitchFamily="34" charset="0"/>
              </a:rPr>
              <a:t>Α</a:t>
            </a:r>
            <a:r>
              <a:rPr lang="el-GR" sz="2000" dirty="0">
                <a:latin typeface="Calibri" pitchFamily="34" charset="0"/>
              </a:rPr>
              <a:t>ποτύπωση Ταυτότητας Τμήματος</a:t>
            </a:r>
          </a:p>
          <a:p>
            <a:pPr marL="95250" lvl="1" indent="-95250" algn="just" fontAlgn="auto">
              <a:lnSpc>
                <a:spcPct val="250000"/>
              </a:lnSpc>
              <a:spcBef>
                <a:spcPts val="1200"/>
              </a:spcBef>
              <a:spcAft>
                <a:spcPts val="1200"/>
              </a:spcAft>
              <a:buClr>
                <a:schemeClr val="accent1">
                  <a:lumMod val="50000"/>
                </a:schemeClr>
              </a:buClr>
              <a:buFont typeface="Wingdings 3" pitchFamily="18" charset="2"/>
              <a:buChar char="{"/>
              <a:defRPr/>
            </a:pPr>
            <a:r>
              <a:rPr lang="el-GR" sz="2000" dirty="0">
                <a:latin typeface="Calibri" pitchFamily="34" charset="0"/>
              </a:rPr>
              <a:t>Σαφής </a:t>
            </a:r>
            <a:r>
              <a:rPr lang="el-GR" sz="2000" dirty="0">
                <a:latin typeface="Calibri" pitchFamily="34" charset="0"/>
              </a:rPr>
              <a:t>Α</a:t>
            </a:r>
            <a:r>
              <a:rPr lang="el-GR" sz="2000" dirty="0">
                <a:latin typeface="Calibri" pitchFamily="34" charset="0"/>
              </a:rPr>
              <a:t>ποτύπωση </a:t>
            </a:r>
            <a:r>
              <a:rPr lang="el-GR" sz="2000" dirty="0">
                <a:latin typeface="Calibri" pitchFamily="34" charset="0"/>
              </a:rPr>
              <a:t>Σ</a:t>
            </a:r>
            <a:r>
              <a:rPr lang="el-GR" sz="2000" dirty="0">
                <a:latin typeface="Calibri" pitchFamily="34" charset="0"/>
              </a:rPr>
              <a:t>τόχων και Βαθμός Επίτευξης </a:t>
            </a:r>
          </a:p>
          <a:p>
            <a:pPr marL="95250" lvl="1" indent="-95250" algn="just" fontAlgn="auto">
              <a:lnSpc>
                <a:spcPct val="250000"/>
              </a:lnSpc>
              <a:spcBef>
                <a:spcPts val="1200"/>
              </a:spcBef>
              <a:spcAft>
                <a:spcPts val="1200"/>
              </a:spcAft>
              <a:buClr>
                <a:schemeClr val="accent1">
                  <a:lumMod val="50000"/>
                </a:schemeClr>
              </a:buClr>
              <a:buFont typeface="Wingdings 3" pitchFamily="18" charset="2"/>
              <a:buChar char="{"/>
              <a:defRPr/>
            </a:pPr>
            <a:r>
              <a:rPr lang="el-GR" sz="2000" dirty="0">
                <a:latin typeface="Calibri" pitchFamily="34" charset="0"/>
              </a:rPr>
              <a:t>Καταγραφή Δραστηριοτήτων Μελών ΔΕΠ – Συλλογικών Οργάνων</a:t>
            </a:r>
          </a:p>
          <a:p>
            <a:pPr marL="95250" lvl="1" indent="-95250" algn="just" fontAlgn="auto">
              <a:lnSpc>
                <a:spcPct val="250000"/>
              </a:lnSpc>
              <a:spcBef>
                <a:spcPts val="1200"/>
              </a:spcBef>
              <a:spcAft>
                <a:spcPts val="1200"/>
              </a:spcAft>
              <a:buClr>
                <a:schemeClr val="accent1">
                  <a:lumMod val="50000"/>
                </a:schemeClr>
              </a:buClr>
              <a:buFont typeface="Wingdings 3" pitchFamily="18" charset="2"/>
              <a:buChar char="{"/>
              <a:defRPr/>
            </a:pPr>
            <a:r>
              <a:rPr lang="el-GR" sz="2000" dirty="0">
                <a:latin typeface="Calibri" pitchFamily="34" charset="0"/>
              </a:rPr>
              <a:t>Δείκτες </a:t>
            </a:r>
            <a:r>
              <a:rPr lang="el-GR" sz="2000" dirty="0" err="1">
                <a:latin typeface="Calibri" pitchFamily="34" charset="0"/>
              </a:rPr>
              <a:t>Φοιτητολογίου</a:t>
            </a:r>
            <a:r>
              <a:rPr lang="el-GR" sz="2000" dirty="0">
                <a:latin typeface="Calibri" pitchFamily="34" charset="0"/>
              </a:rPr>
              <a:t> – Αξιολόγηση Μαθημάτων</a:t>
            </a:r>
          </a:p>
          <a:p>
            <a:pPr marL="95250" lvl="1" indent="-95250" algn="just" fontAlgn="auto">
              <a:lnSpc>
                <a:spcPct val="250000"/>
              </a:lnSpc>
              <a:spcBef>
                <a:spcPts val="1200"/>
              </a:spcBef>
              <a:spcAft>
                <a:spcPts val="1200"/>
              </a:spcAft>
              <a:buClr>
                <a:schemeClr val="accent1">
                  <a:lumMod val="50000"/>
                </a:schemeClr>
              </a:buClr>
              <a:buFont typeface="Wingdings 3" pitchFamily="18" charset="2"/>
              <a:buChar char="{"/>
              <a:defRPr/>
            </a:pPr>
            <a:endParaRPr lang="el-GR" sz="2000" dirty="0">
              <a:latin typeface="Calibri" pitchFamily="34" charset="0"/>
            </a:endParaRPr>
          </a:p>
        </p:txBody>
      </p:sp>
      <p:sp>
        <p:nvSpPr>
          <p:cNvPr id="8" name="Rectangle 7"/>
          <p:cNvSpPr/>
          <p:nvPr/>
        </p:nvSpPr>
        <p:spPr>
          <a:xfrm>
            <a:off x="0" y="-9968"/>
            <a:ext cx="9144000" cy="864096"/>
          </a:xfrm>
          <a:prstGeom prst="rect">
            <a:avLst/>
          </a:prstGeo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l-GR" sz="2700" b="1" dirty="0">
                <a:solidFill>
                  <a:schemeClr val="accent1">
                    <a:lumMod val="50000"/>
                  </a:schemeClr>
                </a:solidFill>
              </a:rPr>
              <a:t>Μεθοδολογία Συλλογής Στοιχείων</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8673" name="Straight Arrow Connector 19"/>
          <p:cNvCxnSpPr>
            <a:cxnSpLocks noChangeShapeType="1"/>
          </p:cNvCxnSpPr>
          <p:nvPr/>
        </p:nvCxnSpPr>
        <p:spPr bwMode="auto">
          <a:xfrm>
            <a:off x="-333375" y="4929188"/>
            <a:ext cx="914400" cy="914400"/>
          </a:xfrm>
          <a:prstGeom prst="straightConnector1">
            <a:avLst/>
          </a:prstGeom>
          <a:noFill/>
          <a:ln w="12700" algn="ctr">
            <a:noFill/>
            <a:round/>
            <a:headEnd/>
            <a:tailEnd type="arrow" w="med" len="med"/>
          </a:ln>
        </p:spPr>
      </p:cxnSp>
      <p:graphicFrame>
        <p:nvGraphicFramePr>
          <p:cNvPr id="11" name="Table 10"/>
          <p:cNvGraphicFramePr>
            <a:graphicFrameLocks noGrp="1"/>
          </p:cNvGraphicFramePr>
          <p:nvPr/>
        </p:nvGraphicFramePr>
        <p:xfrm>
          <a:off x="179388" y="1196975"/>
          <a:ext cx="8713787" cy="2538413"/>
        </p:xfrm>
        <a:graphic>
          <a:graphicData uri="http://schemas.openxmlformats.org/drawingml/2006/table">
            <a:tbl>
              <a:tblPr/>
              <a:tblGrid>
                <a:gridCol w="6282979"/>
                <a:gridCol w="1543529"/>
                <a:gridCol w="886459"/>
              </a:tblGrid>
              <a:tr h="516236">
                <a:tc>
                  <a:txBody>
                    <a:bodyPr/>
                    <a:lstStyle/>
                    <a:p>
                      <a:pPr>
                        <a:lnSpc>
                          <a:spcPct val="115000"/>
                        </a:lnSpc>
                        <a:spcAft>
                          <a:spcPts val="0"/>
                        </a:spcAft>
                      </a:pPr>
                      <a:r>
                        <a:rPr lang="el-GR" sz="1300" b="1" dirty="0" smtClean="0">
                          <a:latin typeface="Calibri"/>
                          <a:ea typeface="Calibri"/>
                          <a:cs typeface="Times New Roman"/>
                        </a:rPr>
                        <a:t>ΣΥΝΟΛΙΚΟΣ ΑΡΙΘΜΟΣ ΦΟΙΤΟΥΝΤΩΝ (ΣΕ ΟΛΑ ΤΑ ΕΞΑΜΗΝΑ ΣΠΟΥΔΩΝ) </a:t>
                      </a:r>
                      <a:r>
                        <a:rPr lang="en-US" sz="1300" b="1" dirty="0" smtClean="0">
                          <a:latin typeface="Calibri"/>
                          <a:ea typeface="Calibri"/>
                          <a:cs typeface="Times New Roman"/>
                        </a:rPr>
                        <a:t>(</a:t>
                      </a:r>
                      <a:r>
                        <a:rPr lang="el-GR" sz="1300" b="1" dirty="0" smtClean="0">
                          <a:latin typeface="Calibri"/>
                          <a:ea typeface="Calibri"/>
                          <a:cs typeface="Times New Roman"/>
                        </a:rPr>
                        <a:t>Απρίλιος 2011</a:t>
                      </a:r>
                      <a:r>
                        <a:rPr lang="en-US" sz="1300" b="1" dirty="0" smtClean="0">
                          <a:latin typeface="Calibri"/>
                          <a:ea typeface="Calibri"/>
                          <a:cs typeface="Times New Roman"/>
                        </a:rPr>
                        <a:t>)</a:t>
                      </a:r>
                      <a:endParaRPr lang="el-GR" sz="1300" dirty="0">
                        <a:latin typeface="Calibri"/>
                        <a:ea typeface="Calibri"/>
                        <a:cs typeface="Times New Roman"/>
                      </a:endParaRPr>
                    </a:p>
                  </a:txBody>
                  <a:tcPr marL="58788" marR="587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en-US" sz="1300" b="1" dirty="0" smtClean="0">
                          <a:latin typeface="Calibri"/>
                          <a:ea typeface="Calibri"/>
                          <a:cs typeface="Times New Roman"/>
                        </a:rPr>
                        <a:t>2</a:t>
                      </a:r>
                      <a:r>
                        <a:rPr lang="el-GR" sz="1300" b="1" dirty="0" smtClean="0">
                          <a:latin typeface="Calibri"/>
                          <a:ea typeface="Calibri"/>
                          <a:cs typeface="Times New Roman"/>
                        </a:rPr>
                        <a:t>.</a:t>
                      </a:r>
                      <a:r>
                        <a:rPr lang="en-US" sz="1300" b="1" dirty="0" smtClean="0">
                          <a:latin typeface="Calibri"/>
                          <a:ea typeface="Calibri"/>
                          <a:cs typeface="Times New Roman"/>
                        </a:rPr>
                        <a:t>128 </a:t>
                      </a:r>
                      <a:r>
                        <a:rPr lang="en-US" sz="1300" b="1" dirty="0">
                          <a:latin typeface="Calibri"/>
                          <a:ea typeface="Calibri"/>
                          <a:cs typeface="Times New Roman"/>
                        </a:rPr>
                        <a:t>(</a:t>
                      </a:r>
                      <a:r>
                        <a:rPr lang="el-GR" sz="1300" b="1" dirty="0">
                          <a:latin typeface="Calibri"/>
                          <a:ea typeface="Calibri"/>
                          <a:cs typeface="Times New Roman"/>
                        </a:rPr>
                        <a:t>+</a:t>
                      </a:r>
                      <a:r>
                        <a:rPr lang="en-US" sz="1300" b="1" dirty="0">
                          <a:latin typeface="Calibri"/>
                          <a:ea typeface="Calibri"/>
                          <a:cs typeface="Times New Roman"/>
                        </a:rPr>
                        <a:t>5 </a:t>
                      </a:r>
                      <a:r>
                        <a:rPr lang="el-GR" sz="1300" b="1" dirty="0">
                          <a:latin typeface="Calibri"/>
                          <a:ea typeface="Calibri"/>
                          <a:cs typeface="Times New Roman"/>
                        </a:rPr>
                        <a:t>αναστολή)</a:t>
                      </a:r>
                      <a:endParaRPr lang="el-GR" sz="1300" dirty="0">
                        <a:latin typeface="Calibri"/>
                        <a:ea typeface="Calibri"/>
                        <a:cs typeface="Times New Roman"/>
                      </a:endParaRPr>
                    </a:p>
                  </a:txBody>
                  <a:tcPr marL="58788" marR="587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r>
              <a:tr h="382133">
                <a:tc>
                  <a:txBody>
                    <a:bodyPr/>
                    <a:lstStyle/>
                    <a:p>
                      <a:pPr>
                        <a:lnSpc>
                          <a:spcPct val="115000"/>
                        </a:lnSpc>
                        <a:spcAft>
                          <a:spcPts val="0"/>
                        </a:spcAft>
                      </a:pPr>
                      <a:r>
                        <a:rPr lang="el-GR" sz="1300" b="1" dirty="0">
                          <a:latin typeface="Calibri"/>
                          <a:ea typeface="Calibri"/>
                          <a:cs typeface="Times New Roman"/>
                        </a:rPr>
                        <a:t>ΑΡΙΘΜΟΣ ΦΟΙΤΗΤΩΝ ΕΝΤΟΣ ΤΗΣ ΚΑΝΟΝΙΚΗΣ ΔΙΑΡΚΕΙΑΣ ΦΟΙΤΗΣΗΣ </a:t>
                      </a:r>
                      <a:r>
                        <a:rPr lang="en-US" sz="1300" b="1" dirty="0" smtClean="0">
                          <a:latin typeface="Calibri"/>
                          <a:ea typeface="Calibri"/>
                          <a:cs typeface="Times New Roman"/>
                        </a:rPr>
                        <a:t>(</a:t>
                      </a:r>
                      <a:r>
                        <a:rPr lang="el-GR" sz="1300" b="1" dirty="0" smtClean="0">
                          <a:latin typeface="+mn-lt"/>
                          <a:ea typeface="Calibri"/>
                          <a:cs typeface="Times New Roman"/>
                        </a:rPr>
                        <a:t>Απρίλιος 2011</a:t>
                      </a:r>
                      <a:r>
                        <a:rPr lang="en-US" sz="1300" b="1" dirty="0" smtClean="0">
                          <a:latin typeface="Calibri"/>
                          <a:ea typeface="Calibri"/>
                          <a:cs typeface="Times New Roman"/>
                        </a:rPr>
                        <a:t>)</a:t>
                      </a:r>
                      <a:endParaRPr lang="el-GR" sz="1300" dirty="0">
                        <a:latin typeface="Calibri"/>
                        <a:ea typeface="Calibri"/>
                        <a:cs typeface="Times New Roman"/>
                      </a:endParaRPr>
                    </a:p>
                  </a:txBody>
                  <a:tcPr marL="58788" marR="587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el-GR" sz="1300" b="1" dirty="0" smtClean="0">
                          <a:latin typeface="Calibri"/>
                          <a:ea typeface="Calibri"/>
                          <a:cs typeface="Times New Roman"/>
                        </a:rPr>
                        <a:t>1.047</a:t>
                      </a:r>
                      <a:endParaRPr lang="el-GR" sz="1300" dirty="0">
                        <a:latin typeface="Calibri"/>
                        <a:ea typeface="Calibri"/>
                        <a:cs typeface="Times New Roman"/>
                      </a:endParaRPr>
                    </a:p>
                  </a:txBody>
                  <a:tcPr marL="58788" marR="587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r>
              <a:tr h="360755">
                <a:tc>
                  <a:txBody>
                    <a:bodyPr/>
                    <a:lstStyle/>
                    <a:p>
                      <a:pPr>
                        <a:lnSpc>
                          <a:spcPct val="115000"/>
                        </a:lnSpc>
                        <a:spcAft>
                          <a:spcPts val="0"/>
                        </a:spcAft>
                      </a:pPr>
                      <a:r>
                        <a:rPr lang="el-GR" sz="1300" b="1" dirty="0">
                          <a:latin typeface="Calibri"/>
                          <a:ea typeface="Calibri"/>
                          <a:cs typeface="Times New Roman"/>
                        </a:rPr>
                        <a:t>ΑΡΙΘΜΟΣ ΦΟΙΤΗΤΩΝ ΠΕΡΑΝ ΤΗΣ ΚΑΝΟΝΙΚΗΣ ΔΙΑΡΚΕΙΑΣ ΦΟΙΤΗΣΗΣ </a:t>
                      </a:r>
                      <a:r>
                        <a:rPr lang="en-US" sz="1300" b="1" dirty="0" smtClean="0">
                          <a:latin typeface="Calibri"/>
                          <a:ea typeface="Calibri"/>
                          <a:cs typeface="Times New Roman"/>
                        </a:rPr>
                        <a:t>(</a:t>
                      </a:r>
                      <a:r>
                        <a:rPr lang="el-GR" sz="1300" b="1" dirty="0" smtClean="0">
                          <a:latin typeface="+mn-lt"/>
                          <a:ea typeface="Calibri"/>
                          <a:cs typeface="Times New Roman"/>
                        </a:rPr>
                        <a:t>Απρίλιος 2011</a:t>
                      </a:r>
                      <a:r>
                        <a:rPr lang="en-US" sz="1300" b="1" dirty="0" smtClean="0">
                          <a:latin typeface="Calibri"/>
                          <a:ea typeface="Calibri"/>
                          <a:cs typeface="Times New Roman"/>
                        </a:rPr>
                        <a:t>)</a:t>
                      </a:r>
                      <a:endParaRPr lang="el-GR" sz="1300" dirty="0">
                        <a:latin typeface="Calibri"/>
                        <a:ea typeface="Calibri"/>
                        <a:cs typeface="Times New Roman"/>
                      </a:endParaRPr>
                    </a:p>
                  </a:txBody>
                  <a:tcPr marL="58788" marR="587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el-GR" sz="1300" b="1" kern="1200" dirty="0" smtClean="0">
                          <a:solidFill>
                            <a:schemeClr val="tx1"/>
                          </a:solidFill>
                          <a:latin typeface="Calibri"/>
                          <a:ea typeface="Calibri"/>
                          <a:cs typeface="Times New Roman"/>
                        </a:rPr>
                        <a:t>1.081</a:t>
                      </a:r>
                      <a:endParaRPr lang="el-GR" sz="1300" b="1" kern="1200" dirty="0">
                        <a:solidFill>
                          <a:schemeClr val="tx1"/>
                        </a:solidFill>
                        <a:latin typeface="Calibri"/>
                        <a:ea typeface="Calibri"/>
                        <a:cs typeface="Times New Roman"/>
                      </a:endParaRPr>
                    </a:p>
                  </a:txBody>
                  <a:tcPr marL="58788" marR="587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r>
              <a:tr h="360755">
                <a:tc>
                  <a:txBody>
                    <a:bodyPr/>
                    <a:lstStyle/>
                    <a:p>
                      <a:pPr>
                        <a:lnSpc>
                          <a:spcPct val="115000"/>
                        </a:lnSpc>
                        <a:spcAft>
                          <a:spcPts val="0"/>
                        </a:spcAft>
                      </a:pPr>
                      <a:r>
                        <a:rPr lang="el-GR" sz="1300" b="1" dirty="0" smtClean="0">
                          <a:latin typeface="+mn-lt"/>
                          <a:ea typeface="Calibri"/>
                          <a:cs typeface="Times New Roman"/>
                        </a:rPr>
                        <a:t>ΑΡΙΘΜΟΣ ΦΟΙΤΗΤΩΝ</a:t>
                      </a:r>
                      <a:r>
                        <a:rPr lang="el-GR" sz="1300" b="1" baseline="0" dirty="0" smtClean="0">
                          <a:latin typeface="+mn-lt"/>
                          <a:ea typeface="Calibri"/>
                          <a:cs typeface="Times New Roman"/>
                        </a:rPr>
                        <a:t> ΜΕ ΔΙΚΑΙΩΜΑΤΑ ΠΑΡΟΧΩΝ (</a:t>
                      </a:r>
                      <a:r>
                        <a:rPr lang="el-GR" sz="1300" b="1" baseline="0" dirty="0" err="1" smtClean="0">
                          <a:latin typeface="+mn-lt"/>
                          <a:ea typeface="Calibri"/>
                          <a:cs typeface="Times New Roman"/>
                        </a:rPr>
                        <a:t>6ετία</a:t>
                      </a:r>
                      <a:r>
                        <a:rPr lang="el-GR" sz="1300" b="1" baseline="0" dirty="0" smtClean="0">
                          <a:latin typeface="+mn-lt"/>
                          <a:ea typeface="Calibri"/>
                          <a:cs typeface="Times New Roman"/>
                        </a:rPr>
                        <a:t>)</a:t>
                      </a:r>
                      <a:endParaRPr lang="el-GR" sz="1300" dirty="0">
                        <a:latin typeface="Calibri"/>
                        <a:ea typeface="Calibri"/>
                        <a:cs typeface="Times New Roman"/>
                      </a:endParaRPr>
                    </a:p>
                  </a:txBody>
                  <a:tcPr marL="58788" marR="587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el-GR" sz="1300" b="1" kern="1200" dirty="0" smtClean="0">
                          <a:solidFill>
                            <a:schemeClr val="tx1"/>
                          </a:solidFill>
                          <a:latin typeface="Calibri"/>
                          <a:ea typeface="Calibri"/>
                          <a:cs typeface="Times New Roman"/>
                        </a:rPr>
                        <a:t>1.499</a:t>
                      </a:r>
                      <a:endParaRPr lang="el-GR" sz="1300" b="1" kern="1200" dirty="0">
                        <a:solidFill>
                          <a:schemeClr val="tx1"/>
                        </a:solidFill>
                        <a:latin typeface="Calibri"/>
                        <a:ea typeface="Calibri"/>
                        <a:cs typeface="Times New Roman"/>
                      </a:endParaRPr>
                    </a:p>
                  </a:txBody>
                  <a:tcPr marL="58788" marR="587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r>
              <a:tr h="297513">
                <a:tc rowSpan="3">
                  <a:txBody>
                    <a:bodyPr/>
                    <a:lstStyle/>
                    <a:p>
                      <a:pPr algn="ctr">
                        <a:lnSpc>
                          <a:spcPct val="115000"/>
                        </a:lnSpc>
                        <a:spcAft>
                          <a:spcPts val="0"/>
                        </a:spcAft>
                      </a:pPr>
                      <a:r>
                        <a:rPr lang="el-GR" sz="1300" b="1" dirty="0">
                          <a:latin typeface="Calibri"/>
                          <a:ea typeface="Calibri"/>
                          <a:cs typeface="Times New Roman"/>
                        </a:rPr>
                        <a:t>ΣΥΝΟΛΙΚΟΣ ΑΡΙΘΜΟΣ ΦΟΙΤΗΤΩΝ ΠΟΥ ΑΠΟΦΟΙΤΗΣΑΝ</a:t>
                      </a:r>
                      <a:endParaRPr lang="el-GR" sz="1300" dirty="0">
                        <a:latin typeface="Calibri"/>
                        <a:ea typeface="Calibri"/>
                        <a:cs typeface="Times New Roman"/>
                      </a:endParaRPr>
                    </a:p>
                    <a:p>
                      <a:pPr algn="ctr">
                        <a:lnSpc>
                          <a:spcPct val="115000"/>
                        </a:lnSpc>
                        <a:spcAft>
                          <a:spcPts val="0"/>
                        </a:spcAft>
                      </a:pPr>
                      <a:r>
                        <a:rPr lang="el-GR" sz="1300" b="1" dirty="0">
                          <a:latin typeface="Calibri"/>
                          <a:ea typeface="Calibri"/>
                          <a:cs typeface="Times New Roman"/>
                        </a:rPr>
                        <a:t>(ΑΝΕΥ ΥΠΟΧΡΕΩΣΕΩΝ, ΑΝΕΞΑΡΤΗΤΩΣ ΤΗΣ ΟΡΚΩΜΟΣΙΑΣ)</a:t>
                      </a:r>
                      <a:endParaRPr lang="el-GR" sz="1300" dirty="0">
                        <a:latin typeface="Calibri"/>
                        <a:ea typeface="Calibri"/>
                        <a:cs typeface="Times New Roman"/>
                      </a:endParaRPr>
                    </a:p>
                  </a:txBody>
                  <a:tcPr marL="58788" marR="587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300" b="1" dirty="0" err="1">
                          <a:latin typeface="Calibri"/>
                          <a:ea typeface="Calibri"/>
                          <a:cs typeface="Times New Roman"/>
                        </a:rPr>
                        <a:t>ΑΚ</a:t>
                      </a:r>
                      <a:r>
                        <a:rPr lang="el-GR" sz="1300" b="1" dirty="0">
                          <a:latin typeface="Calibri"/>
                          <a:ea typeface="Calibri"/>
                          <a:cs typeface="Times New Roman"/>
                        </a:rPr>
                        <a:t>. ΕΤΟΣ 200</a:t>
                      </a:r>
                      <a:r>
                        <a:rPr lang="en-US" sz="1300" b="1" dirty="0">
                          <a:latin typeface="Calibri"/>
                          <a:ea typeface="Calibri"/>
                          <a:cs typeface="Times New Roman"/>
                        </a:rPr>
                        <a:t>9/10</a:t>
                      </a:r>
                      <a:endParaRPr lang="el-GR" sz="1300" dirty="0">
                        <a:latin typeface="Calibri"/>
                        <a:ea typeface="Calibri"/>
                        <a:cs typeface="Times New Roman"/>
                      </a:endParaRPr>
                    </a:p>
                  </a:txBody>
                  <a:tcPr marL="58788" marR="587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300" b="1">
                          <a:latin typeface="Calibri"/>
                          <a:ea typeface="Calibri"/>
                          <a:cs typeface="Times New Roman"/>
                        </a:rPr>
                        <a:t>135</a:t>
                      </a:r>
                      <a:endParaRPr lang="el-GR" sz="1300">
                        <a:latin typeface="Calibri"/>
                        <a:ea typeface="Calibri"/>
                        <a:cs typeface="Times New Roman"/>
                      </a:endParaRPr>
                    </a:p>
                  </a:txBody>
                  <a:tcPr marL="58788" marR="587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8202">
                <a:tc vMerge="1">
                  <a:txBody>
                    <a:bodyPr/>
                    <a:lstStyle/>
                    <a:p>
                      <a:endParaRPr lang="el-GR"/>
                    </a:p>
                  </a:txBody>
                  <a:tcPr/>
                </a:tc>
                <a:tc>
                  <a:txBody>
                    <a:bodyPr/>
                    <a:lstStyle/>
                    <a:p>
                      <a:pPr>
                        <a:lnSpc>
                          <a:spcPct val="115000"/>
                        </a:lnSpc>
                        <a:spcAft>
                          <a:spcPts val="0"/>
                        </a:spcAft>
                      </a:pPr>
                      <a:r>
                        <a:rPr lang="el-GR" sz="1300" b="1">
                          <a:latin typeface="Calibri"/>
                          <a:ea typeface="Calibri"/>
                          <a:cs typeface="Times New Roman"/>
                        </a:rPr>
                        <a:t>ΑΚ. ΕΤΟΣ 200</a:t>
                      </a:r>
                      <a:r>
                        <a:rPr lang="en-US" sz="1300" b="1">
                          <a:latin typeface="Calibri"/>
                          <a:ea typeface="Calibri"/>
                          <a:cs typeface="Times New Roman"/>
                        </a:rPr>
                        <a:t>8/9</a:t>
                      </a:r>
                      <a:endParaRPr lang="el-GR" sz="1300">
                        <a:latin typeface="Calibri"/>
                        <a:ea typeface="Calibri"/>
                        <a:cs typeface="Times New Roman"/>
                      </a:endParaRPr>
                    </a:p>
                  </a:txBody>
                  <a:tcPr marL="58788" marR="587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300" b="1">
                          <a:latin typeface="Calibri"/>
                          <a:ea typeface="Calibri"/>
                          <a:cs typeface="Times New Roman"/>
                        </a:rPr>
                        <a:t>144</a:t>
                      </a:r>
                      <a:endParaRPr lang="el-GR" sz="1300">
                        <a:latin typeface="Calibri"/>
                        <a:ea typeface="Calibri"/>
                        <a:cs typeface="Times New Roman"/>
                      </a:endParaRPr>
                    </a:p>
                  </a:txBody>
                  <a:tcPr marL="58788" marR="587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654">
                <a:tc vMerge="1">
                  <a:txBody>
                    <a:bodyPr/>
                    <a:lstStyle/>
                    <a:p>
                      <a:endParaRPr lang="el-GR"/>
                    </a:p>
                  </a:txBody>
                  <a:tcPr/>
                </a:tc>
                <a:tc>
                  <a:txBody>
                    <a:bodyPr/>
                    <a:lstStyle/>
                    <a:p>
                      <a:pPr>
                        <a:lnSpc>
                          <a:spcPct val="115000"/>
                        </a:lnSpc>
                        <a:spcAft>
                          <a:spcPts val="0"/>
                        </a:spcAft>
                      </a:pPr>
                      <a:r>
                        <a:rPr lang="el-GR" sz="1300" b="1" dirty="0" err="1">
                          <a:latin typeface="Calibri"/>
                          <a:ea typeface="Calibri"/>
                          <a:cs typeface="Times New Roman"/>
                        </a:rPr>
                        <a:t>ΑΚ</a:t>
                      </a:r>
                      <a:r>
                        <a:rPr lang="el-GR" sz="1300" b="1" dirty="0">
                          <a:latin typeface="Calibri"/>
                          <a:ea typeface="Calibri"/>
                          <a:cs typeface="Times New Roman"/>
                        </a:rPr>
                        <a:t>. ΕΤΟΣ 2007</a:t>
                      </a:r>
                      <a:r>
                        <a:rPr lang="en-US" sz="1300" b="1" dirty="0">
                          <a:latin typeface="Calibri"/>
                          <a:ea typeface="Calibri"/>
                          <a:cs typeface="Times New Roman"/>
                        </a:rPr>
                        <a:t>/</a:t>
                      </a:r>
                      <a:r>
                        <a:rPr lang="el-GR" sz="1300" b="1" dirty="0">
                          <a:latin typeface="Calibri"/>
                          <a:ea typeface="Calibri"/>
                          <a:cs typeface="Times New Roman"/>
                        </a:rPr>
                        <a:t>8</a:t>
                      </a:r>
                      <a:endParaRPr lang="el-GR" sz="1300" dirty="0">
                        <a:latin typeface="Calibri"/>
                        <a:ea typeface="Calibri"/>
                        <a:cs typeface="Times New Roman"/>
                      </a:endParaRPr>
                    </a:p>
                  </a:txBody>
                  <a:tcPr marL="58788" marR="587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300" b="1" dirty="0">
                          <a:latin typeface="Calibri"/>
                          <a:ea typeface="Calibri"/>
                          <a:cs typeface="Times New Roman"/>
                        </a:rPr>
                        <a:t>164</a:t>
                      </a:r>
                      <a:endParaRPr lang="el-GR" sz="1300" dirty="0">
                        <a:latin typeface="Calibri"/>
                        <a:ea typeface="Calibri"/>
                        <a:cs typeface="Times New Roman"/>
                      </a:endParaRPr>
                    </a:p>
                  </a:txBody>
                  <a:tcPr marL="58788" marR="587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2" name="Table 11"/>
          <p:cNvGraphicFramePr>
            <a:graphicFrameLocks noGrp="1"/>
          </p:cNvGraphicFramePr>
          <p:nvPr/>
        </p:nvGraphicFramePr>
        <p:xfrm>
          <a:off x="250825" y="4508500"/>
          <a:ext cx="8713788" cy="1149350"/>
        </p:xfrm>
        <a:graphic>
          <a:graphicData uri="http://schemas.openxmlformats.org/drawingml/2006/table">
            <a:tbl>
              <a:tblPr/>
              <a:tblGrid>
                <a:gridCol w="936870"/>
                <a:gridCol w="936870"/>
                <a:gridCol w="936870"/>
                <a:gridCol w="828373"/>
                <a:gridCol w="951916"/>
                <a:gridCol w="1069918"/>
                <a:gridCol w="989930"/>
                <a:gridCol w="646226"/>
                <a:gridCol w="707998"/>
                <a:gridCol w="707998"/>
              </a:tblGrid>
              <a:tr h="186171">
                <a:tc gridSpan="8">
                  <a:txBody>
                    <a:bodyPr/>
                    <a:lstStyle/>
                    <a:p>
                      <a:pPr algn="ctr">
                        <a:lnSpc>
                          <a:spcPct val="115000"/>
                        </a:lnSpc>
                        <a:spcAft>
                          <a:spcPts val="0"/>
                        </a:spcAft>
                      </a:pPr>
                      <a:r>
                        <a:rPr lang="el-GR" sz="1300" b="1" dirty="0">
                          <a:latin typeface="Calibri"/>
                          <a:ea typeface="Calibri"/>
                          <a:cs typeface="Times New Roman"/>
                        </a:rPr>
                        <a:t>ΠΡΟΣΩΠΙΚΟ (τον Μάιο του </a:t>
                      </a:r>
                      <a:r>
                        <a:rPr lang="el-GR" sz="1300" b="1" dirty="0" smtClean="0">
                          <a:latin typeface="Calibri"/>
                          <a:ea typeface="Calibri"/>
                          <a:cs typeface="Times New Roman"/>
                        </a:rPr>
                        <a:t>2011)</a:t>
                      </a:r>
                      <a:endParaRPr lang="el-GR" sz="1300" dirty="0">
                        <a:latin typeface="Calibri"/>
                        <a:ea typeface="Calibri"/>
                        <a:cs typeface="Times New Roman"/>
                      </a:endParaRPr>
                    </a:p>
                  </a:txBody>
                  <a:tcPr marL="59841" marR="59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gridSpan="2">
                  <a:txBody>
                    <a:bodyPr/>
                    <a:lstStyle/>
                    <a:p>
                      <a:pPr algn="ctr">
                        <a:lnSpc>
                          <a:spcPct val="115000"/>
                        </a:lnSpc>
                        <a:spcAft>
                          <a:spcPts val="0"/>
                        </a:spcAft>
                      </a:pPr>
                      <a:endParaRPr lang="el-GR" sz="1300">
                        <a:latin typeface="Calibri"/>
                        <a:ea typeface="Calibri"/>
                        <a:cs typeface="Times New Roman"/>
                      </a:endParaRPr>
                    </a:p>
                  </a:txBody>
                  <a:tcPr marL="59841" marR="598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r>
              <a:tr h="611706">
                <a:tc>
                  <a:txBody>
                    <a:bodyPr/>
                    <a:lstStyle/>
                    <a:p>
                      <a:pPr algn="ctr">
                        <a:lnSpc>
                          <a:spcPct val="115000"/>
                        </a:lnSpc>
                        <a:spcAft>
                          <a:spcPts val="0"/>
                        </a:spcAft>
                      </a:pPr>
                      <a:r>
                        <a:rPr lang="el-GR" sz="1300">
                          <a:latin typeface="Calibri"/>
                          <a:ea typeface="Calibri"/>
                          <a:cs typeface="Times New Roman"/>
                        </a:rPr>
                        <a:t>Καθηγητές</a:t>
                      </a:r>
                    </a:p>
                  </a:txBody>
                  <a:tcPr marL="59841" marR="59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300">
                          <a:latin typeface="Calibri"/>
                          <a:ea typeface="Calibri"/>
                          <a:cs typeface="Times New Roman"/>
                        </a:rPr>
                        <a:t>Αναπλ. Καθηγητές</a:t>
                      </a:r>
                    </a:p>
                  </a:txBody>
                  <a:tcPr marL="59841" marR="59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300">
                          <a:latin typeface="Calibri"/>
                          <a:ea typeface="Calibri"/>
                          <a:cs typeface="Times New Roman"/>
                        </a:rPr>
                        <a:t>Επίκ. Καθηγητές</a:t>
                      </a:r>
                    </a:p>
                  </a:txBody>
                  <a:tcPr marL="59841" marR="59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300" dirty="0" smtClean="0">
                          <a:latin typeface="Calibri"/>
                          <a:ea typeface="Calibri"/>
                          <a:cs typeface="Times New Roman"/>
                        </a:rPr>
                        <a:t>Λέκτορες</a:t>
                      </a:r>
                      <a:endParaRPr lang="el-GR" sz="1300" dirty="0">
                        <a:latin typeface="Calibri"/>
                        <a:ea typeface="Calibri"/>
                        <a:cs typeface="Times New Roman"/>
                      </a:endParaRPr>
                    </a:p>
                  </a:txBody>
                  <a:tcPr marL="59841" marR="59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300" dirty="0" err="1">
                          <a:latin typeface="Calibri"/>
                          <a:ea typeface="Calibri"/>
                          <a:cs typeface="Times New Roman"/>
                        </a:rPr>
                        <a:t>ΕΕΔΙΠ</a:t>
                      </a:r>
                      <a:r>
                        <a:rPr lang="el-GR" sz="1300" dirty="0">
                          <a:latin typeface="Calibri"/>
                          <a:ea typeface="Calibri"/>
                          <a:cs typeface="Times New Roman"/>
                        </a:rPr>
                        <a:t>/ΕΔΠ</a:t>
                      </a:r>
                    </a:p>
                  </a:txBody>
                  <a:tcPr marL="59841" marR="59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300" dirty="0">
                          <a:latin typeface="Calibri"/>
                          <a:ea typeface="Calibri"/>
                          <a:cs typeface="Times New Roman"/>
                        </a:rPr>
                        <a:t>Επί </a:t>
                      </a:r>
                      <a:r>
                        <a:rPr lang="el-GR" sz="1300" dirty="0" err="1">
                          <a:latin typeface="Calibri"/>
                          <a:ea typeface="Calibri"/>
                          <a:cs typeface="Times New Roman"/>
                        </a:rPr>
                        <a:t>συμβάσει</a:t>
                      </a:r>
                      <a:endParaRPr lang="el-GR" sz="1300" dirty="0">
                        <a:latin typeface="Calibri"/>
                        <a:ea typeface="Calibri"/>
                        <a:cs typeface="Times New Roman"/>
                      </a:endParaRPr>
                    </a:p>
                    <a:p>
                      <a:pPr algn="ctr">
                        <a:lnSpc>
                          <a:spcPct val="115000"/>
                        </a:lnSpc>
                        <a:spcAft>
                          <a:spcPts val="0"/>
                        </a:spcAft>
                      </a:pPr>
                      <a:r>
                        <a:rPr lang="el-GR" sz="1300" dirty="0">
                          <a:latin typeface="Calibri"/>
                          <a:ea typeface="Calibri"/>
                          <a:cs typeface="Times New Roman"/>
                        </a:rPr>
                        <a:t>(πλήθος συμβάσεων)</a:t>
                      </a:r>
                    </a:p>
                  </a:txBody>
                  <a:tcPr marL="59841" marR="59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300" dirty="0" err="1">
                          <a:latin typeface="Calibri"/>
                          <a:ea typeface="Calibri"/>
                          <a:cs typeface="Times New Roman"/>
                        </a:rPr>
                        <a:t>Διοικ</a:t>
                      </a:r>
                      <a:r>
                        <a:rPr lang="el-GR" sz="1300" dirty="0">
                          <a:latin typeface="Calibri"/>
                          <a:ea typeface="Calibri"/>
                          <a:cs typeface="Times New Roman"/>
                        </a:rPr>
                        <a:t>. Προσωπικό </a:t>
                      </a:r>
                    </a:p>
                  </a:txBody>
                  <a:tcPr marL="59841" marR="59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300" dirty="0">
                          <a:latin typeface="Calibri"/>
                          <a:ea typeface="Calibri"/>
                          <a:cs typeface="Times New Roman"/>
                        </a:rPr>
                        <a:t>ΕΤΕΠ/ΕΤΠ</a:t>
                      </a:r>
                    </a:p>
                  </a:txBody>
                  <a:tcPr marL="59841" marR="59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el-GR" sz="1300" dirty="0" err="1">
                          <a:latin typeface="Calibri"/>
                          <a:ea typeface="Calibri"/>
                          <a:cs typeface="Times New Roman"/>
                        </a:rPr>
                        <a:t>Επιστημ</a:t>
                      </a:r>
                      <a:r>
                        <a:rPr lang="el-GR" sz="1300" dirty="0">
                          <a:latin typeface="Calibri"/>
                          <a:ea typeface="Calibri"/>
                          <a:cs typeface="Times New Roman"/>
                        </a:rPr>
                        <a:t>./</a:t>
                      </a:r>
                      <a:r>
                        <a:rPr lang="el-GR" sz="1300" dirty="0" err="1">
                          <a:latin typeface="Calibri"/>
                          <a:ea typeface="Calibri"/>
                          <a:cs typeface="Times New Roman"/>
                        </a:rPr>
                        <a:t>Εργαστ</a:t>
                      </a:r>
                      <a:r>
                        <a:rPr lang="el-GR" sz="1300" dirty="0">
                          <a:latin typeface="Calibri"/>
                          <a:ea typeface="Calibri"/>
                          <a:cs typeface="Times New Roman"/>
                        </a:rPr>
                        <a:t>. Συνεργάτες</a:t>
                      </a:r>
                    </a:p>
                  </a:txBody>
                  <a:tcPr marL="59841" marR="59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r>
              <a:tr h="236593">
                <a:tc>
                  <a:txBody>
                    <a:bodyPr/>
                    <a:lstStyle/>
                    <a:p>
                      <a:pPr algn="ctr">
                        <a:lnSpc>
                          <a:spcPct val="115000"/>
                        </a:lnSpc>
                        <a:spcAft>
                          <a:spcPts val="0"/>
                        </a:spcAft>
                      </a:pPr>
                      <a:r>
                        <a:rPr lang="el-GR" sz="1300" b="1" dirty="0" smtClean="0">
                          <a:latin typeface="Calibri"/>
                          <a:ea typeface="Calibri"/>
                          <a:cs typeface="Times New Roman"/>
                        </a:rPr>
                        <a:t>19</a:t>
                      </a:r>
                      <a:endParaRPr lang="el-GR" sz="1300" dirty="0">
                        <a:latin typeface="Calibri"/>
                        <a:ea typeface="Calibri"/>
                        <a:cs typeface="Times New Roman"/>
                      </a:endParaRPr>
                    </a:p>
                  </a:txBody>
                  <a:tcPr marL="59841" marR="59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300" b="1" dirty="0" smtClean="0">
                          <a:latin typeface="Calibri"/>
                          <a:ea typeface="Calibri"/>
                          <a:cs typeface="Times New Roman"/>
                        </a:rPr>
                        <a:t>11</a:t>
                      </a:r>
                      <a:endParaRPr lang="el-GR" sz="1300" dirty="0">
                        <a:latin typeface="Calibri"/>
                        <a:ea typeface="Calibri"/>
                        <a:cs typeface="Times New Roman"/>
                      </a:endParaRPr>
                    </a:p>
                  </a:txBody>
                  <a:tcPr marL="59841" marR="59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300" b="1" dirty="0" smtClean="0">
                          <a:latin typeface="Calibri"/>
                          <a:ea typeface="Calibri"/>
                          <a:cs typeface="Times New Roman"/>
                        </a:rPr>
                        <a:t>10</a:t>
                      </a:r>
                      <a:endParaRPr lang="el-GR" sz="1300" dirty="0">
                        <a:latin typeface="Calibri"/>
                        <a:ea typeface="Calibri"/>
                        <a:cs typeface="Times New Roman"/>
                      </a:endParaRPr>
                    </a:p>
                  </a:txBody>
                  <a:tcPr marL="59841" marR="59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300" b="1" dirty="0">
                          <a:latin typeface="Calibri"/>
                          <a:ea typeface="Calibri"/>
                          <a:cs typeface="Times New Roman"/>
                        </a:rPr>
                        <a:t>2</a:t>
                      </a:r>
                      <a:endParaRPr lang="el-GR" sz="1300" dirty="0">
                        <a:latin typeface="Calibri"/>
                        <a:ea typeface="Calibri"/>
                        <a:cs typeface="Times New Roman"/>
                      </a:endParaRPr>
                    </a:p>
                  </a:txBody>
                  <a:tcPr marL="59841" marR="59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300" b="1" dirty="0">
                          <a:latin typeface="Calibri"/>
                          <a:ea typeface="Calibri"/>
                          <a:cs typeface="Times New Roman"/>
                        </a:rPr>
                        <a:t>3</a:t>
                      </a:r>
                      <a:endParaRPr lang="el-GR" sz="1300" dirty="0">
                        <a:latin typeface="Calibri"/>
                        <a:ea typeface="Calibri"/>
                        <a:cs typeface="Times New Roman"/>
                      </a:endParaRPr>
                    </a:p>
                  </a:txBody>
                  <a:tcPr marL="59841" marR="59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300" b="1" dirty="0">
                          <a:latin typeface="Calibri"/>
                          <a:ea typeface="Calibri"/>
                          <a:cs typeface="Times New Roman"/>
                        </a:rPr>
                        <a:t>-</a:t>
                      </a:r>
                      <a:endParaRPr lang="el-GR" sz="1300" dirty="0">
                        <a:latin typeface="Calibri"/>
                        <a:ea typeface="Calibri"/>
                        <a:cs typeface="Times New Roman"/>
                      </a:endParaRPr>
                    </a:p>
                  </a:txBody>
                  <a:tcPr marL="59841" marR="59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300" b="1" dirty="0">
                          <a:latin typeface="Calibri"/>
                          <a:ea typeface="Calibri"/>
                          <a:cs typeface="Times New Roman"/>
                        </a:rPr>
                        <a:t>25</a:t>
                      </a:r>
                      <a:endParaRPr lang="el-GR" sz="1300" dirty="0">
                        <a:latin typeface="Calibri"/>
                        <a:ea typeface="Calibri"/>
                        <a:cs typeface="Times New Roman"/>
                      </a:endParaRPr>
                    </a:p>
                  </a:txBody>
                  <a:tcPr marL="59841" marR="59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300" b="1" dirty="0">
                          <a:latin typeface="Calibri"/>
                          <a:ea typeface="Calibri"/>
                          <a:cs typeface="Times New Roman"/>
                        </a:rPr>
                        <a:t>1</a:t>
                      </a:r>
                      <a:endParaRPr lang="el-GR" sz="1300" dirty="0">
                        <a:latin typeface="Calibri"/>
                        <a:ea typeface="Calibri"/>
                        <a:cs typeface="Times New Roman"/>
                      </a:endParaRPr>
                    </a:p>
                  </a:txBody>
                  <a:tcPr marL="59841" marR="59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l-GR" sz="1300" dirty="0">
                        <a:latin typeface="Calibri"/>
                        <a:ea typeface="Calibri"/>
                        <a:cs typeface="Times New Roman"/>
                      </a:endParaRPr>
                    </a:p>
                  </a:txBody>
                  <a:tcPr marL="59841" marR="59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l-GR" sz="1300" dirty="0">
                        <a:latin typeface="Calibri"/>
                        <a:ea typeface="Calibri"/>
                        <a:cs typeface="Times New Roman"/>
                      </a:endParaRPr>
                    </a:p>
                  </a:txBody>
                  <a:tcPr marL="59841" marR="59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Rectangle 8"/>
          <p:cNvSpPr/>
          <p:nvPr/>
        </p:nvSpPr>
        <p:spPr>
          <a:xfrm>
            <a:off x="0" y="-9968"/>
            <a:ext cx="9144000" cy="864096"/>
          </a:xfrm>
          <a:prstGeom prst="rect">
            <a:avLst/>
          </a:prstGeo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l-GR" sz="2700" b="1" dirty="0">
                <a:solidFill>
                  <a:schemeClr val="accent1">
                    <a:lumMod val="50000"/>
                  </a:schemeClr>
                </a:solidFill>
              </a:rPr>
              <a:t>Ταυτότητα Τμήματος</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9697" name="Straight Arrow Connector 19"/>
          <p:cNvCxnSpPr>
            <a:cxnSpLocks noChangeShapeType="1"/>
          </p:cNvCxnSpPr>
          <p:nvPr/>
        </p:nvCxnSpPr>
        <p:spPr bwMode="auto">
          <a:xfrm>
            <a:off x="-333375" y="4929188"/>
            <a:ext cx="914400" cy="914400"/>
          </a:xfrm>
          <a:prstGeom prst="straightConnector1">
            <a:avLst/>
          </a:prstGeom>
          <a:noFill/>
          <a:ln w="12700" algn="ctr">
            <a:noFill/>
            <a:round/>
            <a:headEnd/>
            <a:tailEnd type="arrow" w="med" len="med"/>
          </a:ln>
        </p:spPr>
      </p:cxnSp>
      <p:sp>
        <p:nvSpPr>
          <p:cNvPr id="29698" name="Rectangle 1"/>
          <p:cNvSpPr>
            <a:spLocks noChangeArrowheads="1"/>
          </p:cNvSpPr>
          <p:nvPr/>
        </p:nvSpPr>
        <p:spPr bwMode="auto">
          <a:xfrm>
            <a:off x="250825" y="976313"/>
            <a:ext cx="3586163" cy="322262"/>
          </a:xfrm>
          <a:prstGeom prst="rect">
            <a:avLst/>
          </a:prstGeom>
          <a:noFill/>
          <a:ln w="9525">
            <a:noFill/>
            <a:miter lim="800000"/>
            <a:headEnd/>
            <a:tailEnd/>
          </a:ln>
        </p:spPr>
        <p:txBody>
          <a:bodyPr wrap="none" anchor="ctr">
            <a:spAutoFit/>
          </a:bodyPr>
          <a:lstStyle/>
          <a:p>
            <a:r>
              <a:rPr lang="el-GR" sz="1500">
                <a:ea typeface="Calibri" pitchFamily="34" charset="0"/>
                <a:cs typeface="Times New Roman" pitchFamily="18" charset="0"/>
              </a:rPr>
              <a:t>Ο πίνακας αφορά το ακαδ. έτος 2009/10</a:t>
            </a:r>
          </a:p>
        </p:txBody>
      </p:sp>
      <p:graphicFrame>
        <p:nvGraphicFramePr>
          <p:cNvPr id="12" name="Table 11"/>
          <p:cNvGraphicFramePr>
            <a:graphicFrameLocks noGrp="1"/>
          </p:cNvGraphicFramePr>
          <p:nvPr/>
        </p:nvGraphicFramePr>
        <p:xfrm>
          <a:off x="395288" y="1344613"/>
          <a:ext cx="8208962" cy="5295900"/>
        </p:xfrm>
        <a:graphic>
          <a:graphicData uri="http://schemas.openxmlformats.org/drawingml/2006/table">
            <a:tbl>
              <a:tblPr/>
              <a:tblGrid>
                <a:gridCol w="6510416"/>
                <a:gridCol w="877678"/>
                <a:gridCol w="820819"/>
              </a:tblGrid>
              <a:tr h="405689">
                <a:tc>
                  <a:txBody>
                    <a:bodyPr/>
                    <a:lstStyle/>
                    <a:p>
                      <a:pPr>
                        <a:lnSpc>
                          <a:spcPct val="115000"/>
                        </a:lnSpc>
                        <a:spcAft>
                          <a:spcPts val="0"/>
                        </a:spcAft>
                      </a:pPr>
                      <a:r>
                        <a:rPr lang="el-GR" sz="1200" b="1">
                          <a:latin typeface="Calibri"/>
                          <a:ea typeface="Calibri"/>
                          <a:cs typeface="Times New Roman"/>
                        </a:rPr>
                        <a:t>ΕΛΑΧΙΣΤΟΣ ΑΡΙΘΜΟΣ ΜΑΘΗΜΑΤΩΝ ΠΟΥ ΑΠΑΙΤΟΥΝΤΑΙ ΓΙΑ ΤΗ ΛΗΨΗ  ΠΤΥΧΙΟΥ</a:t>
                      </a:r>
                      <a:br>
                        <a:rPr lang="el-GR" sz="1200" b="1">
                          <a:latin typeface="Calibri"/>
                          <a:ea typeface="Calibri"/>
                          <a:cs typeface="Times New Roman"/>
                        </a:rPr>
                      </a:br>
                      <a:r>
                        <a:rPr lang="el-GR" sz="1200" b="1">
                          <a:latin typeface="Calibri"/>
                          <a:ea typeface="Calibri"/>
                          <a:cs typeface="Times New Roman"/>
                        </a:rPr>
                        <a:t>(25 μαθήματα κορμού, 15 μαθήματ επιλογής, 6 γενικών δεξιοτήτων, 2 πτυχιακή εργασία)</a:t>
                      </a:r>
                      <a:endParaRPr lang="el-GR" sz="1200">
                        <a:latin typeface="Calibri"/>
                        <a:ea typeface="Calibri"/>
                        <a:cs typeface="Times New Roman"/>
                      </a:endParaRPr>
                    </a:p>
                  </a:txBody>
                  <a:tcPr marL="58464" marR="58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en-US" sz="1200" b="1">
                          <a:latin typeface="Calibri"/>
                          <a:ea typeface="Calibri"/>
                          <a:cs typeface="Times New Roman"/>
                        </a:rPr>
                        <a:t>48</a:t>
                      </a:r>
                      <a:endParaRPr lang="el-GR" sz="1200">
                        <a:latin typeface="Calibri"/>
                        <a:ea typeface="Calibri"/>
                        <a:cs typeface="Times New Roman"/>
                      </a:endParaRPr>
                    </a:p>
                  </a:txBody>
                  <a:tcPr marL="58464" marR="58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r>
              <a:tr h="202845">
                <a:tc rowSpan="2">
                  <a:txBody>
                    <a:bodyPr/>
                    <a:lstStyle/>
                    <a:p>
                      <a:pPr>
                        <a:lnSpc>
                          <a:spcPct val="115000"/>
                        </a:lnSpc>
                        <a:spcAft>
                          <a:spcPts val="0"/>
                        </a:spcAft>
                      </a:pPr>
                      <a:r>
                        <a:rPr lang="el-GR" sz="1200" b="1">
                          <a:latin typeface="Calibri"/>
                          <a:ea typeface="Calibri"/>
                          <a:cs typeface="Times New Roman"/>
                        </a:rPr>
                        <a:t>ΣΥΝΟΛΟ ΕΒΔΟΜΑΔΙΑΙΩΝ ΩΡΩΝ </a:t>
                      </a:r>
                      <a:r>
                        <a:rPr lang="el-GR" sz="1200" b="1" u="sng">
                          <a:latin typeface="Calibri"/>
                          <a:ea typeface="Calibri"/>
                          <a:cs typeface="Times New Roman"/>
                        </a:rPr>
                        <a:t>ΘΕΩΡΗΤΙΚΩΝ</a:t>
                      </a:r>
                      <a:r>
                        <a:rPr lang="el-GR" sz="1200" b="1">
                          <a:latin typeface="Calibri"/>
                          <a:ea typeface="Calibri"/>
                          <a:cs typeface="Times New Roman"/>
                        </a:rPr>
                        <a:t> ΜΑΘΗΜΑΤΩΝ ΠΟΥ ΠΡΕΠΕΙ ΝΑ ΠΑΡΑΚΟΛΟΥΘΗΣΕΙ Ο ΦΟΙΤΗΤΗΣ ΓΙΑ ΤΗ ΛΗΨΗ ΠΤΥΧΙΟΥ</a:t>
                      </a:r>
                      <a:endParaRPr lang="el-GR" sz="1200">
                        <a:latin typeface="Calibri"/>
                        <a:ea typeface="Calibri"/>
                        <a:cs typeface="Times New Roman"/>
                      </a:endParaRPr>
                    </a:p>
                  </a:txBody>
                  <a:tcPr marL="58464" marR="58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el-GR" sz="1200" b="1">
                          <a:latin typeface="Calibri"/>
                          <a:ea typeface="Calibri"/>
                          <a:cs typeface="Times New Roman"/>
                        </a:rPr>
                        <a:t>ΧΕΙΜΕΡ.</a:t>
                      </a:r>
                      <a:endParaRPr lang="el-GR" sz="1200">
                        <a:latin typeface="Calibri"/>
                        <a:ea typeface="Calibri"/>
                        <a:cs typeface="Times New Roman"/>
                      </a:endParaRPr>
                    </a:p>
                  </a:txBody>
                  <a:tcPr marL="58464" marR="58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el-GR" sz="1200" b="1">
                          <a:latin typeface="Calibri"/>
                          <a:ea typeface="Calibri"/>
                          <a:cs typeface="Times New Roman"/>
                        </a:rPr>
                        <a:t>ΕΑΡ.</a:t>
                      </a:r>
                      <a:endParaRPr lang="el-GR" sz="1200">
                        <a:latin typeface="Calibri"/>
                        <a:ea typeface="Calibri"/>
                        <a:cs typeface="Times New Roman"/>
                      </a:endParaRPr>
                    </a:p>
                  </a:txBody>
                  <a:tcPr marL="58464" marR="58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13967">
                <a:tc vMerge="1">
                  <a:txBody>
                    <a:bodyPr/>
                    <a:lstStyle/>
                    <a:p>
                      <a:endParaRPr lang="el-GR"/>
                    </a:p>
                  </a:txBody>
                  <a:tcPr/>
                </a:tc>
                <a:tc>
                  <a:txBody>
                    <a:bodyPr/>
                    <a:lstStyle/>
                    <a:p>
                      <a:pPr algn="ctr">
                        <a:lnSpc>
                          <a:spcPct val="115000"/>
                        </a:lnSpc>
                        <a:spcAft>
                          <a:spcPts val="0"/>
                        </a:spcAft>
                      </a:pPr>
                      <a:r>
                        <a:rPr lang="en-US" sz="1200" b="1">
                          <a:latin typeface="Calibri"/>
                          <a:ea typeface="Calibri"/>
                          <a:cs typeface="Times New Roman"/>
                        </a:rPr>
                        <a:t>66-69</a:t>
                      </a:r>
                      <a:endParaRPr lang="el-GR" sz="1200">
                        <a:latin typeface="Calibri"/>
                        <a:ea typeface="Calibri"/>
                        <a:cs typeface="Times New Roman"/>
                      </a:endParaRPr>
                    </a:p>
                  </a:txBody>
                  <a:tcPr marL="58464" marR="58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en-US" sz="1200" b="1">
                          <a:latin typeface="Calibri"/>
                          <a:ea typeface="Calibri"/>
                          <a:cs typeface="Times New Roman"/>
                        </a:rPr>
                        <a:t>65-74</a:t>
                      </a:r>
                      <a:endParaRPr lang="el-GR" sz="1200">
                        <a:latin typeface="Calibri"/>
                        <a:ea typeface="Calibri"/>
                        <a:cs typeface="Times New Roman"/>
                      </a:endParaRPr>
                    </a:p>
                  </a:txBody>
                  <a:tcPr marL="58464" marR="58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02845">
                <a:tc rowSpan="2">
                  <a:txBody>
                    <a:bodyPr/>
                    <a:lstStyle/>
                    <a:p>
                      <a:pPr>
                        <a:lnSpc>
                          <a:spcPct val="115000"/>
                        </a:lnSpc>
                        <a:spcAft>
                          <a:spcPts val="0"/>
                        </a:spcAft>
                      </a:pPr>
                      <a:r>
                        <a:rPr lang="el-GR" sz="1200" b="1">
                          <a:latin typeface="Calibri"/>
                          <a:ea typeface="Calibri"/>
                          <a:cs typeface="Times New Roman"/>
                        </a:rPr>
                        <a:t>ΣΥΝΟΛΟ ΕΒΔΟΜΑΔΙΑΙΩΝ ΩΡΩΝ </a:t>
                      </a:r>
                      <a:r>
                        <a:rPr lang="el-GR" sz="1200" b="1" u="sng">
                          <a:latin typeface="Calibri"/>
                          <a:ea typeface="Calibri"/>
                          <a:cs typeface="Times New Roman"/>
                        </a:rPr>
                        <a:t>ΦΡΟΝΤΙΣΤΗΡΙΑΚΩΝ</a:t>
                      </a:r>
                      <a:r>
                        <a:rPr lang="el-GR" sz="1200" b="1">
                          <a:latin typeface="Calibri"/>
                          <a:ea typeface="Calibri"/>
                          <a:cs typeface="Times New Roman"/>
                        </a:rPr>
                        <a:t> ΜΑΘΗΜΑΤΩΝ ΠΟΥ ΠΡΕΠΕΙ ΝΑ ΠΑΡΑΚΟΛΟΥΘΗΣΕΙ Ο ΦΟΙΤΗΤΗΣ ΓΙΑ ΤΗ ΛΗΨΗ ΠΤΥΧΙΟΥ (ΕΣΤΩ ΚΑΙ ΑΝ ΑΠΟΤΕΛΕΙ ΜΕΡΟΣ ΘΕΩΡΗΤΙΚΟΥ ΜΑΘΗΜΑΤΟΣ)</a:t>
                      </a:r>
                      <a:endParaRPr lang="el-GR" sz="1200">
                        <a:latin typeface="Calibri"/>
                        <a:ea typeface="Calibri"/>
                        <a:cs typeface="Times New Roman"/>
                      </a:endParaRPr>
                    </a:p>
                  </a:txBody>
                  <a:tcPr marL="58464" marR="58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200" b="1">
                          <a:latin typeface="Calibri"/>
                          <a:ea typeface="Calibri"/>
                          <a:cs typeface="Times New Roman"/>
                        </a:rPr>
                        <a:t>ΧΕΙΜΕΡ.</a:t>
                      </a:r>
                      <a:endParaRPr lang="el-GR" sz="1200">
                        <a:latin typeface="Calibri"/>
                        <a:ea typeface="Calibri"/>
                        <a:cs typeface="Times New Roman"/>
                      </a:endParaRPr>
                    </a:p>
                  </a:txBody>
                  <a:tcPr marL="58464" marR="58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200" b="1">
                          <a:latin typeface="Calibri"/>
                          <a:ea typeface="Calibri"/>
                          <a:cs typeface="Times New Roman"/>
                        </a:rPr>
                        <a:t>ΕΑΡ.</a:t>
                      </a:r>
                      <a:endParaRPr lang="el-GR" sz="1200">
                        <a:latin typeface="Calibri"/>
                        <a:ea typeface="Calibri"/>
                        <a:cs typeface="Times New Roman"/>
                      </a:endParaRPr>
                    </a:p>
                  </a:txBody>
                  <a:tcPr marL="58464" marR="58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5689">
                <a:tc vMerge="1">
                  <a:txBody>
                    <a:bodyPr/>
                    <a:lstStyle/>
                    <a:p>
                      <a:endParaRPr lang="el-GR"/>
                    </a:p>
                  </a:txBody>
                  <a:tcPr/>
                </a:tc>
                <a:tc>
                  <a:txBody>
                    <a:bodyPr/>
                    <a:lstStyle/>
                    <a:p>
                      <a:pPr algn="ctr">
                        <a:lnSpc>
                          <a:spcPct val="115000"/>
                        </a:lnSpc>
                        <a:spcAft>
                          <a:spcPts val="0"/>
                        </a:spcAft>
                      </a:pPr>
                      <a:r>
                        <a:rPr lang="en-US" sz="1200" b="1">
                          <a:latin typeface="Calibri"/>
                          <a:ea typeface="Calibri"/>
                          <a:cs typeface="Times New Roman"/>
                        </a:rPr>
                        <a:t>17-22</a:t>
                      </a:r>
                      <a:endParaRPr lang="el-GR" sz="1200">
                        <a:latin typeface="Calibri"/>
                        <a:ea typeface="Calibri"/>
                        <a:cs typeface="Times New Roman"/>
                      </a:endParaRPr>
                    </a:p>
                  </a:txBody>
                  <a:tcPr marL="58464" marR="58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b="1">
                          <a:latin typeface="Calibri"/>
                          <a:ea typeface="Calibri"/>
                          <a:cs typeface="Times New Roman"/>
                        </a:rPr>
                        <a:t>13-22</a:t>
                      </a:r>
                      <a:endParaRPr lang="el-GR" sz="1200">
                        <a:latin typeface="Calibri"/>
                        <a:ea typeface="Calibri"/>
                        <a:cs typeface="Times New Roman"/>
                      </a:endParaRPr>
                    </a:p>
                  </a:txBody>
                  <a:tcPr marL="58464" marR="58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2845">
                <a:tc rowSpan="2">
                  <a:txBody>
                    <a:bodyPr/>
                    <a:lstStyle/>
                    <a:p>
                      <a:pPr>
                        <a:lnSpc>
                          <a:spcPct val="115000"/>
                        </a:lnSpc>
                        <a:spcAft>
                          <a:spcPts val="0"/>
                        </a:spcAft>
                      </a:pPr>
                      <a:r>
                        <a:rPr lang="el-GR" sz="1200" b="1">
                          <a:latin typeface="Calibri"/>
                          <a:ea typeface="Calibri"/>
                          <a:cs typeface="Times New Roman"/>
                        </a:rPr>
                        <a:t>ΣΥΝΟΛΟ ΕΒΔΟΜΑΔΙΑΙΩΝ ΩΡΩΝ </a:t>
                      </a:r>
                      <a:r>
                        <a:rPr lang="el-GR" sz="1200" b="1" u="sng">
                          <a:latin typeface="Calibri"/>
                          <a:ea typeface="Calibri"/>
                          <a:cs typeface="Times New Roman"/>
                        </a:rPr>
                        <a:t>ΕΡΓΑΣΤΗΡΙΑΚΩΝ</a:t>
                      </a:r>
                      <a:r>
                        <a:rPr lang="el-GR" sz="1200" b="1">
                          <a:latin typeface="Calibri"/>
                          <a:ea typeface="Calibri"/>
                          <a:cs typeface="Times New Roman"/>
                        </a:rPr>
                        <a:t> ΜΑΘΗΜΑΤΩΝ ΠΟΥ ΠΡΕΠΕΙ ΝΑ ΠΑΡΑΚΟΛΟΥΘΗΣΕΙ Ο ΦΟΙΤΗΤΗΣ ΓΙΑ ΤΗ ΛΗΨΗ ΠΤΥΧΙΟΥ (ΕΣΤΩ ΚΑΙ ΑΝ ΑΠΟΤΕΛΕΙ ΜΕΡΟΣ ΘΕΩΡΗΤΙΚΟΥ ΜΑΘΗΜΑΤΟΣ)</a:t>
                      </a:r>
                      <a:endParaRPr lang="el-GR" sz="1200">
                        <a:latin typeface="Calibri"/>
                        <a:ea typeface="Calibri"/>
                        <a:cs typeface="Times New Roman"/>
                      </a:endParaRPr>
                    </a:p>
                  </a:txBody>
                  <a:tcPr marL="58464" marR="58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el-GR" sz="1200" b="1">
                          <a:latin typeface="Calibri"/>
                          <a:ea typeface="Calibri"/>
                          <a:cs typeface="Times New Roman"/>
                        </a:rPr>
                        <a:t>ΧΕΙΜΕΡ.</a:t>
                      </a:r>
                      <a:endParaRPr lang="el-GR" sz="1200">
                        <a:latin typeface="Calibri"/>
                        <a:ea typeface="Calibri"/>
                        <a:cs typeface="Times New Roman"/>
                      </a:endParaRPr>
                    </a:p>
                  </a:txBody>
                  <a:tcPr marL="58464" marR="58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el-GR" sz="1200" b="1">
                          <a:latin typeface="Calibri"/>
                          <a:ea typeface="Calibri"/>
                          <a:cs typeface="Times New Roman"/>
                        </a:rPr>
                        <a:t>ΕΑΡ.</a:t>
                      </a:r>
                      <a:endParaRPr lang="el-GR" sz="1200">
                        <a:latin typeface="Calibri"/>
                        <a:ea typeface="Calibri"/>
                        <a:cs typeface="Times New Roman"/>
                      </a:endParaRPr>
                    </a:p>
                  </a:txBody>
                  <a:tcPr marL="58464" marR="58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405689">
                <a:tc vMerge="1">
                  <a:txBody>
                    <a:bodyPr/>
                    <a:lstStyle/>
                    <a:p>
                      <a:endParaRPr lang="el-GR"/>
                    </a:p>
                  </a:txBody>
                  <a:tcPr/>
                </a:tc>
                <a:tc>
                  <a:txBody>
                    <a:bodyPr/>
                    <a:lstStyle/>
                    <a:p>
                      <a:pPr algn="ctr">
                        <a:lnSpc>
                          <a:spcPct val="115000"/>
                        </a:lnSpc>
                        <a:spcAft>
                          <a:spcPts val="0"/>
                        </a:spcAft>
                      </a:pPr>
                      <a:r>
                        <a:rPr lang="en-US" sz="1200" b="1">
                          <a:latin typeface="Calibri"/>
                          <a:ea typeface="Calibri"/>
                          <a:cs typeface="Times New Roman"/>
                        </a:rPr>
                        <a:t>9-19</a:t>
                      </a:r>
                      <a:endParaRPr lang="el-GR" sz="1200">
                        <a:latin typeface="Calibri"/>
                        <a:ea typeface="Calibri"/>
                        <a:cs typeface="Times New Roman"/>
                      </a:endParaRPr>
                    </a:p>
                  </a:txBody>
                  <a:tcPr marL="58464" marR="58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en-US" sz="1200" b="1">
                          <a:latin typeface="Calibri"/>
                          <a:ea typeface="Calibri"/>
                          <a:cs typeface="Times New Roman"/>
                        </a:rPr>
                        <a:t>4-11</a:t>
                      </a:r>
                      <a:endParaRPr lang="el-GR" sz="1200">
                        <a:latin typeface="Calibri"/>
                        <a:ea typeface="Calibri"/>
                        <a:cs typeface="Times New Roman"/>
                      </a:endParaRPr>
                    </a:p>
                  </a:txBody>
                  <a:tcPr marL="58464" marR="58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02845">
                <a:tc rowSpan="2">
                  <a:txBody>
                    <a:bodyPr/>
                    <a:lstStyle/>
                    <a:p>
                      <a:pPr>
                        <a:lnSpc>
                          <a:spcPct val="115000"/>
                        </a:lnSpc>
                        <a:spcAft>
                          <a:spcPts val="0"/>
                        </a:spcAft>
                      </a:pPr>
                      <a:r>
                        <a:rPr lang="el-GR" sz="1200" b="1">
                          <a:latin typeface="Calibri"/>
                          <a:ea typeface="Calibri"/>
                          <a:cs typeface="Times New Roman"/>
                        </a:rPr>
                        <a:t>ΓΙΑ ΤΗ ΛΗΨΗ ΠΤΥΧΙΟΥ ΑΠΑΙΤΕΙΤΑΙ ΥΠΟΒΟΛΗ ΔΙΠΛΩΜΑΤΙΚΗΣ ΕΡΓΑΣΙΑΣ;</a:t>
                      </a:r>
                      <a:endParaRPr lang="el-GR" sz="1200">
                        <a:latin typeface="Calibri"/>
                        <a:ea typeface="Calibri"/>
                        <a:cs typeface="Times New Roman"/>
                      </a:endParaRPr>
                    </a:p>
                  </a:txBody>
                  <a:tcPr marL="58464" marR="58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200" b="1">
                          <a:latin typeface="Calibri"/>
                          <a:ea typeface="Calibri"/>
                          <a:cs typeface="Times New Roman"/>
                        </a:rPr>
                        <a:t>ΝΑΙ</a:t>
                      </a:r>
                      <a:endParaRPr lang="el-GR" sz="1200">
                        <a:latin typeface="Calibri"/>
                        <a:ea typeface="Calibri"/>
                        <a:cs typeface="Times New Roman"/>
                      </a:endParaRPr>
                    </a:p>
                  </a:txBody>
                  <a:tcPr marL="58464" marR="58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200" b="1">
                          <a:latin typeface="Calibri"/>
                          <a:ea typeface="Calibri"/>
                          <a:cs typeface="Times New Roman"/>
                        </a:rPr>
                        <a:t>ΟΧΙ</a:t>
                      </a:r>
                      <a:endParaRPr lang="el-GR" sz="1200">
                        <a:latin typeface="Calibri"/>
                        <a:ea typeface="Calibri"/>
                        <a:cs typeface="Times New Roman"/>
                      </a:endParaRPr>
                    </a:p>
                  </a:txBody>
                  <a:tcPr marL="58464" marR="58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504">
                <a:tc vMerge="1">
                  <a:txBody>
                    <a:bodyPr/>
                    <a:lstStyle/>
                    <a:p>
                      <a:endParaRPr lang="el-GR"/>
                    </a:p>
                  </a:txBody>
                  <a:tcPr/>
                </a:tc>
                <a:tc>
                  <a:txBody>
                    <a:bodyPr/>
                    <a:lstStyle/>
                    <a:p>
                      <a:pPr algn="ctr">
                        <a:lnSpc>
                          <a:spcPct val="115000"/>
                        </a:lnSpc>
                        <a:spcAft>
                          <a:spcPts val="0"/>
                        </a:spcAft>
                      </a:pPr>
                      <a:r>
                        <a:rPr lang="en-US" sz="1200" b="1">
                          <a:latin typeface="Calibri"/>
                          <a:ea typeface="Calibri"/>
                          <a:cs typeface="Times New Roman"/>
                        </a:rPr>
                        <a:t>X</a:t>
                      </a:r>
                      <a:endParaRPr lang="el-GR" sz="1200">
                        <a:latin typeface="Calibri"/>
                        <a:ea typeface="Calibri"/>
                        <a:cs typeface="Times New Roman"/>
                      </a:endParaRPr>
                    </a:p>
                  </a:txBody>
                  <a:tcPr marL="58464" marR="58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l-GR" sz="1200">
                        <a:latin typeface="Calibri"/>
                        <a:ea typeface="Calibri"/>
                        <a:cs typeface="Times New Roman"/>
                      </a:endParaRPr>
                    </a:p>
                  </a:txBody>
                  <a:tcPr marL="58464" marR="58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2845">
                <a:tc rowSpan="2">
                  <a:txBody>
                    <a:bodyPr/>
                    <a:lstStyle/>
                    <a:p>
                      <a:pPr>
                        <a:lnSpc>
                          <a:spcPct val="115000"/>
                        </a:lnSpc>
                        <a:spcAft>
                          <a:spcPts val="0"/>
                        </a:spcAft>
                      </a:pPr>
                      <a:r>
                        <a:rPr lang="el-GR" sz="1200" b="1">
                          <a:latin typeface="Calibri"/>
                          <a:ea typeface="Calibri"/>
                          <a:cs typeface="Times New Roman"/>
                        </a:rPr>
                        <a:t>ΓΙΑ ΤΗ ΛΗΨΗ ΠΤΥΧΙΟΥ ΑΠΑΙΤΕΙΤΑΙ ΠΡΑΚΤΙΚΗ ΑΣΚΗΣΗ; (είναι προαιρετική)</a:t>
                      </a:r>
                      <a:endParaRPr lang="el-GR" sz="1200">
                        <a:latin typeface="Calibri"/>
                        <a:ea typeface="Calibri"/>
                        <a:cs typeface="Times New Roman"/>
                      </a:endParaRPr>
                    </a:p>
                  </a:txBody>
                  <a:tcPr marL="58464" marR="58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el-GR" sz="1200" b="1">
                          <a:latin typeface="Calibri"/>
                          <a:ea typeface="Calibri"/>
                          <a:cs typeface="Times New Roman"/>
                        </a:rPr>
                        <a:t>ΝΑΙ</a:t>
                      </a:r>
                      <a:endParaRPr lang="el-GR" sz="1200">
                        <a:latin typeface="Calibri"/>
                        <a:ea typeface="Calibri"/>
                        <a:cs typeface="Times New Roman"/>
                      </a:endParaRPr>
                    </a:p>
                  </a:txBody>
                  <a:tcPr marL="58464" marR="58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el-GR" sz="1200" b="1">
                          <a:latin typeface="Calibri"/>
                          <a:ea typeface="Calibri"/>
                          <a:cs typeface="Times New Roman"/>
                        </a:rPr>
                        <a:t>ΟΧΙ</a:t>
                      </a:r>
                      <a:endParaRPr lang="el-GR" sz="1200">
                        <a:latin typeface="Calibri"/>
                        <a:ea typeface="Calibri"/>
                        <a:cs typeface="Times New Roman"/>
                      </a:endParaRPr>
                    </a:p>
                  </a:txBody>
                  <a:tcPr marL="58464" marR="58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12328">
                <a:tc vMerge="1">
                  <a:txBody>
                    <a:bodyPr/>
                    <a:lstStyle/>
                    <a:p>
                      <a:endParaRPr lang="el-GR"/>
                    </a:p>
                  </a:txBody>
                  <a:tcPr/>
                </a:tc>
                <a:tc>
                  <a:txBody>
                    <a:bodyPr/>
                    <a:lstStyle/>
                    <a:p>
                      <a:pPr algn="ctr">
                        <a:lnSpc>
                          <a:spcPct val="115000"/>
                        </a:lnSpc>
                        <a:spcAft>
                          <a:spcPts val="0"/>
                        </a:spcAft>
                      </a:pPr>
                      <a:endParaRPr lang="el-GR" sz="1200">
                        <a:latin typeface="Calibri"/>
                        <a:ea typeface="Calibri"/>
                        <a:cs typeface="Times New Roman"/>
                      </a:endParaRPr>
                    </a:p>
                  </a:txBody>
                  <a:tcPr marL="58464" marR="58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0"/>
                        </a:spcAft>
                      </a:pPr>
                      <a:r>
                        <a:rPr lang="en-US" sz="1200" b="1">
                          <a:latin typeface="Calibri"/>
                          <a:ea typeface="Calibri"/>
                          <a:cs typeface="Times New Roman"/>
                        </a:rPr>
                        <a:t>X</a:t>
                      </a:r>
                      <a:endParaRPr lang="el-GR" sz="1200">
                        <a:latin typeface="Calibri"/>
                        <a:ea typeface="Calibri"/>
                        <a:cs typeface="Times New Roman"/>
                      </a:endParaRPr>
                    </a:p>
                  </a:txBody>
                  <a:tcPr marL="58464" marR="58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297258">
                <a:tc>
                  <a:txBody>
                    <a:bodyPr/>
                    <a:lstStyle/>
                    <a:p>
                      <a:pPr>
                        <a:lnSpc>
                          <a:spcPct val="115000"/>
                        </a:lnSpc>
                        <a:spcAft>
                          <a:spcPts val="0"/>
                        </a:spcAft>
                      </a:pPr>
                      <a:r>
                        <a:rPr lang="el-GR" sz="1200" b="1">
                          <a:latin typeface="Calibri"/>
                          <a:ea typeface="Calibri"/>
                          <a:cs typeface="Times New Roman"/>
                        </a:rPr>
                        <a:t>ΑΡΙΘΜΟΣ ΡΟΩΝ/ΚΑΤΕΥΘΥΝΣΕΩΝ ΣΤΟ ΠΡΟΠΤΥΧΙΑΚΟ ΠΡΟΓΡΑΜΜΑ ΣΠΟΥΔΩΝ (ΕΑΝ ΥΠΑΡΧΟΥΝ)</a:t>
                      </a:r>
                      <a:endParaRPr lang="el-GR" sz="1200">
                        <a:latin typeface="Calibri"/>
                        <a:ea typeface="Calibri"/>
                        <a:cs typeface="Times New Roman"/>
                      </a:endParaRPr>
                    </a:p>
                  </a:txBody>
                  <a:tcPr marL="58464" marR="58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en-US" sz="1200" b="1">
                          <a:latin typeface="Calibri"/>
                          <a:ea typeface="Calibri"/>
                          <a:cs typeface="Times New Roman"/>
                        </a:rPr>
                        <a:t>3</a:t>
                      </a:r>
                      <a:endParaRPr lang="el-GR" sz="1200">
                        <a:latin typeface="Calibri"/>
                        <a:ea typeface="Calibri"/>
                        <a:cs typeface="Times New Roman"/>
                      </a:endParaRPr>
                    </a:p>
                  </a:txBody>
                  <a:tcPr marL="58464" marR="58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r>
              <a:tr h="405689">
                <a:tc gridSpan="3">
                  <a:txBody>
                    <a:bodyPr/>
                    <a:lstStyle/>
                    <a:p>
                      <a:pPr>
                        <a:lnSpc>
                          <a:spcPct val="115000"/>
                        </a:lnSpc>
                        <a:spcAft>
                          <a:spcPts val="0"/>
                        </a:spcAft>
                      </a:pPr>
                      <a:r>
                        <a:rPr lang="el-GR" sz="1200" b="1">
                          <a:latin typeface="Calibri"/>
                          <a:ea typeface="Calibri"/>
                          <a:cs typeface="Times New Roman"/>
                        </a:rPr>
                        <a:t>Αναφέρατε τις κατευθύνσεις/ροές, εάν υπάρχουν</a:t>
                      </a:r>
                      <a:endParaRPr lang="el-GR" sz="1200">
                        <a:latin typeface="Calibri"/>
                        <a:ea typeface="Calibri"/>
                        <a:cs typeface="Times New Roman"/>
                      </a:endParaRPr>
                    </a:p>
                    <a:p>
                      <a:pPr>
                        <a:lnSpc>
                          <a:spcPct val="115000"/>
                        </a:lnSpc>
                        <a:spcAft>
                          <a:spcPts val="0"/>
                        </a:spcAft>
                      </a:pPr>
                      <a:r>
                        <a:rPr lang="el-GR" sz="1200" b="1">
                          <a:latin typeface="Calibri"/>
                          <a:ea typeface="Calibri"/>
                          <a:cs typeface="Times New Roman"/>
                        </a:rPr>
                        <a:t>Θεωρητικής Πληροφορικής, Υπολογιστικών Συστημάτων και Εφαρμογών, Επικοινωνιών και Επεξεργασίας Σήματος</a:t>
                      </a:r>
                      <a:endParaRPr lang="el-GR" sz="1200">
                        <a:latin typeface="Calibri"/>
                        <a:ea typeface="Calibri"/>
                        <a:cs typeface="Times New Roman"/>
                      </a:endParaRPr>
                    </a:p>
                  </a:txBody>
                  <a:tcPr marL="58464" marR="58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l-GR"/>
                    </a:p>
                  </a:txBody>
                  <a:tcPr/>
                </a:tc>
                <a:tc hMerge="1">
                  <a:txBody>
                    <a:bodyPr/>
                    <a:lstStyle/>
                    <a:p>
                      <a:endParaRPr lang="el-GR"/>
                    </a:p>
                  </a:txBody>
                  <a:tcPr/>
                </a:tc>
              </a:tr>
              <a:tr h="405689">
                <a:tc>
                  <a:txBody>
                    <a:bodyPr/>
                    <a:lstStyle/>
                    <a:p>
                      <a:pPr>
                        <a:lnSpc>
                          <a:spcPct val="115000"/>
                        </a:lnSpc>
                        <a:spcAft>
                          <a:spcPts val="0"/>
                        </a:spcAft>
                      </a:pPr>
                      <a:r>
                        <a:rPr lang="el-GR" sz="1200" b="1">
                          <a:latin typeface="Calibri"/>
                          <a:ea typeface="Calibri"/>
                          <a:cs typeface="Times New Roman"/>
                        </a:rPr>
                        <a:t>ΣΥΝΟΛΙΚΟΣ ΑΡΙΘΜΟΣ ΠΡΟΣΦΕΡΟΜΕΝΩΝ ΜΑΘΗΜΑΤΩΝ ΕΠΙΛΟΓΗΣ ΠΡΟΠΤΥΧΙΑΚΟΥ ΠΡΟΓΡΑΜΜΑΤΟΣ ΣΠΟΥΔΩΝ (εκτός ελευθέρων μαθημάτων)</a:t>
                      </a:r>
                      <a:endParaRPr lang="el-GR" sz="1200">
                        <a:latin typeface="Calibri"/>
                        <a:ea typeface="Calibri"/>
                        <a:cs typeface="Times New Roman"/>
                      </a:endParaRPr>
                    </a:p>
                  </a:txBody>
                  <a:tcPr marL="58464" marR="58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el-GR" sz="1200" b="1">
                          <a:latin typeface="Calibri"/>
                          <a:ea typeface="Calibri"/>
                          <a:cs typeface="Times New Roman"/>
                        </a:rPr>
                        <a:t>54</a:t>
                      </a:r>
                      <a:endParaRPr lang="el-GR" sz="1200">
                        <a:latin typeface="Calibri"/>
                        <a:ea typeface="Calibri"/>
                        <a:cs typeface="Times New Roman"/>
                      </a:endParaRPr>
                    </a:p>
                  </a:txBody>
                  <a:tcPr marL="58464" marR="58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r>
              <a:tr h="405689">
                <a:tc>
                  <a:txBody>
                    <a:bodyPr/>
                    <a:lstStyle/>
                    <a:p>
                      <a:pPr>
                        <a:lnSpc>
                          <a:spcPct val="115000"/>
                        </a:lnSpc>
                        <a:spcAft>
                          <a:spcPts val="0"/>
                        </a:spcAft>
                      </a:pPr>
                      <a:r>
                        <a:rPr lang="el-GR" sz="1200" b="1">
                          <a:latin typeface="Calibri"/>
                          <a:ea typeface="Calibri"/>
                          <a:cs typeface="Times New Roman"/>
                        </a:rPr>
                        <a:t>ΣΥΝΟΛΙΚΟΣ ΑΡΙΘΜΟΣ ΠΡΟΓΡΑΜΜΑΤΩΝ ΜΕΤ/ΚΩΝ ΣΠΟΥΔΩΝ (ΠΜΣ) (Αυτόνομα ή σε συνεργασία με άλλα Πανεπιστήμια/Τ.Ε.Ι. της Ελλάδας ή του εξωτερικού)</a:t>
                      </a:r>
                      <a:endParaRPr lang="el-GR" sz="1200">
                        <a:latin typeface="Calibri"/>
                        <a:ea typeface="Calibri"/>
                        <a:cs typeface="Times New Roman"/>
                      </a:endParaRPr>
                    </a:p>
                  </a:txBody>
                  <a:tcPr marL="58464" marR="58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2">
                  <a:txBody>
                    <a:bodyPr/>
                    <a:lstStyle/>
                    <a:p>
                      <a:pPr algn="ctr">
                        <a:lnSpc>
                          <a:spcPct val="115000"/>
                        </a:lnSpc>
                        <a:spcAft>
                          <a:spcPts val="0"/>
                        </a:spcAft>
                      </a:pPr>
                      <a:r>
                        <a:rPr lang="el-GR" sz="1200" b="1">
                          <a:latin typeface="Calibri"/>
                          <a:ea typeface="Calibri"/>
                          <a:cs typeface="Times New Roman"/>
                        </a:rPr>
                        <a:t>4</a:t>
                      </a:r>
                      <a:endParaRPr lang="el-GR" sz="1200">
                        <a:latin typeface="Calibri"/>
                        <a:ea typeface="Calibri"/>
                        <a:cs typeface="Times New Roman"/>
                      </a:endParaRPr>
                    </a:p>
                  </a:txBody>
                  <a:tcPr marL="58464" marR="58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l-GR"/>
                    </a:p>
                  </a:txBody>
                  <a:tcPr/>
                </a:tc>
              </a:tr>
              <a:tr h="379405">
                <a:tc>
                  <a:txBody>
                    <a:bodyPr/>
                    <a:lstStyle/>
                    <a:p>
                      <a:pPr>
                        <a:lnSpc>
                          <a:spcPct val="115000"/>
                        </a:lnSpc>
                        <a:spcAft>
                          <a:spcPts val="0"/>
                        </a:spcAft>
                      </a:pPr>
                      <a:r>
                        <a:rPr lang="el-GR" sz="1200" b="1">
                          <a:latin typeface="Calibri"/>
                          <a:ea typeface="Calibri"/>
                          <a:cs typeface="Times New Roman"/>
                        </a:rPr>
                        <a:t>ΣΥΝΟΛΙΚΟΣ ΑΡΙΘΜΟΣ ΦΟΙΤΟΥΝΤΩΝ ΣΕ ΜΔΕ</a:t>
                      </a:r>
                      <a:endParaRPr lang="el-GR" sz="1200">
                        <a:latin typeface="Calibri"/>
                        <a:ea typeface="Calibri"/>
                        <a:cs typeface="Times New Roman"/>
                      </a:endParaRPr>
                    </a:p>
                  </a:txBody>
                  <a:tcPr marL="58464" marR="58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2">
                  <a:txBody>
                    <a:bodyPr/>
                    <a:lstStyle/>
                    <a:p>
                      <a:pPr algn="ctr">
                        <a:lnSpc>
                          <a:spcPct val="115000"/>
                        </a:lnSpc>
                        <a:spcAft>
                          <a:spcPts val="0"/>
                        </a:spcAft>
                      </a:pPr>
                      <a:r>
                        <a:rPr lang="el-GR" sz="1200" b="1">
                          <a:latin typeface="Calibri"/>
                          <a:ea typeface="Calibri"/>
                          <a:cs typeface="Times New Roman"/>
                        </a:rPr>
                        <a:t>766</a:t>
                      </a:r>
                      <a:endParaRPr lang="el-GR" sz="1200">
                        <a:latin typeface="Calibri"/>
                        <a:ea typeface="Calibri"/>
                        <a:cs typeface="Times New Roman"/>
                      </a:endParaRPr>
                    </a:p>
                  </a:txBody>
                  <a:tcPr marL="58464" marR="58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l-GR"/>
                    </a:p>
                  </a:txBody>
                  <a:tcPr/>
                </a:tc>
              </a:tr>
              <a:tr h="316750">
                <a:tc>
                  <a:txBody>
                    <a:bodyPr/>
                    <a:lstStyle/>
                    <a:p>
                      <a:pPr>
                        <a:lnSpc>
                          <a:spcPct val="115000"/>
                        </a:lnSpc>
                        <a:spcAft>
                          <a:spcPts val="0"/>
                        </a:spcAft>
                      </a:pPr>
                      <a:r>
                        <a:rPr lang="el-GR" sz="1200" b="1">
                          <a:latin typeface="Calibri"/>
                          <a:ea typeface="Calibri"/>
                          <a:cs typeface="Times New Roman"/>
                        </a:rPr>
                        <a:t>ΣΥΝΟΛΙΚΟΣ ΑΡΙΘΜΟΣ ΦΟΙΤΗΤΩΝ ΠΟΥ ΕΚΠΟΝΟΥΝ ΔΙΔΑΚΤΟΡΙΚΗ ΔΙΑΤΡΙΒΗ</a:t>
                      </a:r>
                      <a:endParaRPr lang="el-GR" sz="1200">
                        <a:latin typeface="Calibri"/>
                        <a:ea typeface="Calibri"/>
                        <a:cs typeface="Times New Roman"/>
                      </a:endParaRPr>
                    </a:p>
                  </a:txBody>
                  <a:tcPr marL="58464" marR="58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el-GR" sz="1200" b="1" dirty="0">
                          <a:latin typeface="Calibri"/>
                          <a:ea typeface="Calibri"/>
                          <a:cs typeface="Times New Roman"/>
                        </a:rPr>
                        <a:t>219</a:t>
                      </a:r>
                      <a:endParaRPr lang="el-GR" sz="1200" dirty="0">
                        <a:latin typeface="Calibri"/>
                        <a:ea typeface="Calibri"/>
                        <a:cs typeface="Times New Roman"/>
                      </a:endParaRPr>
                    </a:p>
                  </a:txBody>
                  <a:tcPr marL="58464" marR="584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r>
            </a:tbl>
          </a:graphicData>
        </a:graphic>
      </p:graphicFrame>
      <p:sp>
        <p:nvSpPr>
          <p:cNvPr id="9" name="Rectangle 8"/>
          <p:cNvSpPr/>
          <p:nvPr/>
        </p:nvSpPr>
        <p:spPr>
          <a:xfrm>
            <a:off x="0" y="-9968"/>
            <a:ext cx="9144000" cy="864096"/>
          </a:xfrm>
          <a:prstGeom prst="rect">
            <a:avLst/>
          </a:prstGeo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l-GR" sz="2700" b="1" dirty="0">
                <a:solidFill>
                  <a:schemeClr val="accent1">
                    <a:lumMod val="50000"/>
                  </a:schemeClr>
                </a:solidFill>
              </a:rPr>
              <a:t>Ταυτότητα Τμήματος</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721" name="Straight Arrow Connector 19"/>
          <p:cNvCxnSpPr>
            <a:cxnSpLocks noChangeShapeType="1"/>
          </p:cNvCxnSpPr>
          <p:nvPr/>
        </p:nvCxnSpPr>
        <p:spPr bwMode="auto">
          <a:xfrm>
            <a:off x="-333375" y="4929188"/>
            <a:ext cx="914400" cy="914400"/>
          </a:xfrm>
          <a:prstGeom prst="straightConnector1">
            <a:avLst/>
          </a:prstGeom>
          <a:noFill/>
          <a:ln w="12700" algn="ctr">
            <a:noFill/>
            <a:round/>
            <a:headEnd/>
            <a:tailEnd type="arrow" w="med" len="med"/>
          </a:ln>
        </p:spPr>
      </p:cxnSp>
      <p:graphicFrame>
        <p:nvGraphicFramePr>
          <p:cNvPr id="9" name="Table 8"/>
          <p:cNvGraphicFramePr>
            <a:graphicFrameLocks noGrp="1"/>
          </p:cNvGraphicFramePr>
          <p:nvPr/>
        </p:nvGraphicFramePr>
        <p:xfrm>
          <a:off x="107950" y="1266825"/>
          <a:ext cx="8964613" cy="3644900"/>
        </p:xfrm>
        <a:graphic>
          <a:graphicData uri="http://schemas.openxmlformats.org/drawingml/2006/table">
            <a:tbl>
              <a:tblPr/>
              <a:tblGrid>
                <a:gridCol w="1224136"/>
                <a:gridCol w="2592288"/>
                <a:gridCol w="1368152"/>
                <a:gridCol w="1080120"/>
                <a:gridCol w="1296144"/>
                <a:gridCol w="1403647"/>
              </a:tblGrid>
              <a:tr h="512588">
                <a:tc gridSpan="2">
                  <a:txBody>
                    <a:bodyPr/>
                    <a:lstStyle/>
                    <a:p>
                      <a:pPr>
                        <a:lnSpc>
                          <a:spcPct val="115000"/>
                        </a:lnSpc>
                        <a:spcAft>
                          <a:spcPts val="0"/>
                        </a:spcAft>
                      </a:pPr>
                      <a:r>
                        <a:rPr lang="el-GR" sz="1700" b="1" dirty="0">
                          <a:latin typeface="Calibri"/>
                          <a:ea typeface="Calibri"/>
                          <a:cs typeface="Times New Roman"/>
                        </a:rPr>
                        <a:t>                                 </a:t>
                      </a:r>
                      <a:r>
                        <a:rPr lang="el-GR" sz="1800" b="1" dirty="0" smtClean="0">
                          <a:solidFill>
                            <a:schemeClr val="accent1">
                              <a:lumMod val="50000"/>
                            </a:schemeClr>
                          </a:solidFill>
                          <a:latin typeface="Calibri"/>
                          <a:ea typeface="Calibri"/>
                          <a:cs typeface="Times New Roman"/>
                        </a:rPr>
                        <a:t>Βαθμός Επίτευξης</a:t>
                      </a:r>
                      <a:endParaRPr lang="el-GR" sz="1800" dirty="0">
                        <a:solidFill>
                          <a:schemeClr val="accent1">
                            <a:lumMod val="50000"/>
                          </a:schemeClr>
                        </a:solidFill>
                        <a:latin typeface="Calibri"/>
                        <a:ea typeface="Calibri"/>
                        <a:cs typeface="Times New Roman"/>
                      </a:endParaRPr>
                    </a:p>
                    <a:p>
                      <a:pPr>
                        <a:lnSpc>
                          <a:spcPct val="115000"/>
                        </a:lnSpc>
                        <a:spcAft>
                          <a:spcPts val="0"/>
                        </a:spcAft>
                      </a:pPr>
                      <a:r>
                        <a:rPr lang="el-GR" sz="1800" b="1" dirty="0" smtClean="0">
                          <a:solidFill>
                            <a:schemeClr val="accent1">
                              <a:lumMod val="50000"/>
                            </a:schemeClr>
                          </a:solidFill>
                          <a:latin typeface="Calibri"/>
                          <a:ea typeface="Calibri"/>
                          <a:cs typeface="Times New Roman"/>
                        </a:rPr>
                        <a:t>Στόχοι/ </a:t>
                      </a:r>
                      <a:endParaRPr lang="el-GR" sz="1800" dirty="0">
                        <a:solidFill>
                          <a:schemeClr val="accent1">
                            <a:lumMod val="50000"/>
                          </a:schemeClr>
                        </a:solidFill>
                        <a:latin typeface="Calibri"/>
                        <a:ea typeface="Calibri"/>
                        <a:cs typeface="Times New Roman"/>
                      </a:endParaRPr>
                    </a:p>
                    <a:p>
                      <a:pPr>
                        <a:lnSpc>
                          <a:spcPct val="115000"/>
                        </a:lnSpc>
                        <a:spcAft>
                          <a:spcPts val="0"/>
                        </a:spcAft>
                      </a:pPr>
                      <a:r>
                        <a:rPr lang="el-GR" sz="1800" b="1" dirty="0">
                          <a:solidFill>
                            <a:schemeClr val="accent1">
                              <a:lumMod val="50000"/>
                            </a:schemeClr>
                          </a:solidFill>
                          <a:latin typeface="Calibri"/>
                          <a:ea typeface="Calibri"/>
                          <a:cs typeface="Times New Roman"/>
                        </a:rPr>
                        <a:t>Αποτελέσματα</a:t>
                      </a:r>
                      <a:endParaRPr lang="el-GR" sz="1800" dirty="0">
                        <a:solidFill>
                          <a:schemeClr val="accent1">
                            <a:lumMod val="50000"/>
                          </a:schemeClr>
                        </a:solidFill>
                        <a:latin typeface="Calibri"/>
                        <a:ea typeface="Calibri"/>
                        <a:cs typeface="Times New Roman"/>
                      </a:endParaRPr>
                    </a:p>
                  </a:txBody>
                  <a:tcPr marL="38045" marR="38045"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hMerge="1">
                  <a:txBody>
                    <a:bodyPr/>
                    <a:lstStyle/>
                    <a:p>
                      <a:endParaRPr lang="el-GR"/>
                    </a:p>
                  </a:txBody>
                  <a:tcPr/>
                </a:tc>
                <a:tc>
                  <a:txBody>
                    <a:bodyPr/>
                    <a:lstStyle/>
                    <a:p>
                      <a:pPr>
                        <a:lnSpc>
                          <a:spcPct val="115000"/>
                        </a:lnSpc>
                        <a:spcAft>
                          <a:spcPts val="0"/>
                        </a:spcAft>
                      </a:pPr>
                      <a:r>
                        <a:rPr lang="el-GR" sz="1500" b="1" dirty="0">
                          <a:solidFill>
                            <a:srgbClr val="FFFFFF"/>
                          </a:solidFill>
                          <a:latin typeface="Calibri"/>
                          <a:ea typeface="Calibri"/>
                          <a:cs typeface="Times New Roman"/>
                        </a:rPr>
                        <a:t>ΟΛΟΚΛΗΡΩΣΗ</a:t>
                      </a:r>
                      <a:endParaRPr lang="el-GR" sz="1500" dirty="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6228"/>
                    </a:solidFill>
                  </a:tcPr>
                </a:tc>
                <a:tc>
                  <a:txBody>
                    <a:bodyPr/>
                    <a:lstStyle/>
                    <a:p>
                      <a:pPr>
                        <a:lnSpc>
                          <a:spcPct val="115000"/>
                        </a:lnSpc>
                        <a:spcAft>
                          <a:spcPts val="0"/>
                        </a:spcAft>
                      </a:pPr>
                      <a:r>
                        <a:rPr lang="el-GR" sz="1500" b="1" dirty="0">
                          <a:solidFill>
                            <a:srgbClr val="000000"/>
                          </a:solidFill>
                          <a:latin typeface="Calibri"/>
                          <a:ea typeface="Calibri"/>
                          <a:cs typeface="Times New Roman"/>
                        </a:rPr>
                        <a:t>ΣΕ ΕΞΕΛΙΞΗ</a:t>
                      </a:r>
                      <a:endParaRPr lang="el-GR" sz="1500" dirty="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r>
                        <a:rPr lang="el-GR" sz="1500" b="1" dirty="0">
                          <a:solidFill>
                            <a:srgbClr val="FFFFFF"/>
                          </a:solidFill>
                          <a:latin typeface="Calibri"/>
                          <a:ea typeface="Calibri"/>
                          <a:cs typeface="Times New Roman"/>
                        </a:rPr>
                        <a:t>ΣΤΑΣΙΜΟΤΗΤΑ</a:t>
                      </a:r>
                      <a:endParaRPr lang="el-GR" sz="1500" dirty="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nSpc>
                          <a:spcPct val="115000"/>
                        </a:lnSpc>
                        <a:spcAft>
                          <a:spcPts val="0"/>
                        </a:spcAft>
                      </a:pPr>
                      <a:r>
                        <a:rPr lang="el-GR" sz="1400" b="1" dirty="0">
                          <a:latin typeface="Calibri"/>
                          <a:ea typeface="Calibri"/>
                          <a:cs typeface="Times New Roman"/>
                        </a:rPr>
                        <a:t>Παρατηρήσεις</a:t>
                      </a:r>
                      <a:endParaRPr lang="el-GR" sz="1400" dirty="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8766">
                <a:tc rowSpan="5">
                  <a:txBody>
                    <a:bodyPr/>
                    <a:lstStyle/>
                    <a:p>
                      <a:pPr>
                        <a:lnSpc>
                          <a:spcPct val="115000"/>
                        </a:lnSpc>
                        <a:spcAft>
                          <a:spcPts val="0"/>
                        </a:spcAft>
                      </a:pPr>
                      <a:r>
                        <a:rPr lang="el-GR" sz="1400" b="1" kern="1200" dirty="0" smtClean="0">
                          <a:solidFill>
                            <a:schemeClr val="tx1"/>
                          </a:solidFill>
                          <a:latin typeface="Calibri"/>
                          <a:ea typeface="Calibri"/>
                          <a:cs typeface="Times New Roman"/>
                        </a:rPr>
                        <a:t>Ολοκλήρωση Υποδομών &amp; Εμπέδωση Διαδικασιών</a:t>
                      </a:r>
                      <a:endParaRPr lang="el-GR" sz="1400" b="1" kern="1200" dirty="0">
                        <a:solidFill>
                          <a:schemeClr val="tx1"/>
                        </a:solidFill>
                        <a:latin typeface="Calibri"/>
                        <a:ea typeface="Calibri"/>
                        <a:cs typeface="Times New Roman"/>
                      </a:endParaRPr>
                    </a:p>
                  </a:txBody>
                  <a:tcPr marL="38045" marR="38045"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dirty="0">
                          <a:latin typeface="Calibri"/>
                          <a:ea typeface="Calibri"/>
                          <a:cs typeface="Times New Roman"/>
                        </a:rPr>
                        <a:t>Μελέτη &amp; Υλοποίηση Περιβάλλοντος Χώρου</a:t>
                      </a: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dirty="0" smtClean="0">
                          <a:latin typeface="Calibri"/>
                          <a:ea typeface="Calibri"/>
                          <a:cs typeface="Times New Roman"/>
                        </a:rPr>
                        <a:t>Χρηματοδότηση?</a:t>
                      </a:r>
                      <a:endParaRPr lang="el-GR" sz="1400" dirty="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5060">
                <a:tc vMerge="1">
                  <a:txBody>
                    <a:bodyPr/>
                    <a:lstStyle/>
                    <a:p>
                      <a:pPr>
                        <a:lnSpc>
                          <a:spcPct val="115000"/>
                        </a:lnSpc>
                        <a:spcAft>
                          <a:spcPts val="0"/>
                        </a:spcAft>
                      </a:pPr>
                      <a:endParaRPr lang="el-GR" sz="1400" dirty="0">
                        <a:latin typeface="Calibri"/>
                        <a:ea typeface="Calibri"/>
                        <a:cs typeface="Times New Roman"/>
                      </a:endParaRPr>
                    </a:p>
                  </a:txBody>
                  <a:tcPr marL="38045" marR="38045"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dirty="0">
                          <a:latin typeface="Calibri"/>
                          <a:ea typeface="Calibri"/>
                          <a:cs typeface="Times New Roman"/>
                        </a:rPr>
                        <a:t>Εκπαιδευτικά –Ερευνητικά Εργαστήρια </a:t>
                      </a: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dirty="0">
                          <a:latin typeface="Calibri"/>
                          <a:ea typeface="Calibri"/>
                          <a:cs typeface="Times New Roman"/>
                        </a:rPr>
                        <a:t>Υποβολή πρότασης χρηματοδότησης</a:t>
                      </a:r>
                    </a:p>
                  </a:txBody>
                  <a:tcPr marL="38045" marR="38045"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8766">
                <a:tc vMerge="1">
                  <a:txBody>
                    <a:bodyPr/>
                    <a:lstStyle/>
                    <a:p>
                      <a:pPr>
                        <a:lnSpc>
                          <a:spcPct val="115000"/>
                        </a:lnSpc>
                        <a:spcAft>
                          <a:spcPts val="0"/>
                        </a:spcAft>
                      </a:pPr>
                      <a:endParaRPr lang="el-GR" sz="1400" dirty="0">
                        <a:latin typeface="Calibri"/>
                        <a:ea typeface="Calibri"/>
                        <a:cs typeface="Times New Roman"/>
                      </a:endParaRPr>
                    </a:p>
                  </a:txBody>
                  <a:tcPr marL="38045" marR="38045"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dirty="0">
                          <a:latin typeface="Calibri"/>
                          <a:ea typeface="Calibri"/>
                          <a:cs typeface="Times New Roman"/>
                        </a:rPr>
                        <a:t>Ολοκλήρωση Εσωτερικών Κανονισμών</a:t>
                      </a: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dirty="0" err="1">
                          <a:latin typeface="Calibri"/>
                          <a:ea typeface="Calibri"/>
                          <a:cs typeface="Times New Roman"/>
                        </a:rPr>
                        <a:t>Phd</a:t>
                      </a:r>
                      <a:r>
                        <a:rPr lang="en-US" sz="1400" dirty="0">
                          <a:latin typeface="Calibri"/>
                          <a:ea typeface="Calibri"/>
                          <a:cs typeface="Times New Roman"/>
                        </a:rPr>
                        <a:t>/</a:t>
                      </a:r>
                      <a:r>
                        <a:rPr lang="en-US" sz="1400" dirty="0" err="1">
                          <a:latin typeface="Calibri"/>
                          <a:ea typeface="Calibri"/>
                          <a:cs typeface="Times New Roman"/>
                        </a:rPr>
                        <a:t>MSc</a:t>
                      </a:r>
                      <a:r>
                        <a:rPr lang="en-US" sz="1400" dirty="0">
                          <a:latin typeface="Calibri"/>
                          <a:ea typeface="Calibri"/>
                          <a:cs typeface="Times New Roman"/>
                        </a:rPr>
                        <a:t>/Exams</a:t>
                      </a:r>
                      <a:endParaRPr lang="el-GR" sz="1400" dirty="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8147">
                <a:tc vMerge="1">
                  <a:txBody>
                    <a:bodyPr/>
                    <a:lstStyle/>
                    <a:p>
                      <a:pPr>
                        <a:lnSpc>
                          <a:spcPct val="115000"/>
                        </a:lnSpc>
                        <a:spcAft>
                          <a:spcPts val="0"/>
                        </a:spcAft>
                      </a:pPr>
                      <a:endParaRPr lang="el-GR" sz="1400" dirty="0">
                        <a:latin typeface="Calibri"/>
                        <a:ea typeface="Calibri"/>
                        <a:cs typeface="Times New Roman"/>
                      </a:endParaRPr>
                    </a:p>
                  </a:txBody>
                  <a:tcPr marL="38045" marR="38045"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dirty="0">
                          <a:latin typeface="Calibri"/>
                          <a:ea typeface="Calibri"/>
                          <a:cs typeface="Times New Roman"/>
                        </a:rPr>
                        <a:t>Επανασχεδιασμός </a:t>
                      </a:r>
                      <a:r>
                        <a:rPr lang="el-GR" sz="1400" dirty="0" smtClean="0">
                          <a:latin typeface="Calibri"/>
                          <a:ea typeface="Calibri"/>
                          <a:cs typeface="Times New Roman"/>
                        </a:rPr>
                        <a:t>Αξιολόγησης </a:t>
                      </a:r>
                      <a:r>
                        <a:rPr lang="el-GR" sz="1400" dirty="0">
                          <a:latin typeface="Calibri"/>
                          <a:ea typeface="Calibri"/>
                          <a:cs typeface="Times New Roman"/>
                        </a:rPr>
                        <a:t>Μαθημάτων</a:t>
                      </a: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6228"/>
                    </a:solidFill>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dirty="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8147">
                <a:tc vMerge="1">
                  <a:txBody>
                    <a:bodyPr/>
                    <a:lstStyle/>
                    <a:p>
                      <a:pPr>
                        <a:lnSpc>
                          <a:spcPct val="115000"/>
                        </a:lnSpc>
                        <a:spcAft>
                          <a:spcPts val="0"/>
                        </a:spcAft>
                      </a:pPr>
                      <a:endParaRPr lang="el-GR" sz="1400" dirty="0">
                        <a:latin typeface="Calibri"/>
                        <a:ea typeface="Calibri"/>
                        <a:cs typeface="Times New Roman"/>
                      </a:endParaRPr>
                    </a:p>
                  </a:txBody>
                  <a:tcPr marL="38045" marR="38045"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a:latin typeface="Calibri"/>
                          <a:ea typeface="Calibri"/>
                          <a:cs typeface="Times New Roman"/>
                        </a:rPr>
                        <a:t>Σύστημα διαχείρισης παροχής έργου</a:t>
                      </a: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dirty="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nSpc>
                          <a:spcPct val="115000"/>
                        </a:lnSpc>
                        <a:spcAft>
                          <a:spcPts val="0"/>
                        </a:spcAft>
                      </a:pPr>
                      <a:endParaRPr lang="el-GR" sz="1400" dirty="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Rectangle 7"/>
          <p:cNvSpPr/>
          <p:nvPr/>
        </p:nvSpPr>
        <p:spPr>
          <a:xfrm>
            <a:off x="0" y="-9968"/>
            <a:ext cx="9144000" cy="864096"/>
          </a:xfrm>
          <a:prstGeom prst="rect">
            <a:avLst/>
          </a:prstGeo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l-GR" sz="2700" b="1" dirty="0">
                <a:solidFill>
                  <a:schemeClr val="accent1">
                    <a:lumMod val="50000"/>
                  </a:schemeClr>
                </a:solidFill>
              </a:rPr>
              <a:t>Στόχοι Τμήματος – Βαθμός Επίτευξης</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1745" name="Straight Arrow Connector 19"/>
          <p:cNvCxnSpPr>
            <a:cxnSpLocks noChangeShapeType="1"/>
          </p:cNvCxnSpPr>
          <p:nvPr/>
        </p:nvCxnSpPr>
        <p:spPr bwMode="auto">
          <a:xfrm>
            <a:off x="-333375" y="4929188"/>
            <a:ext cx="914400" cy="914400"/>
          </a:xfrm>
          <a:prstGeom prst="straightConnector1">
            <a:avLst/>
          </a:prstGeom>
          <a:noFill/>
          <a:ln w="12700" algn="ctr">
            <a:noFill/>
            <a:round/>
            <a:headEnd/>
            <a:tailEnd type="arrow" w="med" len="med"/>
          </a:ln>
        </p:spPr>
      </p:cxnSp>
      <p:graphicFrame>
        <p:nvGraphicFramePr>
          <p:cNvPr id="8" name="Table 7"/>
          <p:cNvGraphicFramePr>
            <a:graphicFrameLocks noGrp="1"/>
          </p:cNvGraphicFramePr>
          <p:nvPr/>
        </p:nvGraphicFramePr>
        <p:xfrm>
          <a:off x="223838" y="981075"/>
          <a:ext cx="8713787" cy="5362575"/>
        </p:xfrm>
        <a:graphic>
          <a:graphicData uri="http://schemas.openxmlformats.org/drawingml/2006/table">
            <a:tbl>
              <a:tblPr/>
              <a:tblGrid>
                <a:gridCol w="1296142"/>
                <a:gridCol w="2617309"/>
                <a:gridCol w="1255258"/>
                <a:gridCol w="1023977"/>
                <a:gridCol w="1338861"/>
                <a:gridCol w="1181419"/>
              </a:tblGrid>
              <a:tr h="512588">
                <a:tc gridSpan="2">
                  <a:txBody>
                    <a:bodyPr/>
                    <a:lstStyle/>
                    <a:p>
                      <a:pPr>
                        <a:lnSpc>
                          <a:spcPct val="115000"/>
                        </a:lnSpc>
                        <a:spcAft>
                          <a:spcPts val="0"/>
                        </a:spcAft>
                      </a:pPr>
                      <a:r>
                        <a:rPr lang="el-GR" sz="1700" b="1" dirty="0">
                          <a:latin typeface="Calibri"/>
                          <a:ea typeface="Calibri"/>
                          <a:cs typeface="Times New Roman"/>
                        </a:rPr>
                        <a:t>                                 </a:t>
                      </a:r>
                      <a:r>
                        <a:rPr lang="el-GR" sz="1800" b="1" dirty="0" smtClean="0">
                          <a:solidFill>
                            <a:schemeClr val="accent1">
                              <a:lumMod val="50000"/>
                            </a:schemeClr>
                          </a:solidFill>
                          <a:latin typeface="Calibri"/>
                          <a:ea typeface="Calibri"/>
                          <a:cs typeface="Times New Roman"/>
                        </a:rPr>
                        <a:t>Βαθμός Επίτευξης</a:t>
                      </a:r>
                      <a:endParaRPr lang="el-GR" sz="1800" dirty="0">
                        <a:solidFill>
                          <a:schemeClr val="accent1">
                            <a:lumMod val="50000"/>
                          </a:schemeClr>
                        </a:solidFill>
                        <a:latin typeface="Calibri"/>
                        <a:ea typeface="Calibri"/>
                        <a:cs typeface="Times New Roman"/>
                      </a:endParaRPr>
                    </a:p>
                    <a:p>
                      <a:pPr>
                        <a:lnSpc>
                          <a:spcPct val="115000"/>
                        </a:lnSpc>
                        <a:spcAft>
                          <a:spcPts val="0"/>
                        </a:spcAft>
                      </a:pPr>
                      <a:r>
                        <a:rPr lang="el-GR" sz="1800" b="1" dirty="0" smtClean="0">
                          <a:solidFill>
                            <a:schemeClr val="accent1">
                              <a:lumMod val="50000"/>
                            </a:schemeClr>
                          </a:solidFill>
                          <a:latin typeface="Calibri"/>
                          <a:ea typeface="Calibri"/>
                          <a:cs typeface="Times New Roman"/>
                        </a:rPr>
                        <a:t>Στόχοι/ </a:t>
                      </a:r>
                      <a:endParaRPr lang="el-GR" sz="1800" dirty="0">
                        <a:solidFill>
                          <a:schemeClr val="accent1">
                            <a:lumMod val="50000"/>
                          </a:schemeClr>
                        </a:solidFill>
                        <a:latin typeface="Calibri"/>
                        <a:ea typeface="Calibri"/>
                        <a:cs typeface="Times New Roman"/>
                      </a:endParaRPr>
                    </a:p>
                    <a:p>
                      <a:pPr>
                        <a:lnSpc>
                          <a:spcPct val="115000"/>
                        </a:lnSpc>
                        <a:spcAft>
                          <a:spcPts val="0"/>
                        </a:spcAft>
                      </a:pPr>
                      <a:r>
                        <a:rPr lang="el-GR" sz="1800" b="1" dirty="0">
                          <a:solidFill>
                            <a:schemeClr val="accent1">
                              <a:lumMod val="50000"/>
                            </a:schemeClr>
                          </a:solidFill>
                          <a:latin typeface="Calibri"/>
                          <a:ea typeface="Calibri"/>
                          <a:cs typeface="Times New Roman"/>
                        </a:rPr>
                        <a:t>Αποτελέσματα</a:t>
                      </a:r>
                      <a:endParaRPr lang="el-GR" sz="1800" dirty="0">
                        <a:solidFill>
                          <a:schemeClr val="accent1">
                            <a:lumMod val="50000"/>
                          </a:schemeClr>
                        </a:solidFill>
                        <a:latin typeface="Calibri"/>
                        <a:ea typeface="Calibri"/>
                        <a:cs typeface="Times New Roman"/>
                      </a:endParaRPr>
                    </a:p>
                  </a:txBody>
                  <a:tcPr marL="38045" marR="38045"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hMerge="1">
                  <a:txBody>
                    <a:bodyPr/>
                    <a:lstStyle/>
                    <a:p>
                      <a:endParaRPr lang="el-GR"/>
                    </a:p>
                  </a:txBody>
                  <a:tcPr/>
                </a:tc>
                <a:tc>
                  <a:txBody>
                    <a:bodyPr/>
                    <a:lstStyle/>
                    <a:p>
                      <a:pPr>
                        <a:lnSpc>
                          <a:spcPct val="115000"/>
                        </a:lnSpc>
                        <a:spcAft>
                          <a:spcPts val="0"/>
                        </a:spcAft>
                      </a:pPr>
                      <a:r>
                        <a:rPr lang="el-GR" sz="1500" b="1" dirty="0">
                          <a:solidFill>
                            <a:srgbClr val="FFFFFF"/>
                          </a:solidFill>
                          <a:latin typeface="Calibri"/>
                          <a:ea typeface="Calibri"/>
                          <a:cs typeface="Times New Roman"/>
                        </a:rPr>
                        <a:t>ΟΛΟΚΛΗΡΩΣΗ</a:t>
                      </a:r>
                      <a:endParaRPr lang="el-GR" sz="1500" dirty="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6228"/>
                    </a:solidFill>
                  </a:tcPr>
                </a:tc>
                <a:tc>
                  <a:txBody>
                    <a:bodyPr/>
                    <a:lstStyle/>
                    <a:p>
                      <a:pPr>
                        <a:lnSpc>
                          <a:spcPct val="115000"/>
                        </a:lnSpc>
                        <a:spcAft>
                          <a:spcPts val="0"/>
                        </a:spcAft>
                      </a:pPr>
                      <a:r>
                        <a:rPr lang="el-GR" sz="1500" b="1" dirty="0">
                          <a:solidFill>
                            <a:srgbClr val="000000"/>
                          </a:solidFill>
                          <a:latin typeface="Calibri"/>
                          <a:ea typeface="Calibri"/>
                          <a:cs typeface="Times New Roman"/>
                        </a:rPr>
                        <a:t>ΣΕ ΕΞΕΛΙΞΗ</a:t>
                      </a:r>
                      <a:endParaRPr lang="el-GR" sz="1500" dirty="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r>
                        <a:rPr lang="el-GR" sz="1500" b="1" dirty="0">
                          <a:solidFill>
                            <a:srgbClr val="FFFFFF"/>
                          </a:solidFill>
                          <a:latin typeface="Calibri"/>
                          <a:ea typeface="Calibri"/>
                          <a:cs typeface="Times New Roman"/>
                        </a:rPr>
                        <a:t>ΣΤΑΣΙΜΟΤΗΤΑ</a:t>
                      </a:r>
                      <a:endParaRPr lang="el-GR" sz="1500" dirty="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nSpc>
                          <a:spcPct val="115000"/>
                        </a:lnSpc>
                        <a:spcAft>
                          <a:spcPts val="0"/>
                        </a:spcAft>
                      </a:pPr>
                      <a:r>
                        <a:rPr lang="el-GR" sz="1400" b="1" dirty="0">
                          <a:latin typeface="Calibri"/>
                          <a:ea typeface="Calibri"/>
                          <a:cs typeface="Times New Roman"/>
                        </a:rPr>
                        <a:t>Παρατηρήσεις</a:t>
                      </a:r>
                      <a:endParaRPr lang="el-GR" sz="1400" dirty="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294">
                <a:tc rowSpan="8">
                  <a:txBody>
                    <a:bodyPr/>
                    <a:lstStyle/>
                    <a:p>
                      <a:pPr>
                        <a:lnSpc>
                          <a:spcPct val="115000"/>
                        </a:lnSpc>
                        <a:spcAft>
                          <a:spcPts val="0"/>
                        </a:spcAft>
                      </a:pPr>
                      <a:r>
                        <a:rPr lang="el-GR" sz="1400" b="1" kern="1200" dirty="0" smtClean="0">
                          <a:solidFill>
                            <a:schemeClr val="tx1"/>
                          </a:solidFill>
                          <a:latin typeface="Calibri"/>
                          <a:ea typeface="Calibri"/>
                          <a:cs typeface="Times New Roman"/>
                        </a:rPr>
                        <a:t>Αναμόρφωση Προγραμμάτων Σπουδών &amp; Ενίσχυση  Εκπαιδευτικής Διαδικασίας</a:t>
                      </a:r>
                    </a:p>
                  </a:txBody>
                  <a:tcPr marL="38045" marR="38045"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a:latin typeface="Calibri"/>
                          <a:ea typeface="Calibri"/>
                          <a:cs typeface="Times New Roman"/>
                        </a:rPr>
                        <a:t>Αναμόρφωση Προπτυχιακού Προγράμματος Σπουδών</a:t>
                      </a: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294">
                <a:tc vMerge="1">
                  <a:txBody>
                    <a:bodyPr/>
                    <a:lstStyle/>
                    <a:p>
                      <a:pPr>
                        <a:lnSpc>
                          <a:spcPct val="115000"/>
                        </a:lnSpc>
                        <a:spcAft>
                          <a:spcPts val="0"/>
                        </a:spcAft>
                      </a:pPr>
                      <a:endParaRPr lang="el-GR" sz="1400" dirty="0">
                        <a:latin typeface="Calibri"/>
                        <a:ea typeface="Calibri"/>
                        <a:cs typeface="Times New Roman"/>
                      </a:endParaRPr>
                    </a:p>
                  </a:txBody>
                  <a:tcPr marL="38045" marR="38045"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a:latin typeface="Calibri"/>
                          <a:ea typeface="Calibri"/>
                          <a:cs typeface="Times New Roman"/>
                        </a:rPr>
                        <a:t>Αναμόρφωση Μεταπτυχιακών Προγραμμάτων Σπουδών</a:t>
                      </a: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294">
                <a:tc vMerge="1">
                  <a:txBody>
                    <a:bodyPr/>
                    <a:lstStyle/>
                    <a:p>
                      <a:pPr>
                        <a:lnSpc>
                          <a:spcPct val="115000"/>
                        </a:lnSpc>
                        <a:spcAft>
                          <a:spcPts val="0"/>
                        </a:spcAft>
                      </a:pPr>
                      <a:endParaRPr lang="el-GR" sz="1400" dirty="0">
                        <a:latin typeface="Calibri"/>
                        <a:ea typeface="Calibri"/>
                        <a:cs typeface="Times New Roman"/>
                      </a:endParaRPr>
                    </a:p>
                  </a:txBody>
                  <a:tcPr marL="38045" marR="38045"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dirty="0" err="1">
                          <a:latin typeface="Calibri"/>
                          <a:ea typeface="Calibri"/>
                          <a:cs typeface="Times New Roman"/>
                        </a:rPr>
                        <a:t>Εξορθολογισμός</a:t>
                      </a:r>
                      <a:r>
                        <a:rPr lang="el-GR" sz="1400" dirty="0">
                          <a:latin typeface="Calibri"/>
                          <a:ea typeface="Calibri"/>
                          <a:cs typeface="Times New Roman"/>
                        </a:rPr>
                        <a:t> κατανομής φόρτου των φοιτητών ανά εξάμηνο</a:t>
                      </a: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294">
                <a:tc vMerge="1">
                  <a:txBody>
                    <a:bodyPr/>
                    <a:lstStyle/>
                    <a:p>
                      <a:pPr>
                        <a:lnSpc>
                          <a:spcPct val="115000"/>
                        </a:lnSpc>
                        <a:spcAft>
                          <a:spcPts val="0"/>
                        </a:spcAft>
                      </a:pPr>
                      <a:endParaRPr lang="el-GR" sz="1400" dirty="0">
                        <a:latin typeface="Calibri"/>
                        <a:ea typeface="Calibri"/>
                        <a:cs typeface="Times New Roman"/>
                      </a:endParaRPr>
                    </a:p>
                  </a:txBody>
                  <a:tcPr marL="38045" marR="38045"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a:latin typeface="Calibri"/>
                          <a:ea typeface="Calibri"/>
                          <a:cs typeface="Times New Roman"/>
                        </a:rPr>
                        <a:t>Σταθερό ωρολόγιο πρόγραμμα και πρόγραμμα εξετάσεων</a:t>
                      </a: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6228"/>
                    </a:solidFill>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294">
                <a:tc vMerge="1">
                  <a:txBody>
                    <a:bodyPr/>
                    <a:lstStyle/>
                    <a:p>
                      <a:pPr>
                        <a:lnSpc>
                          <a:spcPct val="115000"/>
                        </a:lnSpc>
                        <a:spcAft>
                          <a:spcPts val="0"/>
                        </a:spcAft>
                      </a:pPr>
                      <a:endParaRPr lang="el-GR" sz="1400" dirty="0">
                        <a:latin typeface="Calibri"/>
                        <a:ea typeface="Calibri"/>
                        <a:cs typeface="Times New Roman"/>
                      </a:endParaRPr>
                    </a:p>
                  </a:txBody>
                  <a:tcPr marL="38045" marR="38045"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a:latin typeface="Calibri"/>
                          <a:ea typeface="Calibri"/>
                          <a:cs typeface="Times New Roman"/>
                        </a:rPr>
                        <a:t>Διαδικασία ανάθεσης Πτυχιακών και Διπλωματικών εργασιών</a:t>
                      </a: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dirty="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6913">
                <a:tc vMerge="1">
                  <a:txBody>
                    <a:bodyPr/>
                    <a:lstStyle/>
                    <a:p>
                      <a:pPr>
                        <a:lnSpc>
                          <a:spcPct val="115000"/>
                        </a:lnSpc>
                        <a:spcAft>
                          <a:spcPts val="0"/>
                        </a:spcAft>
                      </a:pPr>
                      <a:endParaRPr lang="el-GR" sz="1400" dirty="0">
                        <a:latin typeface="Calibri"/>
                        <a:ea typeface="Calibri"/>
                        <a:cs typeface="Times New Roman"/>
                      </a:endParaRPr>
                    </a:p>
                  </a:txBody>
                  <a:tcPr marL="38045" marR="38045"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dirty="0">
                          <a:latin typeface="Calibri"/>
                          <a:ea typeface="Calibri"/>
                          <a:cs typeface="Times New Roman"/>
                        </a:rPr>
                        <a:t>Βελτίωση του θεσμού του Συμβούλου Καθηγητή στο </a:t>
                      </a:r>
                      <a:r>
                        <a:rPr lang="el-GR" sz="1400" dirty="0" err="1">
                          <a:latin typeface="Calibri"/>
                          <a:ea typeface="Calibri"/>
                          <a:cs typeface="Times New Roman"/>
                        </a:rPr>
                        <a:t>ΠΠΣ</a:t>
                      </a:r>
                      <a:endParaRPr lang="el-GR" sz="1400" dirty="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a:latin typeface="Calibri"/>
                          <a:ea typeface="Calibri"/>
                          <a:cs typeface="Times New Roman"/>
                        </a:rPr>
                        <a:t>Επεξεργασία Στοιχείων</a:t>
                      </a:r>
                    </a:p>
                  </a:txBody>
                  <a:tcPr marL="38045" marR="38045"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6913">
                <a:tc vMerge="1">
                  <a:txBody>
                    <a:bodyPr/>
                    <a:lstStyle/>
                    <a:p>
                      <a:pPr>
                        <a:lnSpc>
                          <a:spcPct val="115000"/>
                        </a:lnSpc>
                        <a:spcAft>
                          <a:spcPts val="0"/>
                        </a:spcAft>
                      </a:pPr>
                      <a:endParaRPr lang="el-GR" sz="1400" dirty="0">
                        <a:latin typeface="Calibri"/>
                        <a:ea typeface="Calibri"/>
                        <a:cs typeface="Times New Roman"/>
                      </a:endParaRPr>
                    </a:p>
                  </a:txBody>
                  <a:tcPr marL="38045" marR="38045"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a:latin typeface="Calibri"/>
                          <a:ea typeface="Calibri"/>
                          <a:cs typeface="Times New Roman"/>
                        </a:rPr>
                        <a:t>Εκπαιδευτικές παρεμβάσεις που συνδέονται με την επαγγελματική σταδιοδρομία</a:t>
                      </a: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a:latin typeface="Calibri"/>
                          <a:ea typeface="Calibri"/>
                          <a:cs typeface="Times New Roman"/>
                        </a:rPr>
                        <a:t>Παιδαγωγική Επάρκεια</a:t>
                      </a:r>
                    </a:p>
                  </a:txBody>
                  <a:tcPr marL="38045" marR="38045"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294">
                <a:tc vMerge="1">
                  <a:txBody>
                    <a:bodyPr/>
                    <a:lstStyle/>
                    <a:p>
                      <a:pPr>
                        <a:lnSpc>
                          <a:spcPct val="115000"/>
                        </a:lnSpc>
                        <a:spcAft>
                          <a:spcPts val="0"/>
                        </a:spcAft>
                      </a:pPr>
                      <a:endParaRPr lang="el-GR" sz="1400" dirty="0">
                        <a:latin typeface="Calibri"/>
                        <a:ea typeface="Calibri"/>
                        <a:cs typeface="Times New Roman"/>
                      </a:endParaRPr>
                    </a:p>
                  </a:txBody>
                  <a:tcPr marL="38045" marR="38045"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a:latin typeface="Calibri"/>
                          <a:ea typeface="Calibri"/>
                          <a:cs typeface="Times New Roman"/>
                        </a:rPr>
                        <a:t>Εξασφάλιση εργαστηριακού διδακτικού προσωπικού.</a:t>
                      </a: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nSpc>
                          <a:spcPct val="115000"/>
                        </a:lnSpc>
                        <a:spcAft>
                          <a:spcPts val="0"/>
                        </a:spcAft>
                      </a:pPr>
                      <a:endParaRPr lang="el-GR" sz="1400" dirty="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Rectangle 8"/>
          <p:cNvSpPr/>
          <p:nvPr/>
        </p:nvSpPr>
        <p:spPr>
          <a:xfrm>
            <a:off x="0" y="-9968"/>
            <a:ext cx="9144000" cy="864096"/>
          </a:xfrm>
          <a:prstGeom prst="rect">
            <a:avLst/>
          </a:prstGeo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l-GR" sz="2700" b="1" dirty="0">
                <a:solidFill>
                  <a:schemeClr val="accent1">
                    <a:lumMod val="50000"/>
                  </a:schemeClr>
                </a:solidFill>
              </a:rPr>
              <a:t>Στόχοι Τμήματος – Βαθμός Επίτευξης</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2769" name="Straight Arrow Connector 19"/>
          <p:cNvCxnSpPr>
            <a:cxnSpLocks noChangeShapeType="1"/>
          </p:cNvCxnSpPr>
          <p:nvPr/>
        </p:nvCxnSpPr>
        <p:spPr bwMode="auto">
          <a:xfrm>
            <a:off x="-333375" y="4929188"/>
            <a:ext cx="914400" cy="914400"/>
          </a:xfrm>
          <a:prstGeom prst="straightConnector1">
            <a:avLst/>
          </a:prstGeom>
          <a:noFill/>
          <a:ln w="12700" algn="ctr">
            <a:noFill/>
            <a:round/>
            <a:headEnd/>
            <a:tailEnd type="arrow" w="med" len="med"/>
          </a:ln>
        </p:spPr>
      </p:cxnSp>
      <p:graphicFrame>
        <p:nvGraphicFramePr>
          <p:cNvPr id="8" name="Table 7"/>
          <p:cNvGraphicFramePr>
            <a:graphicFrameLocks noGrp="1"/>
          </p:cNvGraphicFramePr>
          <p:nvPr/>
        </p:nvGraphicFramePr>
        <p:xfrm>
          <a:off x="179388" y="981075"/>
          <a:ext cx="8713787" cy="4452938"/>
        </p:xfrm>
        <a:graphic>
          <a:graphicData uri="http://schemas.openxmlformats.org/drawingml/2006/table">
            <a:tbl>
              <a:tblPr/>
              <a:tblGrid>
                <a:gridCol w="1296142"/>
                <a:gridCol w="2617309"/>
                <a:gridCol w="1255258"/>
                <a:gridCol w="1095985"/>
                <a:gridCol w="1266853"/>
                <a:gridCol w="1181419"/>
              </a:tblGrid>
              <a:tr h="512588">
                <a:tc gridSpan="2">
                  <a:txBody>
                    <a:bodyPr/>
                    <a:lstStyle/>
                    <a:p>
                      <a:pPr>
                        <a:lnSpc>
                          <a:spcPct val="115000"/>
                        </a:lnSpc>
                        <a:spcAft>
                          <a:spcPts val="0"/>
                        </a:spcAft>
                      </a:pPr>
                      <a:r>
                        <a:rPr lang="el-GR" sz="1700" b="1" dirty="0">
                          <a:latin typeface="Calibri"/>
                          <a:ea typeface="Calibri"/>
                          <a:cs typeface="Times New Roman"/>
                        </a:rPr>
                        <a:t>                                 </a:t>
                      </a:r>
                      <a:r>
                        <a:rPr lang="el-GR" sz="1800" b="1" dirty="0" smtClean="0">
                          <a:solidFill>
                            <a:schemeClr val="accent1">
                              <a:lumMod val="50000"/>
                            </a:schemeClr>
                          </a:solidFill>
                          <a:latin typeface="Calibri"/>
                          <a:ea typeface="Calibri"/>
                          <a:cs typeface="Times New Roman"/>
                        </a:rPr>
                        <a:t>Βαθμός Επίτευξης</a:t>
                      </a:r>
                      <a:endParaRPr lang="el-GR" sz="1800" dirty="0">
                        <a:solidFill>
                          <a:schemeClr val="accent1">
                            <a:lumMod val="50000"/>
                          </a:schemeClr>
                        </a:solidFill>
                        <a:latin typeface="Calibri"/>
                        <a:ea typeface="Calibri"/>
                        <a:cs typeface="Times New Roman"/>
                      </a:endParaRPr>
                    </a:p>
                    <a:p>
                      <a:pPr>
                        <a:lnSpc>
                          <a:spcPct val="115000"/>
                        </a:lnSpc>
                        <a:spcAft>
                          <a:spcPts val="0"/>
                        </a:spcAft>
                      </a:pPr>
                      <a:r>
                        <a:rPr lang="el-GR" sz="1800" b="1" dirty="0" smtClean="0">
                          <a:solidFill>
                            <a:schemeClr val="accent1">
                              <a:lumMod val="50000"/>
                            </a:schemeClr>
                          </a:solidFill>
                          <a:latin typeface="Calibri"/>
                          <a:ea typeface="Calibri"/>
                          <a:cs typeface="Times New Roman"/>
                        </a:rPr>
                        <a:t>Στόχοι/ </a:t>
                      </a:r>
                      <a:endParaRPr lang="el-GR" sz="1800" dirty="0">
                        <a:solidFill>
                          <a:schemeClr val="accent1">
                            <a:lumMod val="50000"/>
                          </a:schemeClr>
                        </a:solidFill>
                        <a:latin typeface="Calibri"/>
                        <a:ea typeface="Calibri"/>
                        <a:cs typeface="Times New Roman"/>
                      </a:endParaRPr>
                    </a:p>
                    <a:p>
                      <a:pPr>
                        <a:lnSpc>
                          <a:spcPct val="115000"/>
                        </a:lnSpc>
                        <a:spcAft>
                          <a:spcPts val="0"/>
                        </a:spcAft>
                      </a:pPr>
                      <a:r>
                        <a:rPr lang="el-GR" sz="1800" b="1" dirty="0">
                          <a:solidFill>
                            <a:schemeClr val="accent1">
                              <a:lumMod val="50000"/>
                            </a:schemeClr>
                          </a:solidFill>
                          <a:latin typeface="Calibri"/>
                          <a:ea typeface="Calibri"/>
                          <a:cs typeface="Times New Roman"/>
                        </a:rPr>
                        <a:t>Αποτελέσματα</a:t>
                      </a:r>
                      <a:endParaRPr lang="el-GR" sz="1800" dirty="0">
                        <a:solidFill>
                          <a:schemeClr val="accent1">
                            <a:lumMod val="50000"/>
                          </a:schemeClr>
                        </a:solidFill>
                        <a:latin typeface="Calibri"/>
                        <a:ea typeface="Calibri"/>
                        <a:cs typeface="Times New Roman"/>
                      </a:endParaRPr>
                    </a:p>
                  </a:txBody>
                  <a:tcPr marL="38045" marR="38045"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hMerge="1">
                  <a:txBody>
                    <a:bodyPr/>
                    <a:lstStyle/>
                    <a:p>
                      <a:endParaRPr lang="el-GR"/>
                    </a:p>
                  </a:txBody>
                  <a:tcPr/>
                </a:tc>
                <a:tc>
                  <a:txBody>
                    <a:bodyPr/>
                    <a:lstStyle/>
                    <a:p>
                      <a:pPr>
                        <a:lnSpc>
                          <a:spcPct val="115000"/>
                        </a:lnSpc>
                        <a:spcAft>
                          <a:spcPts val="0"/>
                        </a:spcAft>
                      </a:pPr>
                      <a:r>
                        <a:rPr lang="el-GR" sz="1500" b="1" dirty="0">
                          <a:solidFill>
                            <a:srgbClr val="FFFFFF"/>
                          </a:solidFill>
                          <a:latin typeface="Calibri"/>
                          <a:ea typeface="Calibri"/>
                          <a:cs typeface="Times New Roman"/>
                        </a:rPr>
                        <a:t>ΟΛΟΚΛΗΡΩΣΗ</a:t>
                      </a:r>
                      <a:endParaRPr lang="el-GR" sz="1500" dirty="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6228"/>
                    </a:solidFill>
                  </a:tcPr>
                </a:tc>
                <a:tc>
                  <a:txBody>
                    <a:bodyPr/>
                    <a:lstStyle/>
                    <a:p>
                      <a:pPr>
                        <a:lnSpc>
                          <a:spcPct val="115000"/>
                        </a:lnSpc>
                        <a:spcAft>
                          <a:spcPts val="0"/>
                        </a:spcAft>
                      </a:pPr>
                      <a:r>
                        <a:rPr lang="el-GR" sz="1500" b="1" dirty="0">
                          <a:solidFill>
                            <a:srgbClr val="000000"/>
                          </a:solidFill>
                          <a:latin typeface="Calibri"/>
                          <a:ea typeface="Calibri"/>
                          <a:cs typeface="Times New Roman"/>
                        </a:rPr>
                        <a:t>ΣΕ ΕΞΕΛΙΞΗ</a:t>
                      </a:r>
                      <a:endParaRPr lang="el-GR" sz="1500" dirty="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r>
                        <a:rPr lang="el-GR" sz="1500" b="1" dirty="0">
                          <a:solidFill>
                            <a:srgbClr val="FFFFFF"/>
                          </a:solidFill>
                          <a:latin typeface="Calibri"/>
                          <a:ea typeface="Calibri"/>
                          <a:cs typeface="Times New Roman"/>
                        </a:rPr>
                        <a:t>ΣΤΑΣΙΜΟΤΗΤΑ</a:t>
                      </a:r>
                      <a:endParaRPr lang="el-GR" sz="1500" dirty="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nSpc>
                          <a:spcPct val="115000"/>
                        </a:lnSpc>
                        <a:spcAft>
                          <a:spcPts val="0"/>
                        </a:spcAft>
                      </a:pPr>
                      <a:r>
                        <a:rPr lang="el-GR" sz="1400" b="1" dirty="0">
                          <a:latin typeface="Calibri"/>
                          <a:ea typeface="Calibri"/>
                          <a:cs typeface="Times New Roman"/>
                        </a:rPr>
                        <a:t>Παρατηρήσεις</a:t>
                      </a:r>
                      <a:endParaRPr lang="el-GR" sz="1400" dirty="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5060">
                <a:tc rowSpan="6">
                  <a:txBody>
                    <a:bodyPr/>
                    <a:lstStyle/>
                    <a:p>
                      <a:pPr>
                        <a:lnSpc>
                          <a:spcPct val="115000"/>
                        </a:lnSpc>
                        <a:spcAft>
                          <a:spcPts val="0"/>
                        </a:spcAft>
                      </a:pPr>
                      <a:r>
                        <a:rPr lang="el-GR" sz="1400" b="1" kern="1200" dirty="0" smtClean="0">
                          <a:solidFill>
                            <a:schemeClr val="tx1"/>
                          </a:solidFill>
                          <a:latin typeface="Calibri"/>
                          <a:ea typeface="Calibri"/>
                          <a:cs typeface="Times New Roman"/>
                        </a:rPr>
                        <a:t>Προβολή &amp; Διεθνής Διάσταση Προγραμμάτων Σπουδών</a:t>
                      </a:r>
                    </a:p>
                  </a:txBody>
                  <a:tcPr marL="38045" marR="38045"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dirty="0">
                          <a:latin typeface="Calibri"/>
                          <a:ea typeface="Calibri"/>
                          <a:cs typeface="Times New Roman"/>
                        </a:rPr>
                        <a:t>Αναβάθμιση και ενημέρωση της ιστοσελίδας του </a:t>
                      </a:r>
                      <a:r>
                        <a:rPr lang="el-GR" sz="1400" dirty="0" smtClean="0">
                          <a:latin typeface="Calibri"/>
                          <a:ea typeface="Calibri"/>
                          <a:cs typeface="Times New Roman"/>
                        </a:rPr>
                        <a:t>Τμήματος</a:t>
                      </a:r>
                      <a:endParaRPr lang="el-GR" sz="1400" dirty="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dirty="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dirty="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294">
                <a:tc vMerge="1">
                  <a:txBody>
                    <a:bodyPr/>
                    <a:lstStyle/>
                    <a:p>
                      <a:pPr>
                        <a:lnSpc>
                          <a:spcPct val="115000"/>
                        </a:lnSpc>
                        <a:spcAft>
                          <a:spcPts val="0"/>
                        </a:spcAft>
                      </a:pPr>
                      <a:endParaRPr lang="el-GR" sz="1400" dirty="0">
                        <a:latin typeface="Calibri"/>
                        <a:ea typeface="Calibri"/>
                        <a:cs typeface="Times New Roman"/>
                      </a:endParaRPr>
                    </a:p>
                  </a:txBody>
                  <a:tcPr marL="38045" marR="38045"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a:latin typeface="Calibri"/>
                          <a:ea typeface="Calibri"/>
                          <a:cs typeface="Times New Roman"/>
                        </a:rPr>
                        <a:t>Δημοσιοποίηση αποφάσεων Συλλογικών Οργάνων</a:t>
                      </a: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dirty="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8147">
                <a:tc vMerge="1">
                  <a:txBody>
                    <a:bodyPr/>
                    <a:lstStyle/>
                    <a:p>
                      <a:pPr>
                        <a:lnSpc>
                          <a:spcPct val="115000"/>
                        </a:lnSpc>
                        <a:spcAft>
                          <a:spcPts val="0"/>
                        </a:spcAft>
                      </a:pPr>
                      <a:endParaRPr lang="el-GR" sz="1400" dirty="0">
                        <a:latin typeface="Calibri"/>
                        <a:ea typeface="Calibri"/>
                        <a:cs typeface="Times New Roman"/>
                      </a:endParaRPr>
                    </a:p>
                  </a:txBody>
                  <a:tcPr marL="38045" marR="38045"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a:latin typeface="Calibri"/>
                          <a:ea typeface="Calibri"/>
                          <a:cs typeface="Times New Roman"/>
                        </a:rPr>
                        <a:t>Βελτίωση του Οδηγού Σπουδών</a:t>
                      </a: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8766">
                <a:tc vMerge="1">
                  <a:txBody>
                    <a:bodyPr/>
                    <a:lstStyle/>
                    <a:p>
                      <a:pPr>
                        <a:lnSpc>
                          <a:spcPct val="115000"/>
                        </a:lnSpc>
                        <a:spcAft>
                          <a:spcPts val="0"/>
                        </a:spcAft>
                      </a:pPr>
                      <a:endParaRPr lang="el-GR" sz="1400" dirty="0">
                        <a:latin typeface="Calibri"/>
                        <a:ea typeface="Calibri"/>
                        <a:cs typeface="Times New Roman"/>
                      </a:endParaRPr>
                    </a:p>
                  </a:txBody>
                  <a:tcPr marL="38045" marR="38045"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a:latin typeface="Calibri"/>
                          <a:ea typeface="Calibri"/>
                          <a:cs typeface="Times New Roman"/>
                        </a:rPr>
                        <a:t>Δημοσιότητα Ετήσιων Εκδόσεων </a:t>
                      </a: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a:latin typeface="Calibri"/>
                          <a:ea typeface="Calibri"/>
                          <a:cs typeface="Times New Roman"/>
                        </a:rPr>
                        <a:t>Dissertations</a:t>
                      </a: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8147">
                <a:tc vMerge="1">
                  <a:txBody>
                    <a:bodyPr/>
                    <a:lstStyle/>
                    <a:p>
                      <a:pPr>
                        <a:lnSpc>
                          <a:spcPct val="115000"/>
                        </a:lnSpc>
                        <a:spcAft>
                          <a:spcPts val="0"/>
                        </a:spcAft>
                      </a:pPr>
                      <a:endParaRPr lang="el-GR" sz="1400" dirty="0">
                        <a:latin typeface="Calibri"/>
                        <a:ea typeface="Calibri"/>
                        <a:cs typeface="Times New Roman"/>
                      </a:endParaRPr>
                    </a:p>
                  </a:txBody>
                  <a:tcPr marL="38045" marR="38045"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a:latin typeface="Calibri"/>
                          <a:ea typeface="Calibri"/>
                          <a:cs typeface="Times New Roman"/>
                        </a:rPr>
                        <a:t>Έρευνες Γνώμης</a:t>
                      </a: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6294">
                <a:tc vMerge="1">
                  <a:txBody>
                    <a:bodyPr/>
                    <a:lstStyle/>
                    <a:p>
                      <a:pPr>
                        <a:lnSpc>
                          <a:spcPct val="115000"/>
                        </a:lnSpc>
                        <a:spcAft>
                          <a:spcPts val="0"/>
                        </a:spcAft>
                      </a:pPr>
                      <a:endParaRPr lang="el-GR" sz="1400" dirty="0">
                        <a:latin typeface="Calibri"/>
                        <a:ea typeface="Calibri"/>
                        <a:cs typeface="Times New Roman"/>
                      </a:endParaRPr>
                    </a:p>
                  </a:txBody>
                  <a:tcPr marL="38045" marR="38045"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a:latin typeface="Calibri"/>
                          <a:ea typeface="Calibri"/>
                          <a:cs typeface="Times New Roman"/>
                        </a:rPr>
                        <a:t>Πρόσκληση Ομιλητών για Επιστημονικές Διαλέξεις</a:t>
                      </a: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8147">
                <a:tc rowSpan="3">
                  <a:txBody>
                    <a:bodyPr/>
                    <a:lstStyle/>
                    <a:p>
                      <a:r>
                        <a:rPr lang="el-GR" sz="1400" b="1" kern="1200" dirty="0" smtClean="0">
                          <a:solidFill>
                            <a:schemeClr val="tx1"/>
                          </a:solidFill>
                          <a:latin typeface="Calibri"/>
                          <a:ea typeface="Calibri"/>
                          <a:cs typeface="Times New Roman"/>
                        </a:rPr>
                        <a:t>Σύνδεση με Αποφοίτους, Κοινωνικούς Εταίρους &amp; Διεθνείς Συνεργασίες</a:t>
                      </a:r>
                      <a:endParaRPr lang="el-GR" sz="1400" b="1" kern="1200" dirty="0">
                        <a:solidFill>
                          <a:schemeClr val="tx1"/>
                        </a:solidFill>
                        <a:latin typeface="Calibri"/>
                        <a:ea typeface="Calibri"/>
                        <a:cs typeface="Times New Roman"/>
                      </a:endParaRPr>
                    </a:p>
                  </a:txBody>
                  <a:tcPr marL="38045" marR="38045"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a:latin typeface="Calibri"/>
                          <a:ea typeface="Calibri"/>
                          <a:cs typeface="Times New Roman"/>
                        </a:rPr>
                        <a:t>Συνεργασία με Σύλλογο Αποφοίτων</a:t>
                      </a: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8147">
                <a:tc vMerge="1">
                  <a:txBody>
                    <a:bodyPr/>
                    <a:lstStyle/>
                    <a:p>
                      <a:pPr>
                        <a:lnSpc>
                          <a:spcPct val="115000"/>
                        </a:lnSpc>
                        <a:spcAft>
                          <a:spcPts val="0"/>
                        </a:spcAft>
                      </a:pPr>
                      <a:endParaRPr lang="el-GR" sz="1400" dirty="0">
                        <a:latin typeface="Calibri"/>
                        <a:ea typeface="Calibri"/>
                        <a:cs typeface="Times New Roman"/>
                      </a:endParaRPr>
                    </a:p>
                  </a:txBody>
                  <a:tcPr marL="38045" marR="38045"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a:latin typeface="Calibri"/>
                          <a:ea typeface="Calibri"/>
                          <a:cs typeface="Times New Roman"/>
                        </a:rPr>
                        <a:t>Κινητικότητα φοιτητών και προσωπικού</a:t>
                      </a: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8147">
                <a:tc vMerge="1">
                  <a:txBody>
                    <a:bodyPr/>
                    <a:lstStyle/>
                    <a:p>
                      <a:pPr>
                        <a:lnSpc>
                          <a:spcPct val="115000"/>
                        </a:lnSpc>
                        <a:spcAft>
                          <a:spcPts val="0"/>
                        </a:spcAft>
                      </a:pPr>
                      <a:endParaRPr lang="el-GR" sz="1400" dirty="0">
                        <a:latin typeface="Calibri"/>
                        <a:ea typeface="Calibri"/>
                        <a:cs typeface="Times New Roman"/>
                      </a:endParaRPr>
                    </a:p>
                  </a:txBody>
                  <a:tcPr marL="38045" marR="38045"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l-GR" sz="1400">
                          <a:latin typeface="Calibri"/>
                          <a:ea typeface="Calibri"/>
                          <a:cs typeface="Times New Roman"/>
                        </a:rPr>
                        <a:t>Διεθνείς Συνεργασίες</a:t>
                      </a: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endParaRPr lang="el-GR" sz="140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dirty="0" err="1">
                          <a:latin typeface="Calibri"/>
                          <a:ea typeface="Calibri"/>
                          <a:cs typeface="Times New Roman"/>
                        </a:rPr>
                        <a:t>INRIA</a:t>
                      </a:r>
                      <a:endParaRPr lang="el-GR" sz="1400" dirty="0">
                        <a:latin typeface="Calibri"/>
                        <a:ea typeface="Calibri"/>
                        <a:cs typeface="Times New Roman"/>
                      </a:endParaRPr>
                    </a:p>
                  </a:txBody>
                  <a:tcPr marL="38045" marR="38045"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bl>
          </a:graphicData>
        </a:graphic>
      </p:graphicFrame>
      <p:sp>
        <p:nvSpPr>
          <p:cNvPr id="9" name="Rectangle 8"/>
          <p:cNvSpPr/>
          <p:nvPr/>
        </p:nvSpPr>
        <p:spPr>
          <a:xfrm>
            <a:off x="0" y="-9968"/>
            <a:ext cx="9144000" cy="864096"/>
          </a:xfrm>
          <a:prstGeom prst="rect">
            <a:avLst/>
          </a:prstGeo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l-GR" sz="2700" b="1" dirty="0">
                <a:solidFill>
                  <a:schemeClr val="accent1">
                    <a:lumMod val="50000"/>
                  </a:schemeClr>
                </a:solidFill>
              </a:rPr>
              <a:t>Στόχοι Τμήματος – Βαθμός Επίτευξης</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793" name="Straight Arrow Connector 19"/>
          <p:cNvCxnSpPr>
            <a:cxnSpLocks noChangeShapeType="1"/>
          </p:cNvCxnSpPr>
          <p:nvPr/>
        </p:nvCxnSpPr>
        <p:spPr bwMode="auto">
          <a:xfrm>
            <a:off x="-333375" y="4929188"/>
            <a:ext cx="914400" cy="914400"/>
          </a:xfrm>
          <a:prstGeom prst="straightConnector1">
            <a:avLst/>
          </a:prstGeom>
          <a:noFill/>
          <a:ln w="12700" algn="ctr">
            <a:noFill/>
            <a:round/>
            <a:headEnd/>
            <a:tailEnd type="arrow" w="med" len="med"/>
          </a:ln>
        </p:spPr>
      </p:cxnSp>
      <p:sp>
        <p:nvSpPr>
          <p:cNvPr id="8" name="Rectangle 7"/>
          <p:cNvSpPr/>
          <p:nvPr/>
        </p:nvSpPr>
        <p:spPr>
          <a:xfrm>
            <a:off x="0" y="-9968"/>
            <a:ext cx="9144000" cy="864096"/>
          </a:xfrm>
          <a:prstGeom prst="rect">
            <a:avLst/>
          </a:prstGeo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l-GR" sz="2700" b="1" dirty="0">
                <a:solidFill>
                  <a:schemeClr val="accent1">
                    <a:lumMod val="50000"/>
                  </a:schemeClr>
                </a:solidFill>
              </a:rPr>
              <a:t>Καταγραφή Δραστηριοτήτων</a:t>
            </a:r>
          </a:p>
        </p:txBody>
      </p:sp>
      <p:pic>
        <p:nvPicPr>
          <p:cNvPr id="33797" name="Picture 5"/>
          <p:cNvPicPr>
            <a:picLocks noChangeAspect="1" noChangeArrowheads="1"/>
          </p:cNvPicPr>
          <p:nvPr/>
        </p:nvPicPr>
        <p:blipFill>
          <a:blip r:embed="rId2"/>
          <a:srcRect/>
          <a:stretch>
            <a:fillRect/>
          </a:stretch>
        </p:blipFill>
        <p:spPr bwMode="auto">
          <a:xfrm>
            <a:off x="523875" y="1125538"/>
            <a:ext cx="8151813" cy="53355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817" name="Straight Arrow Connector 19"/>
          <p:cNvCxnSpPr>
            <a:cxnSpLocks noChangeShapeType="1"/>
          </p:cNvCxnSpPr>
          <p:nvPr/>
        </p:nvCxnSpPr>
        <p:spPr bwMode="auto">
          <a:xfrm>
            <a:off x="-333375" y="4929188"/>
            <a:ext cx="914400" cy="914400"/>
          </a:xfrm>
          <a:prstGeom prst="straightConnector1">
            <a:avLst/>
          </a:prstGeom>
          <a:noFill/>
          <a:ln w="12700" algn="ctr">
            <a:noFill/>
            <a:round/>
            <a:headEnd/>
            <a:tailEnd type="arrow" w="med" len="med"/>
          </a:ln>
        </p:spPr>
      </p:cxnSp>
      <p:sp>
        <p:nvSpPr>
          <p:cNvPr id="8" name="Rectangle 7"/>
          <p:cNvSpPr/>
          <p:nvPr/>
        </p:nvSpPr>
        <p:spPr>
          <a:xfrm>
            <a:off x="0" y="-9968"/>
            <a:ext cx="9144000" cy="864096"/>
          </a:xfrm>
          <a:prstGeom prst="rect">
            <a:avLst/>
          </a:prstGeo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l-GR" sz="2700" b="1" dirty="0">
                <a:solidFill>
                  <a:schemeClr val="accent1">
                    <a:lumMod val="50000"/>
                  </a:schemeClr>
                </a:solidFill>
              </a:rPr>
              <a:t>Καταγραφή Δραστηριοτήτων Μελών ΔΕΠ</a:t>
            </a:r>
          </a:p>
        </p:txBody>
      </p:sp>
      <p:pic>
        <p:nvPicPr>
          <p:cNvPr id="34821" name="Picture 4"/>
          <p:cNvPicPr>
            <a:picLocks noChangeAspect="1" noChangeArrowheads="1"/>
          </p:cNvPicPr>
          <p:nvPr/>
        </p:nvPicPr>
        <p:blipFill>
          <a:blip r:embed="rId2"/>
          <a:srcRect/>
          <a:stretch>
            <a:fillRect/>
          </a:stretch>
        </p:blipFill>
        <p:spPr bwMode="auto">
          <a:xfrm>
            <a:off x="107950" y="1163638"/>
            <a:ext cx="8823325" cy="4857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14"/>
          <p:cNvSpPr txBox="1">
            <a:spLocks noChangeArrowheads="1"/>
          </p:cNvSpPr>
          <p:nvPr/>
        </p:nvSpPr>
        <p:spPr bwMode="auto">
          <a:xfrm>
            <a:off x="438150" y="1295400"/>
            <a:ext cx="7805738" cy="4170363"/>
          </a:xfrm>
          <a:prstGeom prst="rect">
            <a:avLst/>
          </a:prstGeom>
          <a:noFill/>
          <a:ln w="9525">
            <a:noFill/>
            <a:miter lim="800000"/>
            <a:headEnd/>
            <a:tailEnd/>
          </a:ln>
        </p:spPr>
        <p:txBody>
          <a:bodyPr>
            <a:spAutoFit/>
          </a:bodyPr>
          <a:lstStyle/>
          <a:p>
            <a:pPr marL="342900" indent="-342900" fontAlgn="auto">
              <a:spcBef>
                <a:spcPts val="1800"/>
              </a:spcBef>
              <a:spcAft>
                <a:spcPts val="1800"/>
              </a:spcAft>
              <a:buClr>
                <a:schemeClr val="accent1">
                  <a:lumMod val="50000"/>
                </a:schemeClr>
              </a:buClr>
              <a:buFont typeface="+mj-lt"/>
              <a:buAutoNum type="arabicPeriod"/>
              <a:defRPr/>
            </a:pPr>
            <a:r>
              <a:rPr lang="el-GR" sz="2900" b="1" kern="0" dirty="0">
                <a:solidFill>
                  <a:schemeClr val="accent1">
                    <a:lumMod val="50000"/>
                  </a:schemeClr>
                </a:solidFill>
                <a:latin typeface="Calibri" pitchFamily="34" charset="0"/>
              </a:rPr>
              <a:t>Όραμα και Αποστολή</a:t>
            </a:r>
          </a:p>
          <a:p>
            <a:pPr marL="342900" indent="-342900" fontAlgn="auto">
              <a:spcBef>
                <a:spcPts val="1800"/>
              </a:spcBef>
              <a:spcAft>
                <a:spcPts val="1800"/>
              </a:spcAft>
              <a:buClr>
                <a:schemeClr val="accent1">
                  <a:lumMod val="50000"/>
                </a:schemeClr>
              </a:buClr>
              <a:buFont typeface="+mj-lt"/>
              <a:buAutoNum type="arabicPeriod"/>
              <a:defRPr/>
            </a:pPr>
            <a:r>
              <a:rPr lang="en-US" sz="2900" b="1" kern="0" dirty="0">
                <a:solidFill>
                  <a:schemeClr val="accent1">
                    <a:lumMod val="50000"/>
                  </a:schemeClr>
                </a:solidFill>
                <a:latin typeface="Calibri" pitchFamily="34" charset="0"/>
              </a:rPr>
              <a:t>SWOT </a:t>
            </a:r>
            <a:r>
              <a:rPr lang="el-GR" sz="2900" b="1" kern="0" dirty="0">
                <a:solidFill>
                  <a:schemeClr val="accent1">
                    <a:lumMod val="50000"/>
                  </a:schemeClr>
                </a:solidFill>
                <a:latin typeface="Calibri" pitchFamily="34" charset="0"/>
              </a:rPr>
              <a:t>Ανάλυση</a:t>
            </a:r>
          </a:p>
          <a:p>
            <a:pPr marL="342900" indent="-342900" fontAlgn="auto">
              <a:spcBef>
                <a:spcPts val="1800"/>
              </a:spcBef>
              <a:spcAft>
                <a:spcPts val="1800"/>
              </a:spcAft>
              <a:buClr>
                <a:schemeClr val="accent1">
                  <a:lumMod val="50000"/>
                </a:schemeClr>
              </a:buClr>
              <a:buFont typeface="+mj-lt"/>
              <a:buAutoNum type="arabicPeriod"/>
              <a:defRPr/>
            </a:pPr>
            <a:r>
              <a:rPr lang="el-GR" sz="2900" b="1" kern="0" dirty="0">
                <a:solidFill>
                  <a:schemeClr val="accent1">
                    <a:lumMod val="50000"/>
                  </a:schemeClr>
                </a:solidFill>
                <a:latin typeface="Calibri" pitchFamily="34" charset="0"/>
              </a:rPr>
              <a:t>Μεθοδολογία Συλλογής Στοιχείων</a:t>
            </a:r>
          </a:p>
          <a:p>
            <a:pPr marL="342900" indent="-342900" fontAlgn="auto">
              <a:spcBef>
                <a:spcPts val="1800"/>
              </a:spcBef>
              <a:spcAft>
                <a:spcPts val="1800"/>
              </a:spcAft>
              <a:buClr>
                <a:schemeClr val="accent1">
                  <a:lumMod val="50000"/>
                </a:schemeClr>
              </a:buClr>
              <a:buFont typeface="+mj-lt"/>
              <a:buAutoNum type="arabicPeriod"/>
              <a:defRPr/>
            </a:pPr>
            <a:r>
              <a:rPr lang="el-GR" sz="2900" b="1" kern="0" dirty="0">
                <a:solidFill>
                  <a:schemeClr val="accent1">
                    <a:lumMod val="50000"/>
                  </a:schemeClr>
                </a:solidFill>
                <a:latin typeface="Calibri" pitchFamily="34" charset="0"/>
              </a:rPr>
              <a:t>Σημεία Εστίασης</a:t>
            </a:r>
          </a:p>
          <a:p>
            <a:pPr marL="342900" indent="-342900" fontAlgn="auto">
              <a:spcBef>
                <a:spcPts val="1800"/>
              </a:spcBef>
              <a:spcAft>
                <a:spcPts val="1800"/>
              </a:spcAft>
              <a:buClr>
                <a:schemeClr val="accent1">
                  <a:lumMod val="50000"/>
                </a:schemeClr>
              </a:buClr>
              <a:buFont typeface="+mj-lt"/>
              <a:buAutoNum type="arabicPeriod"/>
              <a:defRPr/>
            </a:pPr>
            <a:r>
              <a:rPr lang="el-GR" sz="2900" b="1" kern="0" dirty="0">
                <a:solidFill>
                  <a:schemeClr val="accent1">
                    <a:lumMod val="50000"/>
                  </a:schemeClr>
                </a:solidFill>
                <a:latin typeface="Calibri" pitchFamily="34" charset="0"/>
              </a:rPr>
              <a:t>Έκθεση Εξωτερικής Αξιολόγησης</a:t>
            </a:r>
            <a:endParaRPr lang="en-US" sz="2900" b="1" kern="0" dirty="0">
              <a:solidFill>
                <a:schemeClr val="accent1">
                  <a:lumMod val="50000"/>
                </a:schemeClr>
              </a:solidFill>
              <a:latin typeface="Calibri" pitchFamily="34" charset="0"/>
            </a:endParaRPr>
          </a:p>
        </p:txBody>
      </p:sp>
      <p:sp>
        <p:nvSpPr>
          <p:cNvPr id="10" name="Rectangle 9"/>
          <p:cNvSpPr/>
          <p:nvPr/>
        </p:nvSpPr>
        <p:spPr>
          <a:xfrm>
            <a:off x="0" y="-9968"/>
            <a:ext cx="9144000" cy="864096"/>
          </a:xfrm>
          <a:prstGeom prst="rect">
            <a:avLst/>
          </a:prstGeo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l-GR" sz="2700" b="1" dirty="0">
                <a:solidFill>
                  <a:schemeClr val="accent1">
                    <a:lumMod val="50000"/>
                  </a:schemeClr>
                </a:solidFill>
              </a:rPr>
              <a:t>Δομή Παρουσίασης</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5841" name="Straight Arrow Connector 19"/>
          <p:cNvCxnSpPr>
            <a:cxnSpLocks noChangeShapeType="1"/>
          </p:cNvCxnSpPr>
          <p:nvPr/>
        </p:nvCxnSpPr>
        <p:spPr bwMode="auto">
          <a:xfrm>
            <a:off x="-333375" y="4929188"/>
            <a:ext cx="914400" cy="914400"/>
          </a:xfrm>
          <a:prstGeom prst="straightConnector1">
            <a:avLst/>
          </a:prstGeom>
          <a:noFill/>
          <a:ln w="12700" algn="ctr">
            <a:noFill/>
            <a:round/>
            <a:headEnd/>
            <a:tailEnd type="arrow" w="med" len="med"/>
          </a:ln>
        </p:spPr>
      </p:cxnSp>
      <p:sp>
        <p:nvSpPr>
          <p:cNvPr id="8" name="Rectangle 7"/>
          <p:cNvSpPr/>
          <p:nvPr/>
        </p:nvSpPr>
        <p:spPr>
          <a:xfrm>
            <a:off x="0" y="-9968"/>
            <a:ext cx="9144000" cy="864096"/>
          </a:xfrm>
          <a:prstGeom prst="rect">
            <a:avLst/>
          </a:prstGeo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l-GR" sz="2700" b="1" dirty="0">
                <a:solidFill>
                  <a:schemeClr val="accent1">
                    <a:lumMod val="50000"/>
                  </a:schemeClr>
                </a:solidFill>
              </a:rPr>
              <a:t>Μονοσέλιδο Βιογραφικό Σημείωμα Μελών ΔΕΠ</a:t>
            </a:r>
          </a:p>
        </p:txBody>
      </p:sp>
      <p:pic>
        <p:nvPicPr>
          <p:cNvPr id="35845" name="Picture 5"/>
          <p:cNvPicPr>
            <a:picLocks noChangeAspect="1" noChangeArrowheads="1"/>
          </p:cNvPicPr>
          <p:nvPr/>
        </p:nvPicPr>
        <p:blipFill>
          <a:blip r:embed="rId2"/>
          <a:srcRect/>
          <a:stretch>
            <a:fillRect/>
          </a:stretch>
        </p:blipFill>
        <p:spPr bwMode="auto">
          <a:xfrm>
            <a:off x="2482850" y="1031875"/>
            <a:ext cx="4176713" cy="55657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865" name="Straight Arrow Connector 19"/>
          <p:cNvCxnSpPr>
            <a:cxnSpLocks noChangeShapeType="1"/>
          </p:cNvCxnSpPr>
          <p:nvPr/>
        </p:nvCxnSpPr>
        <p:spPr bwMode="auto">
          <a:xfrm>
            <a:off x="-333375" y="4929188"/>
            <a:ext cx="914400" cy="914400"/>
          </a:xfrm>
          <a:prstGeom prst="straightConnector1">
            <a:avLst/>
          </a:prstGeom>
          <a:noFill/>
          <a:ln w="12700" algn="ctr">
            <a:noFill/>
            <a:round/>
            <a:headEnd/>
            <a:tailEnd type="arrow" w="med" len="med"/>
          </a:ln>
        </p:spPr>
      </p:cxnSp>
      <p:sp>
        <p:nvSpPr>
          <p:cNvPr id="8" name="Rectangle 7"/>
          <p:cNvSpPr/>
          <p:nvPr/>
        </p:nvSpPr>
        <p:spPr>
          <a:xfrm>
            <a:off x="0" y="-9968"/>
            <a:ext cx="9144000" cy="864096"/>
          </a:xfrm>
          <a:prstGeom prst="rect">
            <a:avLst/>
          </a:prstGeo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l-GR" sz="2700" b="1" dirty="0" err="1">
                <a:solidFill>
                  <a:schemeClr val="accent1">
                    <a:lumMod val="50000"/>
                  </a:schemeClr>
                </a:solidFill>
              </a:rPr>
              <a:t>Φοιτητολόγιο</a:t>
            </a:r>
            <a:endParaRPr lang="el-GR" sz="2700" b="1" dirty="0">
              <a:solidFill>
                <a:schemeClr val="accent1">
                  <a:lumMod val="50000"/>
                </a:schemeClr>
              </a:solidFill>
            </a:endParaRPr>
          </a:p>
        </p:txBody>
      </p:sp>
      <p:pic>
        <p:nvPicPr>
          <p:cNvPr id="36869" name="Picture 5"/>
          <p:cNvPicPr>
            <a:picLocks noChangeAspect="1" noChangeArrowheads="1"/>
          </p:cNvPicPr>
          <p:nvPr/>
        </p:nvPicPr>
        <p:blipFill>
          <a:blip r:embed="rId2"/>
          <a:srcRect/>
          <a:stretch>
            <a:fillRect/>
          </a:stretch>
        </p:blipFill>
        <p:spPr bwMode="auto">
          <a:xfrm>
            <a:off x="612775" y="1047750"/>
            <a:ext cx="8062913" cy="5334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14"/>
          <p:cNvSpPr txBox="1">
            <a:spLocks noChangeArrowheads="1"/>
          </p:cNvSpPr>
          <p:nvPr/>
        </p:nvSpPr>
        <p:spPr bwMode="auto">
          <a:xfrm>
            <a:off x="438150" y="1295400"/>
            <a:ext cx="7805738" cy="4232275"/>
          </a:xfrm>
          <a:prstGeom prst="rect">
            <a:avLst/>
          </a:prstGeom>
          <a:noFill/>
          <a:ln w="9525">
            <a:noFill/>
            <a:miter lim="800000"/>
            <a:headEnd/>
            <a:tailEnd/>
          </a:ln>
        </p:spPr>
        <p:txBody>
          <a:bodyPr>
            <a:spAutoFit/>
          </a:bodyPr>
          <a:lstStyle/>
          <a:p>
            <a:pPr marL="342900" indent="-342900" fontAlgn="auto">
              <a:spcBef>
                <a:spcPts val="1800"/>
              </a:spcBef>
              <a:spcAft>
                <a:spcPts val="1800"/>
              </a:spcAft>
              <a:buClr>
                <a:schemeClr val="bg1">
                  <a:lumMod val="65000"/>
                </a:schemeClr>
              </a:buClr>
              <a:buFont typeface="+mj-lt"/>
              <a:buAutoNum type="arabicPeriod"/>
              <a:defRPr/>
            </a:pPr>
            <a:r>
              <a:rPr lang="el-GR" sz="2900" b="1" kern="0" dirty="0">
                <a:solidFill>
                  <a:schemeClr val="bg1">
                    <a:lumMod val="75000"/>
                  </a:schemeClr>
                </a:solidFill>
                <a:latin typeface="Calibri" pitchFamily="34" charset="0"/>
              </a:rPr>
              <a:t>Όραμα </a:t>
            </a:r>
            <a:r>
              <a:rPr lang="el-GR" sz="2900" b="1" kern="0" dirty="0">
                <a:solidFill>
                  <a:schemeClr val="bg1">
                    <a:lumMod val="75000"/>
                  </a:schemeClr>
                </a:solidFill>
                <a:latin typeface="Calibri" pitchFamily="34" charset="0"/>
              </a:rPr>
              <a:t>και Αποστολή</a:t>
            </a:r>
            <a:endParaRPr lang="en-US" sz="2900" b="1" kern="0" dirty="0">
              <a:solidFill>
                <a:schemeClr val="bg1">
                  <a:lumMod val="75000"/>
                </a:schemeClr>
              </a:solidFill>
              <a:latin typeface="Calibri" pitchFamily="34" charset="0"/>
            </a:endParaRPr>
          </a:p>
          <a:p>
            <a:pPr marL="342900" indent="-342900" fontAlgn="auto">
              <a:spcBef>
                <a:spcPts val="1800"/>
              </a:spcBef>
              <a:spcAft>
                <a:spcPts val="1800"/>
              </a:spcAft>
              <a:buClr>
                <a:schemeClr val="bg1">
                  <a:lumMod val="65000"/>
                </a:schemeClr>
              </a:buClr>
              <a:buFont typeface="+mj-lt"/>
              <a:buAutoNum type="arabicPeriod"/>
              <a:defRPr/>
            </a:pPr>
            <a:r>
              <a:rPr lang="en-US" sz="2900" b="1" kern="0" dirty="0">
                <a:solidFill>
                  <a:schemeClr val="bg1">
                    <a:lumMod val="75000"/>
                  </a:schemeClr>
                </a:solidFill>
                <a:latin typeface="Calibri" pitchFamily="34" charset="0"/>
              </a:rPr>
              <a:t>SWOT </a:t>
            </a:r>
            <a:r>
              <a:rPr lang="el-GR" sz="2900" b="1" kern="0" dirty="0">
                <a:solidFill>
                  <a:schemeClr val="bg1">
                    <a:lumMod val="75000"/>
                  </a:schemeClr>
                </a:solidFill>
                <a:latin typeface="Calibri" pitchFamily="34" charset="0"/>
              </a:rPr>
              <a:t>Ανάλυση</a:t>
            </a:r>
          </a:p>
          <a:p>
            <a:pPr marL="342900" indent="-342900" fontAlgn="auto">
              <a:spcBef>
                <a:spcPts val="1800"/>
              </a:spcBef>
              <a:spcAft>
                <a:spcPts val="1800"/>
              </a:spcAft>
              <a:buClr>
                <a:schemeClr val="bg1">
                  <a:lumMod val="65000"/>
                </a:schemeClr>
              </a:buClr>
              <a:buFont typeface="+mj-lt"/>
              <a:buAutoNum type="arabicPeriod"/>
              <a:defRPr/>
            </a:pPr>
            <a:r>
              <a:rPr lang="el-GR" sz="2900" b="1" kern="0" dirty="0">
                <a:solidFill>
                  <a:schemeClr val="bg1">
                    <a:lumMod val="75000"/>
                  </a:schemeClr>
                </a:solidFill>
                <a:latin typeface="Calibri" pitchFamily="34" charset="0"/>
              </a:rPr>
              <a:t>Μεθοδολογία Συλλογής Στοιχείων</a:t>
            </a:r>
            <a:endParaRPr lang="el-GR" sz="2900" b="1" kern="0" dirty="0">
              <a:solidFill>
                <a:schemeClr val="bg1">
                  <a:lumMod val="75000"/>
                </a:schemeClr>
              </a:solidFill>
              <a:latin typeface="Calibri" pitchFamily="34" charset="0"/>
            </a:endParaRPr>
          </a:p>
          <a:p>
            <a:pPr marL="342900" indent="-342900" fontAlgn="auto">
              <a:spcBef>
                <a:spcPts val="1800"/>
              </a:spcBef>
              <a:spcAft>
                <a:spcPts val="1800"/>
              </a:spcAft>
              <a:buClr>
                <a:schemeClr val="tx2">
                  <a:lumMod val="50000"/>
                </a:schemeClr>
              </a:buClr>
              <a:buFont typeface="+mj-lt"/>
              <a:buAutoNum type="arabicPeriod"/>
              <a:defRPr/>
            </a:pPr>
            <a:r>
              <a:rPr lang="el-GR" sz="3300" b="1" kern="0" dirty="0">
                <a:solidFill>
                  <a:schemeClr val="accent1">
                    <a:lumMod val="50000"/>
                  </a:schemeClr>
                </a:solidFill>
                <a:latin typeface="Calibri" pitchFamily="34" charset="0"/>
              </a:rPr>
              <a:t>Σημεία Εστίασης</a:t>
            </a:r>
          </a:p>
          <a:p>
            <a:pPr marL="342900" indent="-342900" fontAlgn="auto">
              <a:spcBef>
                <a:spcPts val="1800"/>
              </a:spcBef>
              <a:spcAft>
                <a:spcPts val="1800"/>
              </a:spcAft>
              <a:buClr>
                <a:schemeClr val="bg1">
                  <a:lumMod val="65000"/>
                </a:schemeClr>
              </a:buClr>
              <a:buFont typeface="+mj-lt"/>
              <a:buAutoNum type="arabicPeriod"/>
              <a:defRPr/>
            </a:pPr>
            <a:r>
              <a:rPr lang="el-GR" sz="2900" b="1" kern="0" dirty="0">
                <a:solidFill>
                  <a:schemeClr val="bg1">
                    <a:lumMod val="75000"/>
                  </a:schemeClr>
                </a:solidFill>
                <a:latin typeface="Calibri" pitchFamily="34" charset="0"/>
              </a:rPr>
              <a:t>Έκθεση Αξιολόγησης</a:t>
            </a:r>
            <a:r>
              <a:rPr lang="en-US" sz="2900" b="1" kern="0" dirty="0">
                <a:solidFill>
                  <a:schemeClr val="bg1">
                    <a:lumMod val="75000"/>
                  </a:schemeClr>
                </a:solidFill>
                <a:latin typeface="Calibri" pitchFamily="34" charset="0"/>
              </a:rPr>
              <a:t> </a:t>
            </a:r>
          </a:p>
        </p:txBody>
      </p:sp>
      <p:sp>
        <p:nvSpPr>
          <p:cNvPr id="10" name="Rectangle 9"/>
          <p:cNvSpPr/>
          <p:nvPr/>
        </p:nvSpPr>
        <p:spPr>
          <a:xfrm>
            <a:off x="0" y="-9968"/>
            <a:ext cx="9144000" cy="864096"/>
          </a:xfrm>
          <a:prstGeom prst="rect">
            <a:avLst/>
          </a:prstGeo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l-GR" sz="2700" b="1" dirty="0">
                <a:solidFill>
                  <a:schemeClr val="bg1">
                    <a:lumMod val="50000"/>
                  </a:schemeClr>
                </a:solidFill>
              </a:rPr>
              <a:t>Δομή Παρουσίασης</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8913" name="Straight Arrow Connector 19"/>
          <p:cNvCxnSpPr>
            <a:cxnSpLocks noChangeShapeType="1"/>
          </p:cNvCxnSpPr>
          <p:nvPr/>
        </p:nvCxnSpPr>
        <p:spPr bwMode="auto">
          <a:xfrm>
            <a:off x="-333375" y="4929188"/>
            <a:ext cx="914400" cy="914400"/>
          </a:xfrm>
          <a:prstGeom prst="straightConnector1">
            <a:avLst/>
          </a:prstGeom>
          <a:noFill/>
          <a:ln w="12700" algn="ctr">
            <a:noFill/>
            <a:round/>
            <a:headEnd/>
            <a:tailEnd type="arrow" w="med" len="med"/>
          </a:ln>
        </p:spPr>
      </p:cxnSp>
      <p:sp>
        <p:nvSpPr>
          <p:cNvPr id="7" name="TextBox 14"/>
          <p:cNvSpPr txBox="1">
            <a:spLocks noChangeArrowheads="1"/>
          </p:cNvSpPr>
          <p:nvPr/>
        </p:nvSpPr>
        <p:spPr bwMode="auto">
          <a:xfrm>
            <a:off x="250825" y="1039813"/>
            <a:ext cx="8713788" cy="4638675"/>
          </a:xfrm>
          <a:prstGeom prst="rect">
            <a:avLst/>
          </a:prstGeom>
          <a:noFill/>
          <a:ln w="9525">
            <a:noFill/>
            <a:miter lim="800000"/>
            <a:headEnd/>
            <a:tailEnd/>
          </a:ln>
        </p:spPr>
        <p:txBody>
          <a:bodyPr>
            <a:spAutoFit/>
          </a:bodyPr>
          <a:lstStyle/>
          <a:p>
            <a:pPr marL="95250" lvl="1" indent="-95250" algn="just" fontAlgn="auto">
              <a:lnSpc>
                <a:spcPct val="120000"/>
              </a:lnSpc>
              <a:spcBef>
                <a:spcPts val="1200"/>
              </a:spcBef>
              <a:spcAft>
                <a:spcPts val="600"/>
              </a:spcAft>
              <a:buClr>
                <a:schemeClr val="accent1">
                  <a:lumMod val="50000"/>
                </a:schemeClr>
              </a:buClr>
              <a:buFont typeface="Wingdings 3" pitchFamily="18" charset="2"/>
              <a:buChar char="{"/>
              <a:defRPr/>
            </a:pPr>
            <a:r>
              <a:rPr lang="el-GR" sz="2000" dirty="0">
                <a:latin typeface="Calibri" pitchFamily="34" charset="0"/>
              </a:rPr>
              <a:t>Σύντομες Παρουσιάσεις</a:t>
            </a:r>
          </a:p>
          <a:p>
            <a:pPr marL="95250" lvl="1" indent="-95250" algn="just" fontAlgn="auto">
              <a:lnSpc>
                <a:spcPct val="120000"/>
              </a:lnSpc>
              <a:spcBef>
                <a:spcPts val="1200"/>
              </a:spcBef>
              <a:spcAft>
                <a:spcPts val="600"/>
              </a:spcAft>
              <a:buClr>
                <a:schemeClr val="accent1">
                  <a:lumMod val="50000"/>
                </a:schemeClr>
              </a:buClr>
              <a:buFont typeface="Wingdings 3" pitchFamily="18" charset="2"/>
              <a:buChar char="{"/>
              <a:defRPr/>
            </a:pPr>
            <a:r>
              <a:rPr lang="el-GR" sz="2000" dirty="0">
                <a:latin typeface="Calibri" pitchFamily="34" charset="0"/>
              </a:rPr>
              <a:t>Μονοσέλιδα Βιογραφικά Σημειώματα Μελών ΔΕΠ </a:t>
            </a:r>
          </a:p>
          <a:p>
            <a:pPr marL="95250" lvl="1" indent="-95250" algn="just" fontAlgn="auto">
              <a:lnSpc>
                <a:spcPct val="120000"/>
              </a:lnSpc>
              <a:spcBef>
                <a:spcPts val="1200"/>
              </a:spcBef>
              <a:spcAft>
                <a:spcPts val="600"/>
              </a:spcAft>
              <a:buClr>
                <a:schemeClr val="accent1">
                  <a:lumMod val="50000"/>
                </a:schemeClr>
              </a:buClr>
              <a:buFont typeface="Wingdings 3" pitchFamily="18" charset="2"/>
              <a:buChar char="{"/>
              <a:defRPr/>
            </a:pPr>
            <a:r>
              <a:rPr lang="el-GR" sz="2000" dirty="0">
                <a:latin typeface="Calibri" pitchFamily="34" charset="0"/>
              </a:rPr>
              <a:t>Μονοσέλιδες περιγραφές Ερευνητικών </a:t>
            </a:r>
            <a:r>
              <a:rPr lang="el-GR" sz="2000" dirty="0">
                <a:latin typeface="Calibri" pitchFamily="34" charset="0"/>
              </a:rPr>
              <a:t> </a:t>
            </a:r>
            <a:r>
              <a:rPr lang="el-GR" sz="2000" dirty="0">
                <a:latin typeface="Calibri" pitchFamily="34" charset="0"/>
              </a:rPr>
              <a:t>Δραστηριοτήτων</a:t>
            </a:r>
          </a:p>
          <a:p>
            <a:pPr marL="95250" lvl="1" indent="-95250" algn="just" fontAlgn="auto">
              <a:lnSpc>
                <a:spcPct val="120000"/>
              </a:lnSpc>
              <a:spcBef>
                <a:spcPts val="1200"/>
              </a:spcBef>
              <a:spcAft>
                <a:spcPts val="600"/>
              </a:spcAft>
              <a:buClr>
                <a:schemeClr val="accent1">
                  <a:lumMod val="50000"/>
                </a:schemeClr>
              </a:buClr>
              <a:buFont typeface="Wingdings 3" pitchFamily="18" charset="2"/>
              <a:buChar char="{"/>
              <a:defRPr/>
            </a:pPr>
            <a:r>
              <a:rPr lang="el-GR" sz="2000" dirty="0">
                <a:latin typeface="Calibri" pitchFamily="34" charset="0"/>
              </a:rPr>
              <a:t>Ερευνητική Πολιτική</a:t>
            </a:r>
          </a:p>
          <a:p>
            <a:pPr marL="95250" lvl="1" indent="-95250" algn="just" fontAlgn="auto">
              <a:lnSpc>
                <a:spcPct val="120000"/>
              </a:lnSpc>
              <a:spcBef>
                <a:spcPts val="1200"/>
              </a:spcBef>
              <a:spcAft>
                <a:spcPts val="600"/>
              </a:spcAft>
              <a:buClr>
                <a:schemeClr val="accent1">
                  <a:lumMod val="50000"/>
                </a:schemeClr>
              </a:buClr>
              <a:buFont typeface="Wingdings 3" pitchFamily="18" charset="2"/>
              <a:buChar char="{"/>
              <a:defRPr/>
            </a:pPr>
            <a:r>
              <a:rPr lang="el-GR" sz="2000" dirty="0">
                <a:latin typeface="Calibri" pitchFamily="34" charset="0"/>
              </a:rPr>
              <a:t>Εκπαιδευτική Πολιτική</a:t>
            </a:r>
          </a:p>
          <a:p>
            <a:pPr marL="95250" lvl="1" indent="-95250" algn="just" fontAlgn="auto">
              <a:lnSpc>
                <a:spcPct val="120000"/>
              </a:lnSpc>
              <a:spcBef>
                <a:spcPts val="1200"/>
              </a:spcBef>
              <a:spcAft>
                <a:spcPts val="600"/>
              </a:spcAft>
              <a:buClr>
                <a:schemeClr val="accent1">
                  <a:lumMod val="50000"/>
                </a:schemeClr>
              </a:buClr>
              <a:buFont typeface="Wingdings 3" pitchFamily="18" charset="2"/>
              <a:buChar char="{"/>
              <a:defRPr/>
            </a:pPr>
            <a:r>
              <a:rPr lang="el-GR" sz="2000" dirty="0">
                <a:latin typeface="Calibri" pitchFamily="34" charset="0"/>
              </a:rPr>
              <a:t>Εργαστηριακές – Τεχνολογικές Υποδομές</a:t>
            </a:r>
          </a:p>
          <a:p>
            <a:pPr marL="95250" lvl="1" indent="-95250" algn="just" fontAlgn="auto">
              <a:lnSpc>
                <a:spcPct val="120000"/>
              </a:lnSpc>
              <a:spcBef>
                <a:spcPts val="1200"/>
              </a:spcBef>
              <a:spcAft>
                <a:spcPts val="600"/>
              </a:spcAft>
              <a:buClr>
                <a:schemeClr val="accent1">
                  <a:lumMod val="50000"/>
                </a:schemeClr>
              </a:buClr>
              <a:buFont typeface="Wingdings 3" pitchFamily="18" charset="2"/>
              <a:buChar char="{"/>
              <a:defRPr/>
            </a:pPr>
            <a:r>
              <a:rPr lang="el-GR" sz="2000" dirty="0">
                <a:latin typeface="Calibri" pitchFamily="34" charset="0"/>
              </a:rPr>
              <a:t>Κοινωνική Συνεισφορά</a:t>
            </a:r>
          </a:p>
          <a:p>
            <a:pPr marL="95250" lvl="1" indent="-95250" algn="just" fontAlgn="auto">
              <a:lnSpc>
                <a:spcPct val="120000"/>
              </a:lnSpc>
              <a:spcBef>
                <a:spcPts val="1200"/>
              </a:spcBef>
              <a:spcAft>
                <a:spcPts val="600"/>
              </a:spcAft>
              <a:buClr>
                <a:schemeClr val="accent1">
                  <a:lumMod val="50000"/>
                </a:schemeClr>
              </a:buClr>
              <a:buFont typeface="Wingdings 3" pitchFamily="18" charset="2"/>
              <a:buChar char="{"/>
              <a:defRPr/>
            </a:pPr>
            <a:r>
              <a:rPr lang="el-GR" sz="2000" dirty="0">
                <a:latin typeface="Calibri" pitchFamily="34" charset="0"/>
              </a:rPr>
              <a:t>Προγραμματισμός Επιμέρους Συναντήσεων </a:t>
            </a:r>
          </a:p>
        </p:txBody>
      </p:sp>
      <p:sp>
        <p:nvSpPr>
          <p:cNvPr id="8" name="Rectangle 7"/>
          <p:cNvSpPr/>
          <p:nvPr/>
        </p:nvSpPr>
        <p:spPr>
          <a:xfrm>
            <a:off x="0" y="-9968"/>
            <a:ext cx="9144000" cy="864096"/>
          </a:xfrm>
          <a:prstGeom prst="rect">
            <a:avLst/>
          </a:prstGeo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l-GR" sz="2700" b="1" dirty="0">
                <a:solidFill>
                  <a:schemeClr val="accent1">
                    <a:lumMod val="50000"/>
                  </a:schemeClr>
                </a:solidFill>
              </a:rPr>
              <a:t>Σημεία Εστίασης</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14"/>
          <p:cNvSpPr txBox="1">
            <a:spLocks noChangeArrowheads="1"/>
          </p:cNvSpPr>
          <p:nvPr/>
        </p:nvSpPr>
        <p:spPr bwMode="auto">
          <a:xfrm>
            <a:off x="438150" y="1295400"/>
            <a:ext cx="7805738" cy="4232275"/>
          </a:xfrm>
          <a:prstGeom prst="rect">
            <a:avLst/>
          </a:prstGeom>
          <a:noFill/>
          <a:ln w="9525">
            <a:noFill/>
            <a:miter lim="800000"/>
            <a:headEnd/>
            <a:tailEnd/>
          </a:ln>
        </p:spPr>
        <p:txBody>
          <a:bodyPr>
            <a:spAutoFit/>
          </a:bodyPr>
          <a:lstStyle/>
          <a:p>
            <a:pPr marL="342900" indent="-342900" fontAlgn="auto">
              <a:spcBef>
                <a:spcPts val="1800"/>
              </a:spcBef>
              <a:spcAft>
                <a:spcPts val="1800"/>
              </a:spcAft>
              <a:buClr>
                <a:schemeClr val="bg1">
                  <a:lumMod val="65000"/>
                </a:schemeClr>
              </a:buClr>
              <a:buFont typeface="+mj-lt"/>
              <a:buAutoNum type="arabicPeriod"/>
              <a:defRPr/>
            </a:pPr>
            <a:r>
              <a:rPr lang="el-GR" sz="2900" b="1" kern="0" dirty="0">
                <a:solidFill>
                  <a:schemeClr val="bg1">
                    <a:lumMod val="75000"/>
                  </a:schemeClr>
                </a:solidFill>
                <a:latin typeface="Calibri" pitchFamily="34" charset="0"/>
              </a:rPr>
              <a:t>Όραμα </a:t>
            </a:r>
            <a:r>
              <a:rPr lang="el-GR" sz="2900" b="1" kern="0" dirty="0">
                <a:solidFill>
                  <a:schemeClr val="bg1">
                    <a:lumMod val="75000"/>
                  </a:schemeClr>
                </a:solidFill>
                <a:latin typeface="Calibri" pitchFamily="34" charset="0"/>
              </a:rPr>
              <a:t>και Αποστολή</a:t>
            </a:r>
            <a:endParaRPr lang="en-US" sz="2900" b="1" kern="0" dirty="0">
              <a:solidFill>
                <a:schemeClr val="bg1">
                  <a:lumMod val="75000"/>
                </a:schemeClr>
              </a:solidFill>
              <a:latin typeface="Calibri" pitchFamily="34" charset="0"/>
            </a:endParaRPr>
          </a:p>
          <a:p>
            <a:pPr marL="342900" indent="-342900" fontAlgn="auto">
              <a:spcBef>
                <a:spcPts val="1800"/>
              </a:spcBef>
              <a:spcAft>
                <a:spcPts val="1800"/>
              </a:spcAft>
              <a:buClr>
                <a:schemeClr val="bg1">
                  <a:lumMod val="65000"/>
                </a:schemeClr>
              </a:buClr>
              <a:buFont typeface="+mj-lt"/>
              <a:buAutoNum type="arabicPeriod"/>
              <a:defRPr/>
            </a:pPr>
            <a:r>
              <a:rPr lang="en-US" sz="2900" b="1" kern="0" dirty="0">
                <a:solidFill>
                  <a:schemeClr val="bg1">
                    <a:lumMod val="75000"/>
                  </a:schemeClr>
                </a:solidFill>
                <a:latin typeface="Calibri" pitchFamily="34" charset="0"/>
              </a:rPr>
              <a:t>SWOT </a:t>
            </a:r>
            <a:r>
              <a:rPr lang="el-GR" sz="2900" b="1" kern="0" dirty="0">
                <a:solidFill>
                  <a:schemeClr val="bg1">
                    <a:lumMod val="75000"/>
                  </a:schemeClr>
                </a:solidFill>
                <a:latin typeface="Calibri" pitchFamily="34" charset="0"/>
              </a:rPr>
              <a:t>Ανάλυση</a:t>
            </a:r>
          </a:p>
          <a:p>
            <a:pPr marL="342900" indent="-342900" fontAlgn="auto">
              <a:spcBef>
                <a:spcPts val="1800"/>
              </a:spcBef>
              <a:spcAft>
                <a:spcPts val="1800"/>
              </a:spcAft>
              <a:buClr>
                <a:schemeClr val="bg1">
                  <a:lumMod val="65000"/>
                </a:schemeClr>
              </a:buClr>
              <a:buFont typeface="+mj-lt"/>
              <a:buAutoNum type="arabicPeriod"/>
              <a:defRPr/>
            </a:pPr>
            <a:r>
              <a:rPr lang="el-GR" sz="2900" b="1" kern="0" dirty="0">
                <a:solidFill>
                  <a:schemeClr val="bg1">
                    <a:lumMod val="75000"/>
                  </a:schemeClr>
                </a:solidFill>
                <a:latin typeface="Calibri" pitchFamily="34" charset="0"/>
              </a:rPr>
              <a:t>Μεθοδολογία Συλλογ</a:t>
            </a:r>
            <a:r>
              <a:rPr lang="el-GR" sz="2900" b="1" kern="0" dirty="0">
                <a:solidFill>
                  <a:schemeClr val="bg1">
                    <a:lumMod val="75000"/>
                  </a:schemeClr>
                </a:solidFill>
                <a:latin typeface="Calibri" pitchFamily="34" charset="0"/>
              </a:rPr>
              <a:t>ή</a:t>
            </a:r>
            <a:r>
              <a:rPr lang="el-GR" sz="2900" b="1" kern="0" dirty="0">
                <a:solidFill>
                  <a:schemeClr val="bg1">
                    <a:lumMod val="75000"/>
                  </a:schemeClr>
                </a:solidFill>
                <a:latin typeface="Calibri" pitchFamily="34" charset="0"/>
              </a:rPr>
              <a:t>ς Στοιχείων</a:t>
            </a:r>
          </a:p>
          <a:p>
            <a:pPr marL="342900" indent="-342900" fontAlgn="auto">
              <a:spcBef>
                <a:spcPts val="1800"/>
              </a:spcBef>
              <a:spcAft>
                <a:spcPts val="1800"/>
              </a:spcAft>
              <a:buClr>
                <a:schemeClr val="bg1">
                  <a:lumMod val="65000"/>
                </a:schemeClr>
              </a:buClr>
              <a:buFont typeface="+mj-lt"/>
              <a:buAutoNum type="arabicPeriod"/>
              <a:defRPr/>
            </a:pPr>
            <a:r>
              <a:rPr lang="el-GR" sz="2900" b="1" kern="0" dirty="0">
                <a:solidFill>
                  <a:schemeClr val="bg1">
                    <a:lumMod val="75000"/>
                  </a:schemeClr>
                </a:solidFill>
                <a:latin typeface="Calibri" pitchFamily="34" charset="0"/>
              </a:rPr>
              <a:t>Σημεία Εστίασης</a:t>
            </a:r>
          </a:p>
          <a:p>
            <a:pPr marL="342900" indent="-342900" fontAlgn="auto">
              <a:spcBef>
                <a:spcPts val="1800"/>
              </a:spcBef>
              <a:spcAft>
                <a:spcPts val="1800"/>
              </a:spcAft>
              <a:buClr>
                <a:schemeClr val="tx2">
                  <a:lumMod val="50000"/>
                </a:schemeClr>
              </a:buClr>
              <a:buFont typeface="+mj-lt"/>
              <a:buAutoNum type="arabicPeriod"/>
              <a:defRPr/>
            </a:pPr>
            <a:r>
              <a:rPr lang="el-GR" sz="3300" b="1" kern="0" dirty="0">
                <a:solidFill>
                  <a:schemeClr val="accent1">
                    <a:lumMod val="50000"/>
                  </a:schemeClr>
                </a:solidFill>
                <a:latin typeface="Calibri" pitchFamily="34" charset="0"/>
              </a:rPr>
              <a:t>Έκθεση Εξωτερικής Αξιολόγησης</a:t>
            </a:r>
            <a:r>
              <a:rPr lang="en-US" sz="3300" b="1" kern="0" dirty="0">
                <a:solidFill>
                  <a:schemeClr val="accent1">
                    <a:lumMod val="50000"/>
                  </a:schemeClr>
                </a:solidFill>
                <a:latin typeface="Calibri" pitchFamily="34" charset="0"/>
              </a:rPr>
              <a:t> </a:t>
            </a:r>
            <a:endParaRPr lang="en-US" sz="3300" b="1" kern="0" dirty="0">
              <a:solidFill>
                <a:schemeClr val="accent1">
                  <a:lumMod val="50000"/>
                </a:schemeClr>
              </a:solidFill>
              <a:latin typeface="Calibri" pitchFamily="34" charset="0"/>
            </a:endParaRPr>
          </a:p>
        </p:txBody>
      </p:sp>
      <p:sp>
        <p:nvSpPr>
          <p:cNvPr id="10" name="Rectangle 9"/>
          <p:cNvSpPr/>
          <p:nvPr/>
        </p:nvSpPr>
        <p:spPr>
          <a:xfrm>
            <a:off x="0" y="-9968"/>
            <a:ext cx="9144000" cy="864096"/>
          </a:xfrm>
          <a:prstGeom prst="rect">
            <a:avLst/>
          </a:prstGeo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l-GR" sz="2700" b="1" dirty="0">
                <a:solidFill>
                  <a:schemeClr val="bg1">
                    <a:lumMod val="50000"/>
                  </a:schemeClr>
                </a:solidFill>
              </a:rPr>
              <a:t>Δομή Παρουσίασης</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14"/>
          <p:cNvSpPr txBox="1">
            <a:spLocks noChangeArrowheads="1"/>
          </p:cNvSpPr>
          <p:nvPr/>
        </p:nvSpPr>
        <p:spPr bwMode="auto">
          <a:xfrm>
            <a:off x="438150" y="958850"/>
            <a:ext cx="7994650" cy="5791200"/>
          </a:xfrm>
          <a:prstGeom prst="rect">
            <a:avLst/>
          </a:prstGeom>
          <a:noFill/>
          <a:ln w="9525">
            <a:noFill/>
            <a:miter lim="800000"/>
            <a:headEnd/>
            <a:tailEnd/>
          </a:ln>
        </p:spPr>
        <p:txBody>
          <a:bodyPr>
            <a:spAutoFit/>
          </a:bodyPr>
          <a:lstStyle/>
          <a:p>
            <a:pPr marL="342900" indent="-342900" fontAlgn="auto">
              <a:spcBef>
                <a:spcPts val="200"/>
              </a:spcBef>
              <a:spcAft>
                <a:spcPts val="0"/>
              </a:spcAft>
              <a:buClr>
                <a:schemeClr val="accent1">
                  <a:lumMod val="50000"/>
                </a:schemeClr>
              </a:buClr>
              <a:buFont typeface="+mj-lt"/>
              <a:buAutoNum type="arabicPeriod"/>
              <a:defRPr/>
            </a:pPr>
            <a:r>
              <a:rPr lang="el-GR" sz="1900" b="1" kern="0" dirty="0">
                <a:solidFill>
                  <a:schemeClr val="accent1">
                    <a:lumMod val="50000"/>
                  </a:schemeClr>
                </a:solidFill>
                <a:latin typeface="Calibri" pitchFamily="34" charset="0"/>
              </a:rPr>
              <a:t>Όραμα</a:t>
            </a:r>
            <a:r>
              <a:rPr lang="en-US" sz="1900" b="1" kern="0" dirty="0">
                <a:solidFill>
                  <a:schemeClr val="accent1">
                    <a:lumMod val="50000"/>
                  </a:schemeClr>
                </a:solidFill>
                <a:latin typeface="Calibri" pitchFamily="34" charset="0"/>
              </a:rPr>
              <a:t> </a:t>
            </a:r>
            <a:r>
              <a:rPr lang="el-GR" sz="1900" b="1" kern="0" dirty="0">
                <a:solidFill>
                  <a:schemeClr val="accent1">
                    <a:lumMod val="50000"/>
                  </a:schemeClr>
                </a:solidFill>
                <a:latin typeface="Calibri" pitchFamily="34" charset="0"/>
              </a:rPr>
              <a:t>&amp; Αποστολή </a:t>
            </a:r>
          </a:p>
          <a:p>
            <a:pPr marL="342900" indent="-342900" fontAlgn="auto">
              <a:spcBef>
                <a:spcPts val="200"/>
              </a:spcBef>
              <a:spcAft>
                <a:spcPts val="0"/>
              </a:spcAft>
              <a:buClr>
                <a:schemeClr val="accent1">
                  <a:lumMod val="50000"/>
                </a:schemeClr>
              </a:buClr>
              <a:buFont typeface="+mj-lt"/>
              <a:buAutoNum type="arabicPeriod"/>
              <a:defRPr/>
            </a:pPr>
            <a:r>
              <a:rPr lang="el-GR" sz="1900" b="1" kern="0" dirty="0">
                <a:solidFill>
                  <a:schemeClr val="accent1">
                    <a:lumMod val="50000"/>
                  </a:schemeClr>
                </a:solidFill>
                <a:latin typeface="Calibri" pitchFamily="34" charset="0"/>
              </a:rPr>
              <a:t>Φορείς Θεσμικού Περιβάλλοντος</a:t>
            </a:r>
          </a:p>
          <a:p>
            <a:pPr marL="342900" indent="-342900" fontAlgn="auto">
              <a:spcBef>
                <a:spcPts val="200"/>
              </a:spcBef>
              <a:spcAft>
                <a:spcPts val="0"/>
              </a:spcAft>
              <a:buClr>
                <a:schemeClr val="accent1">
                  <a:lumMod val="50000"/>
                </a:schemeClr>
              </a:buClr>
              <a:buFont typeface="+mj-lt"/>
              <a:buAutoNum type="arabicPeriod"/>
              <a:defRPr/>
            </a:pPr>
            <a:r>
              <a:rPr lang="en-US" sz="1900" b="1" kern="0" dirty="0" err="1">
                <a:solidFill>
                  <a:schemeClr val="accent1">
                    <a:lumMod val="50000"/>
                  </a:schemeClr>
                </a:solidFill>
                <a:latin typeface="Calibri" pitchFamily="34" charset="0"/>
              </a:rPr>
              <a:t>SWOT</a:t>
            </a:r>
            <a:r>
              <a:rPr lang="en-US" sz="1900" b="1" kern="0" dirty="0">
                <a:solidFill>
                  <a:schemeClr val="accent1">
                    <a:lumMod val="50000"/>
                  </a:schemeClr>
                </a:solidFill>
                <a:latin typeface="Calibri" pitchFamily="34" charset="0"/>
              </a:rPr>
              <a:t> </a:t>
            </a:r>
            <a:r>
              <a:rPr lang="el-GR" sz="1900" b="1" kern="0" dirty="0">
                <a:solidFill>
                  <a:schemeClr val="accent1">
                    <a:lumMod val="50000"/>
                  </a:schemeClr>
                </a:solidFill>
                <a:latin typeface="Calibri" pitchFamily="34" charset="0"/>
              </a:rPr>
              <a:t>Ανάλυση</a:t>
            </a:r>
          </a:p>
          <a:p>
            <a:pPr marL="342900" indent="-342900" fontAlgn="auto">
              <a:spcBef>
                <a:spcPts val="200"/>
              </a:spcBef>
              <a:spcAft>
                <a:spcPts val="0"/>
              </a:spcAft>
              <a:buClr>
                <a:schemeClr val="accent1">
                  <a:lumMod val="50000"/>
                </a:schemeClr>
              </a:buClr>
              <a:buFont typeface="+mj-lt"/>
              <a:buAutoNum type="arabicPeriod"/>
              <a:defRPr/>
            </a:pPr>
            <a:r>
              <a:rPr lang="el-GR" sz="1900" b="1" kern="0" dirty="0">
                <a:solidFill>
                  <a:schemeClr val="accent1">
                    <a:lumMod val="50000"/>
                  </a:schemeClr>
                </a:solidFill>
                <a:latin typeface="Calibri" pitchFamily="34" charset="0"/>
              </a:rPr>
              <a:t>Ταυτότητα Τμήματος</a:t>
            </a:r>
          </a:p>
          <a:p>
            <a:pPr marL="804863" lvl="1" indent="-347663" fontAlgn="auto">
              <a:spcBef>
                <a:spcPts val="0"/>
              </a:spcBef>
              <a:spcAft>
                <a:spcPts val="0"/>
              </a:spcAft>
              <a:buClr>
                <a:schemeClr val="accent1">
                  <a:lumMod val="50000"/>
                </a:schemeClr>
              </a:buClr>
              <a:buFont typeface="+mj-lt"/>
              <a:buAutoNum type="romanLcPeriod"/>
              <a:tabLst>
                <a:tab pos="804863" algn="l"/>
              </a:tabLst>
              <a:defRPr/>
            </a:pPr>
            <a:r>
              <a:rPr lang="el-GR" sz="1550" kern="0" dirty="0">
                <a:solidFill>
                  <a:schemeClr val="accent1">
                    <a:lumMod val="50000"/>
                  </a:schemeClr>
                </a:solidFill>
                <a:latin typeface="Calibri" pitchFamily="34" charset="0"/>
              </a:rPr>
              <a:t>Ανθρώπινο Δυναμικό </a:t>
            </a:r>
          </a:p>
          <a:p>
            <a:pPr marL="804863" lvl="1" indent="-347663" fontAlgn="auto">
              <a:spcBef>
                <a:spcPts val="0"/>
              </a:spcBef>
              <a:spcAft>
                <a:spcPts val="0"/>
              </a:spcAft>
              <a:buClr>
                <a:schemeClr val="accent1">
                  <a:lumMod val="50000"/>
                </a:schemeClr>
              </a:buClr>
              <a:buFont typeface="+mj-lt"/>
              <a:buAutoNum type="romanLcPeriod"/>
              <a:tabLst>
                <a:tab pos="804863" algn="l"/>
              </a:tabLst>
              <a:defRPr/>
            </a:pPr>
            <a:r>
              <a:rPr lang="el-GR" sz="1550" kern="0" dirty="0">
                <a:solidFill>
                  <a:schemeClr val="accent1">
                    <a:lumMod val="50000"/>
                  </a:schemeClr>
                </a:solidFill>
                <a:latin typeface="Calibri" pitchFamily="34" charset="0"/>
              </a:rPr>
              <a:t>Ποσοτικά Μεγέθη</a:t>
            </a:r>
          </a:p>
          <a:p>
            <a:pPr marL="804863" lvl="1" indent="-347663" fontAlgn="auto">
              <a:spcBef>
                <a:spcPts val="0"/>
              </a:spcBef>
              <a:spcAft>
                <a:spcPts val="0"/>
              </a:spcAft>
              <a:buClr>
                <a:schemeClr val="accent1">
                  <a:lumMod val="50000"/>
                </a:schemeClr>
              </a:buClr>
              <a:buFont typeface="+mj-lt"/>
              <a:buAutoNum type="romanLcPeriod"/>
              <a:tabLst>
                <a:tab pos="804863" algn="l"/>
              </a:tabLst>
              <a:defRPr/>
            </a:pPr>
            <a:r>
              <a:rPr lang="el-GR" sz="1550" kern="0" dirty="0">
                <a:solidFill>
                  <a:schemeClr val="accent1">
                    <a:lumMod val="50000"/>
                  </a:schemeClr>
                </a:solidFill>
                <a:latin typeface="Calibri" pitchFamily="34" charset="0"/>
              </a:rPr>
              <a:t>Υφιστάμενες &amp; Νέες Υποδομές</a:t>
            </a:r>
          </a:p>
          <a:p>
            <a:pPr marL="804863" lvl="1" indent="-347663" fontAlgn="auto">
              <a:spcBef>
                <a:spcPts val="0"/>
              </a:spcBef>
              <a:spcAft>
                <a:spcPts val="0"/>
              </a:spcAft>
              <a:buClr>
                <a:schemeClr val="accent1">
                  <a:lumMod val="50000"/>
                </a:schemeClr>
              </a:buClr>
              <a:buFont typeface="+mj-lt"/>
              <a:buAutoNum type="romanLcPeriod"/>
              <a:tabLst>
                <a:tab pos="804863" algn="l"/>
              </a:tabLst>
              <a:defRPr/>
            </a:pPr>
            <a:r>
              <a:rPr lang="el-GR" sz="1550" kern="0" dirty="0">
                <a:solidFill>
                  <a:schemeClr val="accent1">
                    <a:lumMod val="50000"/>
                  </a:schemeClr>
                </a:solidFill>
                <a:latin typeface="Calibri" pitchFamily="34" charset="0"/>
              </a:rPr>
              <a:t>Πηγές Χρηματοδότησης</a:t>
            </a:r>
          </a:p>
          <a:p>
            <a:pPr marL="804863" lvl="1" indent="-347663" fontAlgn="auto">
              <a:spcBef>
                <a:spcPts val="0"/>
              </a:spcBef>
              <a:spcAft>
                <a:spcPts val="0"/>
              </a:spcAft>
              <a:buClr>
                <a:schemeClr val="accent1">
                  <a:lumMod val="50000"/>
                </a:schemeClr>
              </a:buClr>
              <a:buFont typeface="+mj-lt"/>
              <a:buAutoNum type="romanLcPeriod"/>
              <a:tabLst>
                <a:tab pos="804863" algn="l"/>
              </a:tabLst>
              <a:defRPr/>
            </a:pPr>
            <a:r>
              <a:rPr lang="el-GR" sz="1550" kern="0" dirty="0">
                <a:solidFill>
                  <a:schemeClr val="accent1">
                    <a:lumMod val="50000"/>
                  </a:schemeClr>
                </a:solidFill>
                <a:latin typeface="Calibri" pitchFamily="34" charset="0"/>
              </a:rPr>
              <a:t>Βραβεύσεις &amp; Διακρίσεις</a:t>
            </a:r>
          </a:p>
          <a:p>
            <a:pPr marL="804863" lvl="1" indent="-347663" fontAlgn="auto">
              <a:spcBef>
                <a:spcPts val="0"/>
              </a:spcBef>
              <a:spcAft>
                <a:spcPts val="0"/>
              </a:spcAft>
              <a:buClr>
                <a:schemeClr val="accent1">
                  <a:lumMod val="50000"/>
                </a:schemeClr>
              </a:buClr>
              <a:buFont typeface="+mj-lt"/>
              <a:buAutoNum type="romanLcPeriod"/>
              <a:tabLst>
                <a:tab pos="804863" algn="l"/>
              </a:tabLst>
              <a:defRPr/>
            </a:pPr>
            <a:r>
              <a:rPr lang="el-GR" sz="1550" kern="0" dirty="0">
                <a:solidFill>
                  <a:schemeClr val="accent1">
                    <a:lumMod val="50000"/>
                  </a:schemeClr>
                </a:solidFill>
                <a:latin typeface="Calibri" pitchFamily="34" charset="0"/>
              </a:rPr>
              <a:t>Διεθνείς Συνεργασίες</a:t>
            </a:r>
          </a:p>
          <a:p>
            <a:pPr marL="804863" lvl="1" indent="-347663" fontAlgn="auto">
              <a:spcBef>
                <a:spcPts val="0"/>
              </a:spcBef>
              <a:spcAft>
                <a:spcPts val="0"/>
              </a:spcAft>
              <a:buClr>
                <a:schemeClr val="accent1">
                  <a:lumMod val="50000"/>
                </a:schemeClr>
              </a:buClr>
              <a:buFont typeface="+mj-lt"/>
              <a:buAutoNum type="romanLcPeriod"/>
              <a:tabLst>
                <a:tab pos="804863" algn="l"/>
              </a:tabLst>
              <a:defRPr/>
            </a:pPr>
            <a:r>
              <a:rPr lang="el-GR" sz="1550" kern="0" dirty="0">
                <a:solidFill>
                  <a:schemeClr val="accent1">
                    <a:lumMod val="50000"/>
                  </a:schemeClr>
                </a:solidFill>
                <a:latin typeface="Calibri" pitchFamily="34" charset="0"/>
              </a:rPr>
              <a:t>Επίτιμοι Διδάκτορες</a:t>
            </a:r>
          </a:p>
          <a:p>
            <a:pPr marL="342900" indent="-342900" fontAlgn="auto">
              <a:spcBef>
                <a:spcPts val="200"/>
              </a:spcBef>
              <a:spcAft>
                <a:spcPts val="0"/>
              </a:spcAft>
              <a:buClr>
                <a:schemeClr val="accent1">
                  <a:lumMod val="50000"/>
                </a:schemeClr>
              </a:buClr>
              <a:buFont typeface="+mj-lt"/>
              <a:buAutoNum type="arabicPeriod"/>
              <a:defRPr/>
            </a:pPr>
            <a:r>
              <a:rPr lang="el-GR" sz="1900" b="1" kern="0" dirty="0">
                <a:solidFill>
                  <a:schemeClr val="accent1">
                    <a:lumMod val="50000"/>
                  </a:schemeClr>
                </a:solidFill>
                <a:latin typeface="Calibri" pitchFamily="34" charset="0"/>
              </a:rPr>
              <a:t>Στόχοι &amp; Βαθμός Επίτευξης</a:t>
            </a:r>
          </a:p>
          <a:p>
            <a:pPr marL="342900" indent="-342900" fontAlgn="auto">
              <a:spcBef>
                <a:spcPts val="200"/>
              </a:spcBef>
              <a:spcAft>
                <a:spcPts val="0"/>
              </a:spcAft>
              <a:buClr>
                <a:schemeClr val="accent1">
                  <a:lumMod val="50000"/>
                </a:schemeClr>
              </a:buClr>
              <a:buFont typeface="+mj-lt"/>
              <a:buAutoNum type="arabicPeriod"/>
              <a:defRPr/>
            </a:pPr>
            <a:r>
              <a:rPr lang="el-GR" sz="1900" b="1" kern="0" dirty="0">
                <a:solidFill>
                  <a:schemeClr val="accent1">
                    <a:lumMod val="50000"/>
                  </a:schemeClr>
                </a:solidFill>
                <a:latin typeface="Calibri" pitchFamily="34" charset="0"/>
              </a:rPr>
              <a:t>Εκπαιδευτική Πολιτική</a:t>
            </a:r>
          </a:p>
          <a:p>
            <a:pPr marL="800100" lvl="1" indent="-342900" fontAlgn="auto">
              <a:spcBef>
                <a:spcPts val="0"/>
              </a:spcBef>
              <a:spcAft>
                <a:spcPts val="0"/>
              </a:spcAft>
              <a:buClr>
                <a:schemeClr val="accent1">
                  <a:lumMod val="50000"/>
                </a:schemeClr>
              </a:buClr>
              <a:buFont typeface="+mj-lt"/>
              <a:buAutoNum type="romanLcPeriod"/>
              <a:defRPr/>
            </a:pPr>
            <a:r>
              <a:rPr lang="el-GR" sz="1550" kern="0" dirty="0">
                <a:solidFill>
                  <a:schemeClr val="accent1">
                    <a:lumMod val="50000"/>
                  </a:schemeClr>
                </a:solidFill>
                <a:latin typeface="Calibri" pitchFamily="34" charset="0"/>
              </a:rPr>
              <a:t>Γενικές Αρχές</a:t>
            </a:r>
          </a:p>
          <a:p>
            <a:pPr marL="800100" lvl="1" indent="-342900" fontAlgn="auto">
              <a:spcBef>
                <a:spcPts val="0"/>
              </a:spcBef>
              <a:spcAft>
                <a:spcPts val="0"/>
              </a:spcAft>
              <a:buClr>
                <a:schemeClr val="accent1">
                  <a:lumMod val="50000"/>
                </a:schemeClr>
              </a:buClr>
              <a:buFont typeface="+mj-lt"/>
              <a:buAutoNum type="romanLcPeriod"/>
              <a:defRPr/>
            </a:pPr>
            <a:r>
              <a:rPr lang="el-GR" sz="1550" kern="0" dirty="0">
                <a:solidFill>
                  <a:schemeClr val="accent1">
                    <a:lumMod val="50000"/>
                  </a:schemeClr>
                </a:solidFill>
                <a:latin typeface="Calibri" pitchFamily="34" charset="0"/>
              </a:rPr>
              <a:t>Στατιστικοί Δείκτες</a:t>
            </a:r>
          </a:p>
          <a:p>
            <a:pPr marL="800100" lvl="1" indent="-342900" fontAlgn="auto">
              <a:spcBef>
                <a:spcPts val="0"/>
              </a:spcBef>
              <a:spcAft>
                <a:spcPts val="0"/>
              </a:spcAft>
              <a:buClr>
                <a:schemeClr val="accent1">
                  <a:lumMod val="50000"/>
                </a:schemeClr>
              </a:buClr>
              <a:buFont typeface="+mj-lt"/>
              <a:buAutoNum type="romanLcPeriod"/>
              <a:defRPr/>
            </a:pPr>
            <a:r>
              <a:rPr lang="el-GR" sz="1550" kern="0" dirty="0">
                <a:solidFill>
                  <a:schemeClr val="accent1">
                    <a:lumMod val="50000"/>
                  </a:schemeClr>
                </a:solidFill>
                <a:latin typeface="Calibri" pitchFamily="34" charset="0"/>
              </a:rPr>
              <a:t>Κινητικότητα Φοιτητών </a:t>
            </a:r>
          </a:p>
          <a:p>
            <a:pPr marL="800100" lvl="1" indent="-342900" fontAlgn="auto">
              <a:spcBef>
                <a:spcPts val="0"/>
              </a:spcBef>
              <a:spcAft>
                <a:spcPts val="0"/>
              </a:spcAft>
              <a:buClr>
                <a:schemeClr val="accent1">
                  <a:lumMod val="50000"/>
                </a:schemeClr>
              </a:buClr>
              <a:buFont typeface="+mj-lt"/>
              <a:buAutoNum type="romanLcPeriod"/>
              <a:defRPr/>
            </a:pPr>
            <a:r>
              <a:rPr lang="el-GR" sz="1550" kern="0" dirty="0">
                <a:solidFill>
                  <a:schemeClr val="accent1">
                    <a:lumMod val="50000"/>
                  </a:schemeClr>
                </a:solidFill>
                <a:latin typeface="Calibri" pitchFamily="34" charset="0"/>
              </a:rPr>
              <a:t>Εξέλιξη &amp; Κινητικότητα Μελών Δ.Ε.Π. </a:t>
            </a:r>
          </a:p>
          <a:p>
            <a:pPr marL="800100" lvl="1" indent="-342900" fontAlgn="auto">
              <a:spcBef>
                <a:spcPts val="0"/>
              </a:spcBef>
              <a:spcAft>
                <a:spcPts val="0"/>
              </a:spcAft>
              <a:buClr>
                <a:schemeClr val="accent1">
                  <a:lumMod val="50000"/>
                </a:schemeClr>
              </a:buClr>
              <a:buFont typeface="+mj-lt"/>
              <a:buAutoNum type="romanLcPeriod"/>
              <a:defRPr/>
            </a:pPr>
            <a:r>
              <a:rPr lang="el-GR" sz="1550" kern="0" dirty="0">
                <a:solidFill>
                  <a:schemeClr val="accent1">
                    <a:lumMod val="50000"/>
                  </a:schemeClr>
                </a:solidFill>
                <a:latin typeface="Calibri" pitchFamily="34" charset="0"/>
              </a:rPr>
              <a:t>Εσωτερική Αξιολόγηση </a:t>
            </a:r>
          </a:p>
          <a:p>
            <a:pPr marL="342900" indent="-342900" fontAlgn="auto">
              <a:spcBef>
                <a:spcPts val="200"/>
              </a:spcBef>
              <a:spcAft>
                <a:spcPts val="0"/>
              </a:spcAft>
              <a:buClr>
                <a:schemeClr val="accent1">
                  <a:lumMod val="50000"/>
                </a:schemeClr>
              </a:buClr>
              <a:buFont typeface="+mj-lt"/>
              <a:buAutoNum type="arabicPeriod"/>
              <a:defRPr/>
            </a:pPr>
            <a:r>
              <a:rPr lang="el-GR" sz="1900" b="1" kern="0" dirty="0">
                <a:solidFill>
                  <a:schemeClr val="accent1">
                    <a:lumMod val="50000"/>
                  </a:schemeClr>
                </a:solidFill>
                <a:latin typeface="Calibri" pitchFamily="34" charset="0"/>
              </a:rPr>
              <a:t>Ερευνητική Πολιτική</a:t>
            </a:r>
          </a:p>
          <a:p>
            <a:pPr marL="342900" indent="-342900" fontAlgn="auto">
              <a:spcBef>
                <a:spcPts val="200"/>
              </a:spcBef>
              <a:spcAft>
                <a:spcPts val="0"/>
              </a:spcAft>
              <a:buClr>
                <a:schemeClr val="accent1">
                  <a:lumMod val="50000"/>
                </a:schemeClr>
              </a:buClr>
              <a:buFont typeface="+mj-lt"/>
              <a:buAutoNum type="arabicPeriod"/>
              <a:defRPr/>
            </a:pPr>
            <a:r>
              <a:rPr lang="el-GR" sz="1900" b="1" kern="0" dirty="0">
                <a:solidFill>
                  <a:schemeClr val="accent1">
                    <a:lumMod val="50000"/>
                  </a:schemeClr>
                </a:solidFill>
                <a:latin typeface="Calibri" pitchFamily="34" charset="0"/>
              </a:rPr>
              <a:t>Κοινωνική Συνεισφορά</a:t>
            </a:r>
            <a:endParaRPr lang="en-US" sz="1900" b="1" kern="0" dirty="0">
              <a:solidFill>
                <a:schemeClr val="accent1">
                  <a:lumMod val="50000"/>
                </a:schemeClr>
              </a:solidFill>
              <a:latin typeface="Calibri" pitchFamily="34" charset="0"/>
            </a:endParaRPr>
          </a:p>
          <a:p>
            <a:pPr marL="342900" indent="-342900" fontAlgn="auto">
              <a:spcBef>
                <a:spcPts val="200"/>
              </a:spcBef>
              <a:spcAft>
                <a:spcPts val="0"/>
              </a:spcAft>
              <a:buClr>
                <a:schemeClr val="accent1">
                  <a:lumMod val="50000"/>
                </a:schemeClr>
              </a:buClr>
              <a:buFont typeface="+mj-lt"/>
              <a:buAutoNum type="arabicPeriod"/>
              <a:defRPr/>
            </a:pPr>
            <a:r>
              <a:rPr lang="el-GR" sz="1900" b="1" kern="0" dirty="0">
                <a:solidFill>
                  <a:schemeClr val="accent1">
                    <a:lumMod val="50000"/>
                  </a:schemeClr>
                </a:solidFill>
                <a:latin typeface="Calibri" pitchFamily="34" charset="0"/>
              </a:rPr>
              <a:t>Παράρτημα</a:t>
            </a:r>
          </a:p>
        </p:txBody>
      </p:sp>
      <p:sp>
        <p:nvSpPr>
          <p:cNvPr id="8" name="Rectangle 7"/>
          <p:cNvSpPr/>
          <p:nvPr/>
        </p:nvSpPr>
        <p:spPr>
          <a:xfrm>
            <a:off x="0" y="-9968"/>
            <a:ext cx="9144000" cy="864096"/>
          </a:xfrm>
          <a:prstGeom prst="rect">
            <a:avLst/>
          </a:prstGeo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l-GR" sz="2700" b="1" dirty="0">
                <a:solidFill>
                  <a:schemeClr val="accent1">
                    <a:lumMod val="50000"/>
                  </a:schemeClr>
                </a:solidFill>
              </a:rPr>
              <a:t>Ατζέντα Παρουσίασης σε Επιτροπή Αξιολόγησης</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1985" name="Straight Arrow Connector 19"/>
          <p:cNvCxnSpPr>
            <a:cxnSpLocks noChangeShapeType="1"/>
          </p:cNvCxnSpPr>
          <p:nvPr/>
        </p:nvCxnSpPr>
        <p:spPr bwMode="auto">
          <a:xfrm>
            <a:off x="-333375" y="4929188"/>
            <a:ext cx="914400" cy="914400"/>
          </a:xfrm>
          <a:prstGeom prst="straightConnector1">
            <a:avLst/>
          </a:prstGeom>
          <a:noFill/>
          <a:ln w="12700" algn="ctr">
            <a:noFill/>
            <a:round/>
            <a:headEnd/>
            <a:tailEnd type="arrow" w="med" len="med"/>
          </a:ln>
        </p:spPr>
      </p:cxnSp>
      <p:sp>
        <p:nvSpPr>
          <p:cNvPr id="7" name="TextBox 14"/>
          <p:cNvSpPr txBox="1">
            <a:spLocks noChangeArrowheads="1"/>
          </p:cNvSpPr>
          <p:nvPr/>
        </p:nvSpPr>
        <p:spPr bwMode="auto">
          <a:xfrm>
            <a:off x="250825" y="1296988"/>
            <a:ext cx="8713788" cy="4646612"/>
          </a:xfrm>
          <a:prstGeom prst="rect">
            <a:avLst/>
          </a:prstGeom>
          <a:noFill/>
          <a:ln w="9525">
            <a:noFill/>
            <a:miter lim="800000"/>
            <a:headEnd/>
            <a:tailEnd/>
          </a:ln>
        </p:spPr>
        <p:txBody>
          <a:bodyPr>
            <a:spAutoFit/>
          </a:bodyPr>
          <a:lstStyle/>
          <a:p>
            <a:pPr marL="95250" lvl="1" indent="-95250" algn="just" fontAlgn="auto">
              <a:lnSpc>
                <a:spcPct val="120000"/>
              </a:lnSpc>
              <a:spcBef>
                <a:spcPts val="1200"/>
              </a:spcBef>
              <a:spcAft>
                <a:spcPts val="1200"/>
              </a:spcAft>
              <a:buClr>
                <a:schemeClr val="accent1">
                  <a:lumMod val="50000"/>
                </a:schemeClr>
              </a:buClr>
              <a:buFont typeface="Wingdings 3" pitchFamily="18" charset="2"/>
              <a:buChar char="{"/>
              <a:defRPr/>
            </a:pPr>
            <a:r>
              <a:rPr lang="el-GR" dirty="0">
                <a:latin typeface="+mn-lt"/>
              </a:rPr>
              <a:t>Οι δύο μέρες παρουσίασης της Επιτροπής στο Τμήμα, απεδείχθησαν, εκ των πραγμάτων, οριακά επαρκείς</a:t>
            </a:r>
            <a:r>
              <a:rPr lang="en-US" dirty="0">
                <a:latin typeface="+mn-lt"/>
              </a:rPr>
              <a:t>.</a:t>
            </a:r>
          </a:p>
          <a:p>
            <a:pPr marL="95250" lvl="1" indent="-95250" algn="just" fontAlgn="auto">
              <a:lnSpc>
                <a:spcPct val="120000"/>
              </a:lnSpc>
              <a:spcBef>
                <a:spcPts val="1200"/>
              </a:spcBef>
              <a:spcAft>
                <a:spcPts val="1200"/>
              </a:spcAft>
              <a:buClr>
                <a:schemeClr val="accent1">
                  <a:lumMod val="50000"/>
                </a:schemeClr>
              </a:buClr>
              <a:buFont typeface="Wingdings 3" pitchFamily="18" charset="2"/>
              <a:buChar char="{"/>
              <a:defRPr/>
            </a:pPr>
            <a:r>
              <a:rPr lang="el-GR" dirty="0">
                <a:latin typeface="+mn-lt"/>
              </a:rPr>
              <a:t>Το όλο φάσμα της Αξιολόγησης ήταν </a:t>
            </a:r>
            <a:r>
              <a:rPr lang="el-GR" dirty="0">
                <a:latin typeface="+mn-lt"/>
              </a:rPr>
              <a:t>επαρκής αλλά προφανώς με διαφορετική χρονική βαρύτητα. </a:t>
            </a:r>
            <a:endParaRPr lang="en-US" dirty="0">
              <a:latin typeface="+mn-lt"/>
            </a:endParaRPr>
          </a:p>
          <a:p>
            <a:pPr marL="95250" lvl="1" indent="-95250" algn="just" fontAlgn="auto">
              <a:lnSpc>
                <a:spcPct val="120000"/>
              </a:lnSpc>
              <a:spcBef>
                <a:spcPts val="1200"/>
              </a:spcBef>
              <a:spcAft>
                <a:spcPts val="1200"/>
              </a:spcAft>
              <a:buClr>
                <a:schemeClr val="accent1">
                  <a:lumMod val="50000"/>
                </a:schemeClr>
              </a:buClr>
              <a:buFont typeface="Wingdings 3" pitchFamily="18" charset="2"/>
              <a:buChar char="{"/>
              <a:defRPr/>
            </a:pPr>
            <a:r>
              <a:rPr lang="el-GR" dirty="0">
                <a:latin typeface="+mn-lt"/>
              </a:rPr>
              <a:t>Η </a:t>
            </a:r>
            <a:r>
              <a:rPr lang="el-GR" dirty="0">
                <a:latin typeface="+mn-lt"/>
              </a:rPr>
              <a:t>Έκθεση αποτυπώνει με πληρότητα τις </a:t>
            </a:r>
            <a:r>
              <a:rPr lang="el-GR" dirty="0">
                <a:latin typeface="+mn-lt"/>
              </a:rPr>
              <a:t>δραστηριότητες </a:t>
            </a:r>
            <a:r>
              <a:rPr lang="el-GR" dirty="0">
                <a:latin typeface="+mn-lt"/>
              </a:rPr>
              <a:t>του </a:t>
            </a:r>
            <a:r>
              <a:rPr lang="el-GR" dirty="0">
                <a:latin typeface="+mn-lt"/>
              </a:rPr>
              <a:t>Τμήματος. </a:t>
            </a:r>
            <a:endParaRPr lang="en-US" dirty="0">
              <a:latin typeface="+mn-lt"/>
            </a:endParaRPr>
          </a:p>
          <a:p>
            <a:pPr marL="95250" lvl="1" indent="-95250" algn="just" fontAlgn="auto">
              <a:lnSpc>
                <a:spcPct val="120000"/>
              </a:lnSpc>
              <a:spcBef>
                <a:spcPts val="1200"/>
              </a:spcBef>
              <a:spcAft>
                <a:spcPts val="1200"/>
              </a:spcAft>
              <a:buClr>
                <a:schemeClr val="accent1">
                  <a:lumMod val="50000"/>
                </a:schemeClr>
              </a:buClr>
              <a:buFont typeface="Wingdings 3" pitchFamily="18" charset="2"/>
              <a:buChar char="{"/>
              <a:defRPr/>
            </a:pPr>
            <a:r>
              <a:rPr lang="el-GR" dirty="0">
                <a:latin typeface="+mn-lt"/>
              </a:rPr>
              <a:t>Η Έκθεση συμπεριλαμβάνει </a:t>
            </a:r>
            <a:r>
              <a:rPr lang="el-GR" dirty="0">
                <a:latin typeface="+mn-lt"/>
              </a:rPr>
              <a:t>χρήσιμες διαπιστώσεις που αφορούν στη δόμηση </a:t>
            </a:r>
            <a:r>
              <a:rPr lang="el-GR" dirty="0">
                <a:latin typeface="+mn-lt"/>
              </a:rPr>
              <a:t>του </a:t>
            </a:r>
            <a:r>
              <a:rPr lang="el-GR" dirty="0">
                <a:latin typeface="+mn-lt"/>
              </a:rPr>
              <a:t>Προγράμματος Σπουδών και την έμφαση στην εκπαιδευτική πολιτική. </a:t>
            </a:r>
            <a:endParaRPr lang="el-GR" dirty="0">
              <a:latin typeface="+mn-lt"/>
            </a:endParaRPr>
          </a:p>
          <a:p>
            <a:pPr marL="95250" lvl="1" indent="-95250" algn="just" fontAlgn="auto">
              <a:lnSpc>
                <a:spcPct val="120000"/>
              </a:lnSpc>
              <a:spcBef>
                <a:spcPts val="1200"/>
              </a:spcBef>
              <a:spcAft>
                <a:spcPts val="1200"/>
              </a:spcAft>
              <a:buClr>
                <a:schemeClr val="accent1">
                  <a:lumMod val="50000"/>
                </a:schemeClr>
              </a:buClr>
              <a:buFont typeface="Wingdings 3" pitchFamily="18" charset="2"/>
              <a:buChar char="{"/>
              <a:defRPr/>
            </a:pPr>
            <a:r>
              <a:rPr lang="el-GR" dirty="0">
                <a:latin typeface="+mn-lt"/>
              </a:rPr>
              <a:t>Οι </a:t>
            </a:r>
            <a:r>
              <a:rPr lang="el-GR" dirty="0">
                <a:latin typeface="+mn-lt"/>
              </a:rPr>
              <a:t>επισημάνσεις της </a:t>
            </a:r>
            <a:r>
              <a:rPr lang="el-GR" dirty="0">
                <a:latin typeface="+mn-lt"/>
              </a:rPr>
              <a:t>Επιτροπής εν </a:t>
            </a:r>
            <a:r>
              <a:rPr lang="el-GR" dirty="0">
                <a:latin typeface="+mn-lt"/>
              </a:rPr>
              <a:t>πολλοίς, συμπίπτουν και με τους προβληματισμούς του Τμήματος, θα τύχουν διεξοδικής ανάλυσης εντός των συλλογικών οργάνων για να διαμορφωθούν κατάλληλες βελτιωτικές </a:t>
            </a:r>
            <a:r>
              <a:rPr lang="el-GR" dirty="0">
                <a:latin typeface="+mn-lt"/>
              </a:rPr>
              <a:t>πολιτικές.</a:t>
            </a:r>
            <a:endParaRPr lang="en-US" dirty="0">
              <a:latin typeface="+mn-lt"/>
            </a:endParaRPr>
          </a:p>
        </p:txBody>
      </p:sp>
      <p:sp>
        <p:nvSpPr>
          <p:cNvPr id="8" name="Rectangle 7"/>
          <p:cNvSpPr/>
          <p:nvPr/>
        </p:nvSpPr>
        <p:spPr>
          <a:xfrm>
            <a:off x="0" y="-9968"/>
            <a:ext cx="9144000" cy="864096"/>
          </a:xfrm>
          <a:prstGeom prst="rect">
            <a:avLst/>
          </a:prstGeo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l-GR" sz="2700" b="1" dirty="0">
                <a:solidFill>
                  <a:schemeClr val="accent1">
                    <a:lumMod val="50000"/>
                  </a:schemeClr>
                </a:solidFill>
              </a:rPr>
              <a:t>Εξωτερική Αξιολόγηση – </a:t>
            </a:r>
            <a:r>
              <a:rPr lang="en-US" sz="2700" b="1" dirty="0">
                <a:solidFill>
                  <a:schemeClr val="accent1">
                    <a:lumMod val="50000"/>
                  </a:schemeClr>
                </a:solidFill>
              </a:rPr>
              <a:t>Lessons Learned </a:t>
            </a:r>
            <a:endParaRPr lang="el-GR" sz="2700" b="1" dirty="0">
              <a:solidFill>
                <a:schemeClr val="accent1">
                  <a:lumMod val="50000"/>
                </a:schemeClr>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3009" name="Straight Arrow Connector 19"/>
          <p:cNvCxnSpPr>
            <a:cxnSpLocks noChangeShapeType="1"/>
          </p:cNvCxnSpPr>
          <p:nvPr/>
        </p:nvCxnSpPr>
        <p:spPr bwMode="auto">
          <a:xfrm>
            <a:off x="-333375" y="4929188"/>
            <a:ext cx="914400" cy="914400"/>
          </a:xfrm>
          <a:prstGeom prst="straightConnector1">
            <a:avLst/>
          </a:prstGeom>
          <a:noFill/>
          <a:ln w="12700" algn="ctr">
            <a:noFill/>
            <a:round/>
            <a:headEnd/>
            <a:tailEnd type="arrow" w="med" len="med"/>
          </a:ln>
        </p:spPr>
      </p:cxnSp>
      <p:sp>
        <p:nvSpPr>
          <p:cNvPr id="7" name="TextBox 14"/>
          <p:cNvSpPr txBox="1">
            <a:spLocks noChangeArrowheads="1"/>
          </p:cNvSpPr>
          <p:nvPr/>
        </p:nvSpPr>
        <p:spPr bwMode="auto">
          <a:xfrm>
            <a:off x="250825" y="1044575"/>
            <a:ext cx="8713788" cy="5337175"/>
          </a:xfrm>
          <a:prstGeom prst="rect">
            <a:avLst/>
          </a:prstGeom>
          <a:noFill/>
          <a:ln w="9525">
            <a:noFill/>
            <a:miter lim="800000"/>
            <a:headEnd/>
            <a:tailEnd/>
          </a:ln>
        </p:spPr>
        <p:txBody>
          <a:bodyPr>
            <a:spAutoFit/>
          </a:bodyPr>
          <a:lstStyle/>
          <a:p>
            <a:pPr marL="95250" lvl="1" indent="-95250" algn="just" fontAlgn="auto">
              <a:lnSpc>
                <a:spcPct val="120000"/>
              </a:lnSpc>
              <a:spcBef>
                <a:spcPts val="600"/>
              </a:spcBef>
              <a:spcAft>
                <a:spcPts val="600"/>
              </a:spcAft>
              <a:buClr>
                <a:schemeClr val="accent1">
                  <a:lumMod val="50000"/>
                </a:schemeClr>
              </a:buClr>
              <a:buFont typeface="Wingdings 3" pitchFamily="18" charset="2"/>
              <a:buChar char="{"/>
              <a:defRPr/>
            </a:pPr>
            <a:r>
              <a:rPr lang="el-GR" dirty="0">
                <a:latin typeface="+mn-lt"/>
              </a:rPr>
              <a:t>Μεταξύ </a:t>
            </a:r>
            <a:r>
              <a:rPr lang="el-GR" dirty="0">
                <a:latin typeface="+mn-lt"/>
              </a:rPr>
              <a:t>των σημείων που κρίνονται περισσότερο σημαντικά </a:t>
            </a:r>
            <a:r>
              <a:rPr lang="el-GR" dirty="0">
                <a:latin typeface="+mn-lt"/>
              </a:rPr>
              <a:t>συγκαταλέγονται:</a:t>
            </a:r>
            <a:endParaRPr lang="en-US" dirty="0">
              <a:latin typeface="+mn-lt"/>
            </a:endParaRPr>
          </a:p>
          <a:p>
            <a:pPr marL="552450" lvl="2" indent="-95250" algn="just" fontAlgn="auto">
              <a:lnSpc>
                <a:spcPct val="120000"/>
              </a:lnSpc>
              <a:spcBef>
                <a:spcPts val="600"/>
              </a:spcBef>
              <a:spcAft>
                <a:spcPts val="600"/>
              </a:spcAft>
              <a:buClr>
                <a:schemeClr val="accent1">
                  <a:lumMod val="50000"/>
                </a:schemeClr>
              </a:buClr>
              <a:buFont typeface="Wingdings 3" pitchFamily="18" charset="2"/>
              <a:buChar char="{"/>
              <a:defRPr/>
            </a:pPr>
            <a:r>
              <a:rPr lang="el-GR" dirty="0">
                <a:latin typeface="+mn-lt"/>
              </a:rPr>
              <a:t>Η </a:t>
            </a:r>
            <a:r>
              <a:rPr lang="el-GR" dirty="0">
                <a:latin typeface="+mn-lt"/>
              </a:rPr>
              <a:t>επικοινωνία των αξιολογητών με τους φοιτητές στο χώρο των αιθουσών </a:t>
            </a:r>
            <a:r>
              <a:rPr lang="el-GR" dirty="0">
                <a:latin typeface="+mn-lt"/>
              </a:rPr>
              <a:t>διδασκαλίας.</a:t>
            </a:r>
            <a:endParaRPr lang="en-US" sz="1400" dirty="0">
              <a:latin typeface="+mn-lt"/>
            </a:endParaRPr>
          </a:p>
          <a:p>
            <a:pPr marL="552450" lvl="2" indent="-95250" algn="just" fontAlgn="auto">
              <a:lnSpc>
                <a:spcPct val="120000"/>
              </a:lnSpc>
              <a:spcBef>
                <a:spcPts val="600"/>
              </a:spcBef>
              <a:spcAft>
                <a:spcPts val="600"/>
              </a:spcAft>
              <a:buClr>
                <a:schemeClr val="accent1">
                  <a:lumMod val="50000"/>
                </a:schemeClr>
              </a:buClr>
              <a:buFont typeface="Wingdings 3" pitchFamily="18" charset="2"/>
              <a:buChar char="{"/>
              <a:defRPr/>
            </a:pPr>
            <a:r>
              <a:rPr lang="el-GR" dirty="0">
                <a:latin typeface="+mn-lt"/>
              </a:rPr>
              <a:t>Η </a:t>
            </a:r>
            <a:r>
              <a:rPr lang="el-GR" dirty="0">
                <a:latin typeface="+mn-lt"/>
              </a:rPr>
              <a:t>επαφή των αξιολογητών στις κατ’ ιδίαν συζητήσεις με τα μέλη ΔΕΠ και το λοιπό προσωπικό του </a:t>
            </a:r>
            <a:r>
              <a:rPr lang="el-GR" dirty="0">
                <a:latin typeface="+mn-lt"/>
              </a:rPr>
              <a:t>Τμήματος</a:t>
            </a:r>
            <a:endParaRPr lang="en-US" sz="1400" dirty="0">
              <a:latin typeface="+mn-lt"/>
            </a:endParaRPr>
          </a:p>
          <a:p>
            <a:pPr marL="552450" lvl="2" indent="-95250" algn="just" fontAlgn="auto">
              <a:lnSpc>
                <a:spcPct val="120000"/>
              </a:lnSpc>
              <a:spcBef>
                <a:spcPts val="600"/>
              </a:spcBef>
              <a:spcAft>
                <a:spcPts val="600"/>
              </a:spcAft>
              <a:buClr>
                <a:schemeClr val="accent1">
                  <a:lumMod val="50000"/>
                </a:schemeClr>
              </a:buClr>
              <a:buFont typeface="Wingdings 3" pitchFamily="18" charset="2"/>
              <a:buChar char="{"/>
              <a:defRPr/>
            </a:pPr>
            <a:r>
              <a:rPr lang="el-GR" dirty="0">
                <a:latin typeface="+mn-lt"/>
              </a:rPr>
              <a:t>Ο </a:t>
            </a:r>
            <a:r>
              <a:rPr lang="el-GR" dirty="0">
                <a:latin typeface="+mn-lt"/>
              </a:rPr>
              <a:t>εποικοδομητικός διάλογος που αναπτύχθηκε μεταξύ των εισηγητών και των μελών της Επιτροπής παρουσία των υπολοίπων μελών ΔΕΠ κατά τη διάρκεια των παρουσιάσεων.</a:t>
            </a:r>
            <a:endParaRPr lang="en-US" dirty="0">
              <a:latin typeface="+mn-lt"/>
            </a:endParaRPr>
          </a:p>
          <a:p>
            <a:pPr marL="95250" lvl="1" indent="-95250" algn="just" fontAlgn="auto">
              <a:lnSpc>
                <a:spcPct val="120000"/>
              </a:lnSpc>
              <a:spcBef>
                <a:spcPts val="600"/>
              </a:spcBef>
              <a:spcAft>
                <a:spcPts val="600"/>
              </a:spcAft>
              <a:buClr>
                <a:schemeClr val="accent1">
                  <a:lumMod val="50000"/>
                </a:schemeClr>
              </a:buClr>
              <a:buFont typeface="Wingdings 3" pitchFamily="18" charset="2"/>
              <a:buChar char="{"/>
              <a:defRPr/>
            </a:pPr>
            <a:r>
              <a:rPr lang="el-GR" dirty="0">
                <a:latin typeface="+mn-lt"/>
              </a:rPr>
              <a:t>Πρόταση: η </a:t>
            </a:r>
            <a:r>
              <a:rPr lang="el-GR" dirty="0">
                <a:latin typeface="+mn-lt"/>
              </a:rPr>
              <a:t>κάθε Επιτροπή αξιολόγησης να συμπεριλαμβάνει, πέραν των αντιπροσωπευτικών ειδικοτήτων και καθηγητές που να έχουν ως κύριο επιστημονικό αντικείμενο την εκπαιδευτική-παιδαγωγική </a:t>
            </a:r>
            <a:r>
              <a:rPr lang="el-GR" dirty="0">
                <a:latin typeface="+mn-lt"/>
              </a:rPr>
              <a:t>ενασχόληση</a:t>
            </a:r>
            <a:endParaRPr lang="el-GR" dirty="0">
              <a:latin typeface="+mn-lt"/>
            </a:endParaRPr>
          </a:p>
          <a:p>
            <a:pPr marL="95250" lvl="1" indent="-95250" algn="just" fontAlgn="auto">
              <a:lnSpc>
                <a:spcPct val="120000"/>
              </a:lnSpc>
              <a:spcBef>
                <a:spcPts val="600"/>
              </a:spcBef>
              <a:spcAft>
                <a:spcPts val="600"/>
              </a:spcAft>
              <a:buClr>
                <a:schemeClr val="accent1">
                  <a:lumMod val="50000"/>
                </a:schemeClr>
              </a:buClr>
              <a:buFont typeface="Wingdings 3" pitchFamily="18" charset="2"/>
              <a:buChar char="{"/>
              <a:defRPr/>
            </a:pPr>
            <a:endParaRPr lang="el-GR" dirty="0">
              <a:latin typeface="+mn-lt"/>
            </a:endParaRPr>
          </a:p>
          <a:p>
            <a:pPr marL="95250" lvl="1" indent="-95250" algn="just" fontAlgn="auto">
              <a:lnSpc>
                <a:spcPct val="120000"/>
              </a:lnSpc>
              <a:spcBef>
                <a:spcPts val="600"/>
              </a:spcBef>
              <a:spcAft>
                <a:spcPts val="600"/>
              </a:spcAft>
              <a:buClr>
                <a:schemeClr val="accent1">
                  <a:lumMod val="50000"/>
                </a:schemeClr>
              </a:buClr>
              <a:buFont typeface="Wingdings 3" pitchFamily="18" charset="2"/>
              <a:buChar char="{"/>
              <a:defRPr/>
            </a:pPr>
            <a:endParaRPr lang="el-GR" dirty="0">
              <a:latin typeface="Calibri" pitchFamily="34" charset="0"/>
            </a:endParaRPr>
          </a:p>
        </p:txBody>
      </p:sp>
      <p:sp>
        <p:nvSpPr>
          <p:cNvPr id="8" name="Rectangle 7"/>
          <p:cNvSpPr/>
          <p:nvPr/>
        </p:nvSpPr>
        <p:spPr>
          <a:xfrm>
            <a:off x="0" y="-9968"/>
            <a:ext cx="9144000" cy="864096"/>
          </a:xfrm>
          <a:prstGeom prst="rect">
            <a:avLst/>
          </a:prstGeo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l-GR" sz="2700" b="1" dirty="0">
                <a:solidFill>
                  <a:schemeClr val="accent1">
                    <a:lumMod val="50000"/>
                  </a:schemeClr>
                </a:solidFill>
              </a:rPr>
              <a:t>Εξωτερική Αξιολόγηση – </a:t>
            </a:r>
            <a:r>
              <a:rPr lang="en-US" sz="2700" b="1" dirty="0">
                <a:solidFill>
                  <a:schemeClr val="accent1">
                    <a:lumMod val="50000"/>
                  </a:schemeClr>
                </a:solidFill>
              </a:rPr>
              <a:t>Lessons Learned </a:t>
            </a:r>
            <a:endParaRPr lang="el-GR" sz="2700" b="1" dirty="0">
              <a:solidFill>
                <a:schemeClr val="accent1">
                  <a:lumMod val="50000"/>
                </a:schemeClr>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4033" name="Straight Arrow Connector 19"/>
          <p:cNvCxnSpPr>
            <a:cxnSpLocks noChangeShapeType="1"/>
          </p:cNvCxnSpPr>
          <p:nvPr/>
        </p:nvCxnSpPr>
        <p:spPr bwMode="auto">
          <a:xfrm>
            <a:off x="-333375" y="4929188"/>
            <a:ext cx="914400" cy="914400"/>
          </a:xfrm>
          <a:prstGeom prst="straightConnector1">
            <a:avLst/>
          </a:prstGeom>
          <a:noFill/>
          <a:ln w="12700" algn="ctr">
            <a:noFill/>
            <a:round/>
            <a:headEnd/>
            <a:tailEnd type="arrow" w="med" len="med"/>
          </a:ln>
        </p:spPr>
      </p:cxnSp>
      <p:sp>
        <p:nvSpPr>
          <p:cNvPr id="7" name="TextBox 14"/>
          <p:cNvSpPr txBox="1">
            <a:spLocks noChangeArrowheads="1"/>
          </p:cNvSpPr>
          <p:nvPr/>
        </p:nvSpPr>
        <p:spPr bwMode="auto">
          <a:xfrm>
            <a:off x="250825" y="1101725"/>
            <a:ext cx="8713788" cy="3551238"/>
          </a:xfrm>
          <a:prstGeom prst="rect">
            <a:avLst/>
          </a:prstGeom>
          <a:noFill/>
          <a:ln w="9525">
            <a:noFill/>
            <a:miter lim="800000"/>
            <a:headEnd/>
            <a:tailEnd/>
          </a:ln>
        </p:spPr>
        <p:txBody>
          <a:bodyPr>
            <a:spAutoFit/>
          </a:bodyPr>
          <a:lstStyle/>
          <a:p>
            <a:pPr marL="95250" lvl="1" indent="-95250" algn="just" fontAlgn="auto">
              <a:lnSpc>
                <a:spcPct val="120000"/>
              </a:lnSpc>
              <a:spcBef>
                <a:spcPts val="1200"/>
              </a:spcBef>
              <a:spcAft>
                <a:spcPts val="1800"/>
              </a:spcAft>
              <a:buClr>
                <a:schemeClr val="accent1">
                  <a:lumMod val="50000"/>
                </a:schemeClr>
              </a:buClr>
              <a:buFont typeface="Wingdings 3" pitchFamily="18" charset="2"/>
              <a:buChar char="{"/>
              <a:defRPr/>
            </a:pPr>
            <a:r>
              <a:rPr lang="el-GR" dirty="0">
                <a:latin typeface="+mn-lt"/>
              </a:rPr>
              <a:t>Σημεία που πιθανά χρήζουν βελτίωσης:</a:t>
            </a:r>
          </a:p>
          <a:p>
            <a:pPr marL="552450" lvl="2" indent="-95250" algn="just" fontAlgn="auto">
              <a:lnSpc>
                <a:spcPct val="120000"/>
              </a:lnSpc>
              <a:spcBef>
                <a:spcPts val="1200"/>
              </a:spcBef>
              <a:spcAft>
                <a:spcPts val="1800"/>
              </a:spcAft>
              <a:buClr>
                <a:schemeClr val="accent1">
                  <a:lumMod val="50000"/>
                </a:schemeClr>
              </a:buClr>
              <a:buFont typeface="Wingdings 3" pitchFamily="18" charset="2"/>
              <a:buChar char="{"/>
              <a:defRPr/>
            </a:pPr>
            <a:r>
              <a:rPr lang="el-GR" dirty="0">
                <a:latin typeface="+mn-lt"/>
              </a:rPr>
              <a:t>Περισσότερος </a:t>
            </a:r>
            <a:r>
              <a:rPr lang="el-GR" dirty="0">
                <a:latin typeface="+mn-lt"/>
              </a:rPr>
              <a:t>χρόνος στην κατ’ ιδίαν επικοινωνία με τους εκπροσώπους των προπτυχιακών και μεταπτυχιακών </a:t>
            </a:r>
            <a:r>
              <a:rPr lang="el-GR" dirty="0">
                <a:latin typeface="+mn-lt"/>
              </a:rPr>
              <a:t>φοιτητών.</a:t>
            </a:r>
          </a:p>
          <a:p>
            <a:pPr marL="552450" lvl="2" indent="-95250" algn="just" fontAlgn="auto">
              <a:lnSpc>
                <a:spcPct val="120000"/>
              </a:lnSpc>
              <a:spcBef>
                <a:spcPts val="1200"/>
              </a:spcBef>
              <a:spcAft>
                <a:spcPts val="1800"/>
              </a:spcAft>
              <a:buClr>
                <a:schemeClr val="accent1">
                  <a:lumMod val="50000"/>
                </a:schemeClr>
              </a:buClr>
              <a:buFont typeface="Wingdings 3" pitchFamily="18" charset="2"/>
              <a:buChar char="{"/>
              <a:defRPr/>
            </a:pPr>
            <a:r>
              <a:rPr lang="el-GR" dirty="0">
                <a:latin typeface="+mn-lt"/>
              </a:rPr>
              <a:t>Επιτελική Σύνοψη στο </a:t>
            </a:r>
            <a:r>
              <a:rPr lang="el-GR" dirty="0">
                <a:latin typeface="+mn-lt"/>
              </a:rPr>
              <a:t>τέλος της επίσκεψης, μεταξύ των μελών της Επιτροπής και των εκπροσώπων του </a:t>
            </a:r>
            <a:r>
              <a:rPr lang="el-GR" dirty="0">
                <a:latin typeface="+mn-lt"/>
              </a:rPr>
              <a:t>Τμήματος για ανταλλαγή απόψεων γενικού </a:t>
            </a:r>
            <a:r>
              <a:rPr lang="el-GR" dirty="0">
                <a:latin typeface="+mn-lt"/>
              </a:rPr>
              <a:t>χαρακτήρα, ως προς την αξιολόγηση και πιθανώς και τα βασικά </a:t>
            </a:r>
            <a:r>
              <a:rPr lang="el-GR" dirty="0">
                <a:latin typeface="+mn-lt"/>
              </a:rPr>
              <a:t>ευρήματα.</a:t>
            </a:r>
            <a:endParaRPr lang="el-GR" dirty="0">
              <a:latin typeface="+mn-lt"/>
            </a:endParaRPr>
          </a:p>
          <a:p>
            <a:pPr marL="95250" lvl="1" indent="-95250" algn="just" fontAlgn="auto">
              <a:lnSpc>
                <a:spcPct val="120000"/>
              </a:lnSpc>
              <a:spcBef>
                <a:spcPts val="1200"/>
              </a:spcBef>
              <a:spcAft>
                <a:spcPts val="1800"/>
              </a:spcAft>
              <a:buClr>
                <a:schemeClr val="accent1">
                  <a:lumMod val="50000"/>
                </a:schemeClr>
              </a:buClr>
              <a:buFont typeface="Wingdings 3" pitchFamily="18" charset="2"/>
              <a:buChar char="{"/>
              <a:defRPr/>
            </a:pPr>
            <a:endParaRPr lang="el-GR" dirty="0">
              <a:latin typeface="Calibri" pitchFamily="34" charset="0"/>
            </a:endParaRPr>
          </a:p>
        </p:txBody>
      </p:sp>
      <p:sp>
        <p:nvSpPr>
          <p:cNvPr id="8" name="Rectangle 7"/>
          <p:cNvSpPr/>
          <p:nvPr/>
        </p:nvSpPr>
        <p:spPr>
          <a:xfrm>
            <a:off x="0" y="-9968"/>
            <a:ext cx="9144000" cy="864096"/>
          </a:xfrm>
          <a:prstGeom prst="rect">
            <a:avLst/>
          </a:prstGeo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l-GR" sz="2700" b="1" dirty="0">
                <a:solidFill>
                  <a:schemeClr val="accent1">
                    <a:lumMod val="50000"/>
                  </a:schemeClr>
                </a:solidFill>
              </a:rPr>
              <a:t>Εξωτερική Αξιολόγηση – </a:t>
            </a:r>
            <a:r>
              <a:rPr lang="en-US" sz="2700" b="1" dirty="0">
                <a:solidFill>
                  <a:schemeClr val="accent1">
                    <a:lumMod val="50000"/>
                  </a:schemeClr>
                </a:solidFill>
              </a:rPr>
              <a:t>Lessons Learned </a:t>
            </a:r>
            <a:endParaRPr lang="el-GR" sz="2700" b="1" dirty="0">
              <a:solidFill>
                <a:schemeClr val="accent1">
                  <a:lumMod val="50000"/>
                </a:schemeClr>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5057" name="Straight Arrow Connector 19"/>
          <p:cNvCxnSpPr>
            <a:cxnSpLocks noChangeShapeType="1"/>
          </p:cNvCxnSpPr>
          <p:nvPr/>
        </p:nvCxnSpPr>
        <p:spPr bwMode="auto">
          <a:xfrm>
            <a:off x="-333375" y="4929188"/>
            <a:ext cx="914400" cy="914400"/>
          </a:xfrm>
          <a:prstGeom prst="straightConnector1">
            <a:avLst/>
          </a:prstGeom>
          <a:noFill/>
          <a:ln w="12700" algn="ctr">
            <a:noFill/>
            <a:round/>
            <a:headEnd/>
            <a:tailEnd type="arrow" w="med" len="med"/>
          </a:ln>
        </p:spPr>
      </p:cxnSp>
      <p:sp>
        <p:nvSpPr>
          <p:cNvPr id="8" name="Rectangle 7"/>
          <p:cNvSpPr/>
          <p:nvPr/>
        </p:nvSpPr>
        <p:spPr>
          <a:xfrm>
            <a:off x="0" y="-9968"/>
            <a:ext cx="9144000" cy="864096"/>
          </a:xfrm>
          <a:prstGeom prst="rect">
            <a:avLst/>
          </a:prstGeo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l-GR" sz="2700" b="1" dirty="0">
                <a:solidFill>
                  <a:schemeClr val="accent1">
                    <a:lumMod val="50000"/>
                  </a:schemeClr>
                </a:solidFill>
              </a:rPr>
              <a:t>Έκθεση Εξωτερικής Αξιολόγησης - Απόσπασμα</a:t>
            </a:r>
          </a:p>
        </p:txBody>
      </p:sp>
      <p:sp>
        <p:nvSpPr>
          <p:cNvPr id="9" name="TextBox 14"/>
          <p:cNvSpPr txBox="1">
            <a:spLocks noChangeArrowheads="1"/>
          </p:cNvSpPr>
          <p:nvPr/>
        </p:nvSpPr>
        <p:spPr bwMode="auto">
          <a:xfrm>
            <a:off x="250825" y="1239838"/>
            <a:ext cx="8497888" cy="3052762"/>
          </a:xfrm>
          <a:prstGeom prst="rect">
            <a:avLst/>
          </a:prstGeom>
          <a:noFill/>
          <a:ln w="9525">
            <a:noFill/>
            <a:miter lim="800000"/>
            <a:headEnd/>
            <a:tailEnd/>
          </a:ln>
        </p:spPr>
        <p:txBody>
          <a:bodyPr>
            <a:spAutoFit/>
          </a:bodyPr>
          <a:lstStyle/>
          <a:p>
            <a:pPr marL="177800" lvl="1" indent="-177800" algn="just" fontAlgn="auto">
              <a:lnSpc>
                <a:spcPct val="120000"/>
              </a:lnSpc>
              <a:spcBef>
                <a:spcPts val="600"/>
              </a:spcBef>
              <a:spcAft>
                <a:spcPts val="600"/>
              </a:spcAft>
              <a:buClr>
                <a:schemeClr val="accent1">
                  <a:lumMod val="50000"/>
                </a:schemeClr>
              </a:buClr>
              <a:tabLst>
                <a:tab pos="177800" algn="l"/>
              </a:tabLst>
              <a:defRPr/>
            </a:pPr>
            <a:endParaRPr lang="el-GR" sz="1900" dirty="0">
              <a:latin typeface="+mn-lt"/>
            </a:endParaRPr>
          </a:p>
          <a:p>
            <a:pPr marL="177800" lvl="1" indent="-177800" algn="just" fontAlgn="auto">
              <a:lnSpc>
                <a:spcPct val="120000"/>
              </a:lnSpc>
              <a:spcBef>
                <a:spcPts val="600"/>
              </a:spcBef>
              <a:spcAft>
                <a:spcPts val="600"/>
              </a:spcAft>
              <a:buClr>
                <a:schemeClr val="accent1">
                  <a:lumMod val="50000"/>
                </a:schemeClr>
              </a:buClr>
              <a:tabLst>
                <a:tab pos="177800" algn="l"/>
              </a:tabLst>
              <a:defRPr/>
            </a:pPr>
            <a:r>
              <a:rPr lang="el-GR" sz="1900" dirty="0">
                <a:latin typeface="+mn-lt"/>
              </a:rPr>
              <a:t>	</a:t>
            </a:r>
            <a:r>
              <a:rPr lang="en-US" sz="1900" i="1" dirty="0">
                <a:latin typeface="+mn-lt"/>
              </a:rPr>
              <a:t>“</a:t>
            </a:r>
            <a:r>
              <a:rPr lang="el-GR" sz="1900" i="1" dirty="0">
                <a:latin typeface="+mn-lt"/>
              </a:rPr>
              <a:t>... </a:t>
            </a:r>
            <a:r>
              <a:rPr lang="en-GB" sz="1900" i="1" dirty="0">
                <a:latin typeface="+mn-lt"/>
              </a:rPr>
              <a:t>Despite the above mentioned difficulties, the committee was able to perform its work effectively.  It was felt that the targets and goals set by the Department in their Internal Report were largely true and supported by the evidence gathered. Overall, the committee felt that this is an excellent Department, one of the best in the country (certainly the best among 4-year programmes in the subject of study) that deserves support and encouragement by the Greek State and the National </a:t>
            </a:r>
            <a:r>
              <a:rPr lang="en-GB" sz="1900" i="1" dirty="0" err="1">
                <a:latin typeface="+mn-lt"/>
              </a:rPr>
              <a:t>Kapodistrian</a:t>
            </a:r>
            <a:r>
              <a:rPr lang="en-GB" sz="1900" i="1" dirty="0">
                <a:latin typeface="+mn-lt"/>
              </a:rPr>
              <a:t> University of Athens</a:t>
            </a:r>
            <a:r>
              <a:rPr lang="el-GR" sz="1900" i="1" dirty="0">
                <a:latin typeface="+mn-lt"/>
              </a:rPr>
              <a:t>…</a:t>
            </a:r>
            <a:r>
              <a:rPr lang="en-GB" sz="1900" i="1" dirty="0">
                <a:latin typeface="+mn-lt"/>
              </a:rPr>
              <a:t>”</a:t>
            </a:r>
            <a:endParaRPr lang="el-GR" sz="1900" i="1" dirty="0">
              <a:latin typeface="+mn-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14"/>
          <p:cNvSpPr txBox="1">
            <a:spLocks noChangeArrowheads="1"/>
          </p:cNvSpPr>
          <p:nvPr/>
        </p:nvSpPr>
        <p:spPr bwMode="auto">
          <a:xfrm>
            <a:off x="438150" y="1295400"/>
            <a:ext cx="7805738" cy="4232275"/>
          </a:xfrm>
          <a:prstGeom prst="rect">
            <a:avLst/>
          </a:prstGeom>
          <a:noFill/>
          <a:ln w="9525">
            <a:noFill/>
            <a:miter lim="800000"/>
            <a:headEnd/>
            <a:tailEnd/>
          </a:ln>
        </p:spPr>
        <p:txBody>
          <a:bodyPr>
            <a:spAutoFit/>
          </a:bodyPr>
          <a:lstStyle/>
          <a:p>
            <a:pPr marL="342900" indent="-342900" fontAlgn="auto">
              <a:spcBef>
                <a:spcPts val="1800"/>
              </a:spcBef>
              <a:spcAft>
                <a:spcPts val="1800"/>
              </a:spcAft>
              <a:buClr>
                <a:schemeClr val="accent1">
                  <a:lumMod val="50000"/>
                </a:schemeClr>
              </a:buClr>
              <a:buFont typeface="+mj-lt"/>
              <a:buAutoNum type="arabicPeriod"/>
              <a:defRPr/>
            </a:pPr>
            <a:r>
              <a:rPr lang="el-GR" sz="3300" b="1" kern="0" dirty="0">
                <a:solidFill>
                  <a:schemeClr val="accent1">
                    <a:lumMod val="50000"/>
                  </a:schemeClr>
                </a:solidFill>
                <a:latin typeface="Calibri" pitchFamily="34" charset="0"/>
              </a:rPr>
              <a:t>Όραμα και Αποστολή</a:t>
            </a:r>
            <a:endParaRPr lang="en-US" sz="3300" b="1" kern="0" dirty="0">
              <a:solidFill>
                <a:schemeClr val="accent1">
                  <a:lumMod val="50000"/>
                </a:schemeClr>
              </a:solidFill>
              <a:latin typeface="Calibri" pitchFamily="34" charset="0"/>
            </a:endParaRPr>
          </a:p>
          <a:p>
            <a:pPr marL="342900" indent="-342900" fontAlgn="auto">
              <a:spcBef>
                <a:spcPts val="1800"/>
              </a:spcBef>
              <a:spcAft>
                <a:spcPts val="1800"/>
              </a:spcAft>
              <a:buClr>
                <a:schemeClr val="bg1">
                  <a:lumMod val="65000"/>
                </a:schemeClr>
              </a:buClr>
              <a:buFont typeface="+mj-lt"/>
              <a:buAutoNum type="arabicPeriod"/>
              <a:defRPr/>
            </a:pPr>
            <a:r>
              <a:rPr lang="en-US" sz="2900" b="1" kern="0" dirty="0">
                <a:solidFill>
                  <a:schemeClr val="bg1">
                    <a:lumMod val="75000"/>
                  </a:schemeClr>
                </a:solidFill>
                <a:latin typeface="Calibri" pitchFamily="34" charset="0"/>
              </a:rPr>
              <a:t>SWOT </a:t>
            </a:r>
            <a:r>
              <a:rPr lang="el-GR" sz="2900" b="1" kern="0" dirty="0">
                <a:solidFill>
                  <a:schemeClr val="bg1">
                    <a:lumMod val="75000"/>
                  </a:schemeClr>
                </a:solidFill>
                <a:latin typeface="Calibri" pitchFamily="34" charset="0"/>
              </a:rPr>
              <a:t>Ανάλυση</a:t>
            </a:r>
          </a:p>
          <a:p>
            <a:pPr marL="342900" indent="-342900" fontAlgn="auto">
              <a:spcBef>
                <a:spcPts val="1800"/>
              </a:spcBef>
              <a:spcAft>
                <a:spcPts val="1800"/>
              </a:spcAft>
              <a:buClr>
                <a:schemeClr val="bg1">
                  <a:lumMod val="65000"/>
                </a:schemeClr>
              </a:buClr>
              <a:buFont typeface="+mj-lt"/>
              <a:buAutoNum type="arabicPeriod"/>
              <a:defRPr/>
            </a:pPr>
            <a:r>
              <a:rPr lang="el-GR" sz="2900" b="1" kern="0" dirty="0">
                <a:solidFill>
                  <a:schemeClr val="bg1">
                    <a:lumMod val="75000"/>
                  </a:schemeClr>
                </a:solidFill>
                <a:latin typeface="Calibri" pitchFamily="34" charset="0"/>
              </a:rPr>
              <a:t>Μεθοδολογία Συλλογής Στοιχείων</a:t>
            </a:r>
          </a:p>
          <a:p>
            <a:pPr marL="342900" indent="-342900" fontAlgn="auto">
              <a:spcBef>
                <a:spcPts val="1800"/>
              </a:spcBef>
              <a:spcAft>
                <a:spcPts val="1800"/>
              </a:spcAft>
              <a:buClr>
                <a:schemeClr val="bg1">
                  <a:lumMod val="65000"/>
                </a:schemeClr>
              </a:buClr>
              <a:buFont typeface="+mj-lt"/>
              <a:buAutoNum type="arabicPeriod"/>
              <a:defRPr/>
            </a:pPr>
            <a:r>
              <a:rPr lang="el-GR" sz="2900" b="1" kern="0" dirty="0">
                <a:solidFill>
                  <a:schemeClr val="bg1">
                    <a:lumMod val="75000"/>
                  </a:schemeClr>
                </a:solidFill>
                <a:latin typeface="Calibri" pitchFamily="34" charset="0"/>
              </a:rPr>
              <a:t>Σημεία Εστίασης</a:t>
            </a:r>
          </a:p>
          <a:p>
            <a:pPr marL="342900" indent="-342900" fontAlgn="auto">
              <a:spcBef>
                <a:spcPts val="1800"/>
              </a:spcBef>
              <a:spcAft>
                <a:spcPts val="1800"/>
              </a:spcAft>
              <a:buClr>
                <a:schemeClr val="bg1">
                  <a:lumMod val="65000"/>
                </a:schemeClr>
              </a:buClr>
              <a:buFont typeface="+mj-lt"/>
              <a:buAutoNum type="arabicPeriod"/>
              <a:defRPr/>
            </a:pPr>
            <a:r>
              <a:rPr lang="el-GR" sz="2900" b="1" kern="0" dirty="0">
                <a:solidFill>
                  <a:schemeClr val="bg1">
                    <a:lumMod val="75000"/>
                  </a:schemeClr>
                </a:solidFill>
                <a:latin typeface="Calibri" pitchFamily="34" charset="0"/>
              </a:rPr>
              <a:t>Έκθεση Εξωτερικής Αξιολόγησης</a:t>
            </a:r>
            <a:r>
              <a:rPr lang="en-US" sz="2900" b="1" kern="0" dirty="0">
                <a:solidFill>
                  <a:schemeClr val="bg1">
                    <a:lumMod val="75000"/>
                  </a:schemeClr>
                </a:solidFill>
                <a:latin typeface="Calibri" pitchFamily="34" charset="0"/>
              </a:rPr>
              <a:t> </a:t>
            </a:r>
          </a:p>
        </p:txBody>
      </p:sp>
      <p:sp>
        <p:nvSpPr>
          <p:cNvPr id="10" name="Rectangle 9"/>
          <p:cNvSpPr/>
          <p:nvPr/>
        </p:nvSpPr>
        <p:spPr>
          <a:xfrm>
            <a:off x="0" y="-9968"/>
            <a:ext cx="9144000" cy="864096"/>
          </a:xfrm>
          <a:prstGeom prst="rect">
            <a:avLst/>
          </a:prstGeo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l-GR" sz="2700" b="1" dirty="0">
                <a:solidFill>
                  <a:schemeClr val="bg1">
                    <a:lumMod val="50000"/>
                  </a:schemeClr>
                </a:solidFill>
              </a:rPr>
              <a:t>Δομή Παρουσίασης</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sp>
        <p:nvSpPr>
          <p:cNvPr id="4" name="Rectangle 3"/>
          <p:cNvSpPr txBox="1">
            <a:spLocks noChangeArrowheads="1"/>
          </p:cNvSpPr>
          <p:nvPr/>
        </p:nvSpPr>
        <p:spPr bwMode="auto">
          <a:xfrm>
            <a:off x="107950" y="2420938"/>
            <a:ext cx="8786813" cy="3671887"/>
          </a:xfrm>
          <a:prstGeom prst="rect">
            <a:avLst/>
          </a:prstGeom>
          <a:noFill/>
          <a:ln w="9525">
            <a:noFill/>
            <a:miter lim="800000"/>
            <a:headEnd/>
            <a:tailEnd/>
          </a:ln>
        </p:spPr>
        <p:txBody>
          <a:bodyPr/>
          <a:lstStyle/>
          <a:p>
            <a:pPr algn="ctr" fontAlgn="auto">
              <a:lnSpc>
                <a:spcPct val="110000"/>
              </a:lnSpc>
              <a:spcBef>
                <a:spcPts val="1200"/>
              </a:spcBef>
              <a:spcAft>
                <a:spcPts val="0"/>
              </a:spcAft>
              <a:buClr>
                <a:srgbClr val="336699"/>
              </a:buClr>
              <a:defRPr/>
            </a:pPr>
            <a:r>
              <a:rPr lang="el-GR" sz="2900" b="1" kern="0" dirty="0">
                <a:solidFill>
                  <a:srgbClr val="003366"/>
                </a:solidFill>
                <a:latin typeface="Calibri" pitchFamily="34" charset="0"/>
              </a:rPr>
              <a:t>Από την </a:t>
            </a:r>
            <a:r>
              <a:rPr lang="el-GR" sz="2900" b="1" kern="0" dirty="0" err="1">
                <a:solidFill>
                  <a:srgbClr val="003366"/>
                </a:solidFill>
                <a:latin typeface="Calibri" pitchFamily="34" charset="0"/>
              </a:rPr>
              <a:t>Αυτο</a:t>
            </a:r>
            <a:r>
              <a:rPr lang="el-GR" sz="2900" b="1" kern="0" dirty="0">
                <a:solidFill>
                  <a:srgbClr val="003366"/>
                </a:solidFill>
                <a:latin typeface="Calibri" pitchFamily="34" charset="0"/>
              </a:rPr>
              <a:t>-Αξιολόγηση στην Εξωτερική Αξιολόγηση …και Τώρα Τι?</a:t>
            </a:r>
            <a:endParaRPr lang="el-GR" sz="2900" b="1" kern="0" dirty="0">
              <a:solidFill>
                <a:srgbClr val="003366"/>
              </a:solidFill>
              <a:latin typeface="Calibri" pitchFamily="34" charset="0"/>
            </a:endParaRPr>
          </a:p>
          <a:p>
            <a:pPr algn="ctr" fontAlgn="auto">
              <a:lnSpc>
                <a:spcPct val="110000"/>
              </a:lnSpc>
              <a:spcBef>
                <a:spcPts val="1200"/>
              </a:spcBef>
              <a:spcAft>
                <a:spcPts val="0"/>
              </a:spcAft>
              <a:buClr>
                <a:srgbClr val="336699"/>
              </a:buClr>
              <a:defRPr/>
            </a:pPr>
            <a:endParaRPr lang="el-GR" kern="0" dirty="0">
              <a:solidFill>
                <a:srgbClr val="003366"/>
              </a:solidFill>
              <a:latin typeface="Calibri" pitchFamily="34" charset="0"/>
            </a:endParaRPr>
          </a:p>
          <a:p>
            <a:pPr algn="ctr" fontAlgn="auto">
              <a:lnSpc>
                <a:spcPct val="110000"/>
              </a:lnSpc>
              <a:spcBef>
                <a:spcPts val="1800"/>
              </a:spcBef>
              <a:spcAft>
                <a:spcPts val="0"/>
              </a:spcAft>
              <a:buClr>
                <a:srgbClr val="336699"/>
              </a:buClr>
              <a:defRPr/>
            </a:pPr>
            <a:r>
              <a:rPr lang="el-GR" sz="2100" b="1" kern="0" dirty="0">
                <a:solidFill>
                  <a:srgbClr val="003366"/>
                </a:solidFill>
                <a:latin typeface="Calibri" pitchFamily="34" charset="0"/>
              </a:rPr>
              <a:t>Καθ. Π. Γεωργιάδης, Πρόεδρος Τμήματος</a:t>
            </a:r>
          </a:p>
          <a:p>
            <a:pPr algn="ctr" fontAlgn="auto">
              <a:lnSpc>
                <a:spcPct val="110000"/>
              </a:lnSpc>
              <a:spcBef>
                <a:spcPts val="1800"/>
              </a:spcBef>
              <a:spcAft>
                <a:spcPts val="0"/>
              </a:spcAft>
              <a:buClr>
                <a:srgbClr val="336699"/>
              </a:buClr>
              <a:defRPr/>
            </a:pPr>
            <a:endParaRPr lang="el-GR" sz="2100" b="1" kern="0" dirty="0">
              <a:solidFill>
                <a:srgbClr val="003366"/>
              </a:solidFill>
              <a:latin typeface="Calibri" pitchFamily="34" charset="0"/>
            </a:endParaRPr>
          </a:p>
          <a:p>
            <a:pPr algn="ctr" fontAlgn="auto">
              <a:lnSpc>
                <a:spcPct val="110000"/>
              </a:lnSpc>
              <a:spcBef>
                <a:spcPts val="1800"/>
              </a:spcBef>
              <a:spcAft>
                <a:spcPts val="0"/>
              </a:spcAft>
              <a:buClr>
                <a:srgbClr val="336699"/>
              </a:buClr>
              <a:defRPr/>
            </a:pPr>
            <a:r>
              <a:rPr lang="el-GR" sz="2100" b="1" kern="0" dirty="0">
                <a:solidFill>
                  <a:srgbClr val="003366"/>
                </a:solidFill>
                <a:latin typeface="Calibri" pitchFamily="34" charset="0"/>
              </a:rPr>
              <a:t>Ημερίδα </a:t>
            </a:r>
            <a:r>
              <a:rPr lang="el-GR" sz="2100" b="1" kern="0" dirty="0">
                <a:solidFill>
                  <a:srgbClr val="003366"/>
                </a:solidFill>
                <a:latin typeface="Calibri" pitchFamily="34" charset="0"/>
              </a:rPr>
              <a:t>ΜΟ.ΔΙ.Π. / ΕΚΠΑ</a:t>
            </a:r>
            <a:endParaRPr lang="el-GR" sz="1400" kern="0" dirty="0">
              <a:solidFill>
                <a:srgbClr val="003366"/>
              </a:solidFill>
              <a:latin typeface="Calibri" pitchFamily="34" charset="0"/>
            </a:endParaRPr>
          </a:p>
          <a:p>
            <a:pPr marL="0" lvl="1" algn="ctr" fontAlgn="auto">
              <a:lnSpc>
                <a:spcPct val="110000"/>
              </a:lnSpc>
              <a:spcBef>
                <a:spcPts val="2400"/>
              </a:spcBef>
              <a:spcAft>
                <a:spcPts val="0"/>
              </a:spcAft>
              <a:buClr>
                <a:srgbClr val="336699"/>
              </a:buClr>
              <a:defRPr/>
            </a:pPr>
            <a:r>
              <a:rPr lang="el-GR" sz="1400" b="1" kern="0" dirty="0">
                <a:solidFill>
                  <a:srgbClr val="003366"/>
                </a:solidFill>
                <a:latin typeface="Calibri" pitchFamily="34" charset="0"/>
              </a:rPr>
              <a:t>Αθήνα, 05</a:t>
            </a:r>
            <a:r>
              <a:rPr lang="en-US" sz="1400" b="1" kern="0" dirty="0">
                <a:solidFill>
                  <a:srgbClr val="003366"/>
                </a:solidFill>
                <a:latin typeface="Calibri" pitchFamily="34" charset="0"/>
              </a:rPr>
              <a:t> </a:t>
            </a:r>
            <a:r>
              <a:rPr lang="el-GR" sz="1400" b="1" kern="0" dirty="0">
                <a:solidFill>
                  <a:srgbClr val="003366"/>
                </a:solidFill>
                <a:latin typeface="Calibri" pitchFamily="34" charset="0"/>
              </a:rPr>
              <a:t>Ιουλίου </a:t>
            </a:r>
            <a:r>
              <a:rPr lang="el-GR" sz="1400" b="1" kern="0" dirty="0">
                <a:solidFill>
                  <a:srgbClr val="003366"/>
                </a:solidFill>
                <a:latin typeface="Calibri" pitchFamily="34" charset="0"/>
              </a:rPr>
              <a:t>2011</a:t>
            </a:r>
            <a:endParaRPr lang="el-GR" kern="0" dirty="0">
              <a:solidFill>
                <a:srgbClr val="003366"/>
              </a:solidFill>
              <a:latin typeface="Calibri" pitchFamily="34" charset="0"/>
            </a:endParaRPr>
          </a:p>
          <a:p>
            <a:pPr algn="ctr" fontAlgn="auto">
              <a:lnSpc>
                <a:spcPct val="110000"/>
              </a:lnSpc>
              <a:spcBef>
                <a:spcPts val="1200"/>
              </a:spcBef>
              <a:spcAft>
                <a:spcPts val="0"/>
              </a:spcAft>
              <a:buClr>
                <a:srgbClr val="336699"/>
              </a:buClr>
              <a:defRPr/>
            </a:pPr>
            <a:endParaRPr lang="el-GR" kern="0" dirty="0">
              <a:solidFill>
                <a:srgbClr val="003366"/>
              </a:solidFill>
              <a:latin typeface="Calibri" pitchFamily="34" charset="0"/>
            </a:endParaRPr>
          </a:p>
        </p:txBody>
      </p:sp>
      <p:sp>
        <p:nvSpPr>
          <p:cNvPr id="6" name="Rectangle 5"/>
          <p:cNvSpPr/>
          <p:nvPr/>
        </p:nvSpPr>
        <p:spPr>
          <a:xfrm>
            <a:off x="1690688" y="692150"/>
            <a:ext cx="6769100" cy="831850"/>
          </a:xfrm>
          <a:prstGeom prst="rect">
            <a:avLst/>
          </a:prstGeom>
        </p:spPr>
        <p:txBody>
          <a:bodyPr>
            <a:spAutoFit/>
          </a:bodyPr>
          <a:lstStyle/>
          <a:p>
            <a:pPr fontAlgn="auto">
              <a:spcBef>
                <a:spcPts val="0"/>
              </a:spcBef>
              <a:spcAft>
                <a:spcPts val="0"/>
              </a:spcAft>
              <a:defRPr/>
            </a:pPr>
            <a:r>
              <a:rPr lang="el-GR" sz="2400" b="1" kern="0" dirty="0">
                <a:solidFill>
                  <a:srgbClr val="003366"/>
                </a:solidFill>
                <a:latin typeface="Calibri" pitchFamily="34" charset="0"/>
              </a:rPr>
              <a:t>Εθνικό και Καποδιστριακό Πανεπιστήμιο Αθηνών</a:t>
            </a:r>
          </a:p>
          <a:p>
            <a:pPr fontAlgn="auto">
              <a:spcBef>
                <a:spcPts val="0"/>
              </a:spcBef>
              <a:spcAft>
                <a:spcPts val="0"/>
              </a:spcAft>
              <a:defRPr/>
            </a:pPr>
            <a:r>
              <a:rPr lang="el-GR" sz="2400" b="1" kern="0" dirty="0">
                <a:solidFill>
                  <a:srgbClr val="003366"/>
                </a:solidFill>
                <a:latin typeface="Calibri" pitchFamily="34" charset="0"/>
              </a:rPr>
              <a:t>Τμήμα Πληροφορικής και Τηλεπικοινωνιών</a:t>
            </a:r>
            <a:endParaRPr lang="el-GR" sz="2400" b="1" kern="0" dirty="0">
              <a:solidFill>
                <a:srgbClr val="003366"/>
              </a:solidFill>
              <a:latin typeface="Calibri" pitchFamily="34" charset="0"/>
            </a:endParaRPr>
          </a:p>
        </p:txBody>
      </p:sp>
      <p:pic>
        <p:nvPicPr>
          <p:cNvPr id="46084" name="Picture 1" descr="athina-head-white-bg"/>
          <p:cNvPicPr>
            <a:picLocks noChangeArrowheads="1"/>
          </p:cNvPicPr>
          <p:nvPr/>
        </p:nvPicPr>
        <p:blipFill>
          <a:blip r:embed="rId3"/>
          <a:srcRect l="-7108" t="-3496" r="-12376" b="-4150"/>
          <a:stretch>
            <a:fillRect/>
          </a:stretch>
        </p:blipFill>
        <p:spPr bwMode="auto">
          <a:xfrm>
            <a:off x="971550" y="404813"/>
            <a:ext cx="720725" cy="10080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457" name="Straight Arrow Connector 19"/>
          <p:cNvCxnSpPr>
            <a:cxnSpLocks noChangeShapeType="1"/>
          </p:cNvCxnSpPr>
          <p:nvPr/>
        </p:nvCxnSpPr>
        <p:spPr bwMode="auto">
          <a:xfrm>
            <a:off x="-333375" y="4929188"/>
            <a:ext cx="914400" cy="914400"/>
          </a:xfrm>
          <a:prstGeom prst="straightConnector1">
            <a:avLst/>
          </a:prstGeom>
          <a:noFill/>
          <a:ln w="12700" algn="ctr">
            <a:noFill/>
            <a:round/>
            <a:headEnd/>
            <a:tailEnd type="arrow" w="med" len="med"/>
          </a:ln>
        </p:spPr>
      </p:cxnSp>
      <p:sp>
        <p:nvSpPr>
          <p:cNvPr id="7" name="TextBox 14"/>
          <p:cNvSpPr txBox="1">
            <a:spLocks noChangeArrowheads="1"/>
          </p:cNvSpPr>
          <p:nvPr/>
        </p:nvSpPr>
        <p:spPr bwMode="auto">
          <a:xfrm>
            <a:off x="179388" y="1052513"/>
            <a:ext cx="8569325" cy="5092700"/>
          </a:xfrm>
          <a:prstGeom prst="rect">
            <a:avLst/>
          </a:prstGeom>
          <a:noFill/>
          <a:ln w="9525">
            <a:noFill/>
            <a:miter lim="800000"/>
            <a:headEnd/>
            <a:tailEnd/>
          </a:ln>
        </p:spPr>
        <p:txBody>
          <a:bodyPr>
            <a:spAutoFit/>
          </a:bodyPr>
          <a:lstStyle/>
          <a:p>
            <a:pPr marL="176213" indent="-176213" algn="just" fontAlgn="auto">
              <a:lnSpc>
                <a:spcPct val="120000"/>
              </a:lnSpc>
              <a:spcBef>
                <a:spcPts val="600"/>
              </a:spcBef>
              <a:spcAft>
                <a:spcPts val="0"/>
              </a:spcAft>
              <a:buClr>
                <a:srgbClr val="7EA9D4"/>
              </a:buClr>
              <a:defRPr/>
            </a:pPr>
            <a:r>
              <a:rPr lang="en-US" sz="1900" dirty="0">
                <a:latin typeface="Calibri" pitchFamily="34" charset="0"/>
              </a:rPr>
              <a:t>	</a:t>
            </a:r>
            <a:r>
              <a:rPr lang="el-GR" sz="1900" dirty="0">
                <a:latin typeface="Calibri" pitchFamily="34" charset="0"/>
              </a:rPr>
              <a:t>Το Τμήμα Πληροφορικής και Τηλεπικοινωνιών φιλοδοξεί να είναι πόλος έλξης και αναφοράς ως προς την </a:t>
            </a:r>
            <a:r>
              <a:rPr lang="el-GR" sz="1900" b="1" dirty="0">
                <a:latin typeface="Calibri" pitchFamily="34" charset="0"/>
              </a:rPr>
              <a:t>ποιότητα της εκπαίδευσης </a:t>
            </a:r>
            <a:r>
              <a:rPr lang="el-GR" sz="1900" dirty="0">
                <a:latin typeface="Calibri" pitchFamily="34" charset="0"/>
              </a:rPr>
              <a:t>και την </a:t>
            </a:r>
            <a:r>
              <a:rPr lang="el-GR" sz="1900" b="1" dirty="0">
                <a:latin typeface="Calibri" pitchFamily="34" charset="0"/>
              </a:rPr>
              <a:t>αριστεία στην έρευνα </a:t>
            </a:r>
            <a:r>
              <a:rPr lang="el-GR" sz="1900" dirty="0">
                <a:latin typeface="Calibri" pitchFamily="34" charset="0"/>
              </a:rPr>
              <a:t>σε διεθνές επίπεδο.</a:t>
            </a:r>
          </a:p>
          <a:p>
            <a:pPr marL="176213" indent="-176213" algn="just" fontAlgn="auto">
              <a:lnSpc>
                <a:spcPct val="120000"/>
              </a:lnSpc>
              <a:spcBef>
                <a:spcPts val="600"/>
              </a:spcBef>
              <a:spcAft>
                <a:spcPts val="0"/>
              </a:spcAft>
              <a:buClr>
                <a:srgbClr val="7EA9D4"/>
              </a:buClr>
              <a:defRPr/>
            </a:pPr>
            <a:endParaRPr lang="el-GR" sz="1900" dirty="0">
              <a:latin typeface="Calibri" pitchFamily="34" charset="0"/>
            </a:endParaRPr>
          </a:p>
          <a:p>
            <a:pPr marL="176213" indent="-176213" algn="just" fontAlgn="auto">
              <a:lnSpc>
                <a:spcPct val="120000"/>
              </a:lnSpc>
              <a:spcBef>
                <a:spcPts val="600"/>
              </a:spcBef>
              <a:spcAft>
                <a:spcPts val="0"/>
              </a:spcAft>
              <a:buClr>
                <a:srgbClr val="7EA9D4"/>
              </a:buClr>
              <a:defRPr/>
            </a:pPr>
            <a:r>
              <a:rPr lang="el-GR" sz="1900" dirty="0">
                <a:latin typeface="Calibri" pitchFamily="34" charset="0"/>
              </a:rPr>
              <a:t>	Το όραμά μας εδράζεται στους κοινούς στόχους και τις αμοιβαίες δεσμεύσεις μεταξύ του ακαδημαϊκού προσωπικού, των φοιτητών και των διοικητικών-τεχνικών  στελεχών του Τμήματος: </a:t>
            </a:r>
          </a:p>
          <a:p>
            <a:pPr marL="633413" lvl="1" indent="-176213" algn="just" fontAlgn="auto">
              <a:lnSpc>
                <a:spcPct val="120000"/>
              </a:lnSpc>
              <a:spcBef>
                <a:spcPts val="600"/>
              </a:spcBef>
              <a:spcAft>
                <a:spcPts val="0"/>
              </a:spcAft>
              <a:buClr>
                <a:schemeClr val="accent1">
                  <a:lumMod val="50000"/>
                </a:schemeClr>
              </a:buClr>
              <a:buFont typeface="Wingdings 3" pitchFamily="18" charset="2"/>
              <a:buChar char="{"/>
              <a:defRPr/>
            </a:pPr>
            <a:r>
              <a:rPr lang="el-GR" sz="1900" dirty="0">
                <a:latin typeface="Calibri" pitchFamily="34" charset="0"/>
              </a:rPr>
              <a:t>μεταξύ των αρίστων στην αναζήτηση, την αμερόληπτη μετάδοση,</a:t>
            </a:r>
            <a:r>
              <a:rPr lang="en-US" sz="1900" dirty="0">
                <a:latin typeface="Calibri" pitchFamily="34" charset="0"/>
              </a:rPr>
              <a:t> </a:t>
            </a:r>
            <a:r>
              <a:rPr lang="el-GR" sz="1900" dirty="0">
                <a:latin typeface="Calibri" pitchFamily="34" charset="0"/>
              </a:rPr>
              <a:t>την επιστημονική και κοινωνική αξιοποίηση της  γνώσης</a:t>
            </a:r>
            <a:endParaRPr lang="en-US" sz="1900" dirty="0">
              <a:latin typeface="Calibri" pitchFamily="34" charset="0"/>
            </a:endParaRPr>
          </a:p>
          <a:p>
            <a:pPr marL="633413" lvl="1" indent="-176213" algn="just" fontAlgn="auto">
              <a:lnSpc>
                <a:spcPct val="120000"/>
              </a:lnSpc>
              <a:spcBef>
                <a:spcPts val="600"/>
              </a:spcBef>
              <a:spcAft>
                <a:spcPts val="0"/>
              </a:spcAft>
              <a:buClr>
                <a:schemeClr val="accent1">
                  <a:lumMod val="50000"/>
                </a:schemeClr>
              </a:buClr>
              <a:buFont typeface="Wingdings 3" pitchFamily="18" charset="2"/>
              <a:buChar char="{"/>
              <a:defRPr/>
            </a:pPr>
            <a:r>
              <a:rPr lang="el-GR" sz="1900" dirty="0">
                <a:latin typeface="Calibri" pitchFamily="34" charset="0"/>
              </a:rPr>
              <a:t>μεταξύ των αρίστων στην έρευνα και τις διεθνείς συνεργασίες</a:t>
            </a:r>
            <a:endParaRPr lang="en-US" sz="1900" dirty="0">
              <a:latin typeface="Calibri" pitchFamily="34" charset="0"/>
            </a:endParaRPr>
          </a:p>
          <a:p>
            <a:pPr marL="633413" lvl="1" indent="-176213" algn="just" fontAlgn="auto">
              <a:lnSpc>
                <a:spcPct val="120000"/>
              </a:lnSpc>
              <a:spcBef>
                <a:spcPts val="600"/>
              </a:spcBef>
              <a:spcAft>
                <a:spcPts val="0"/>
              </a:spcAft>
              <a:buClr>
                <a:schemeClr val="accent1">
                  <a:lumMod val="50000"/>
                </a:schemeClr>
              </a:buClr>
              <a:buFont typeface="Wingdings 3" pitchFamily="18" charset="2"/>
              <a:buChar char="{"/>
              <a:defRPr/>
            </a:pPr>
            <a:r>
              <a:rPr lang="el-GR" sz="1900" dirty="0">
                <a:latin typeface="Calibri" pitchFamily="34" charset="0"/>
              </a:rPr>
              <a:t>μεταξύ των πρωτοπόρων στην κοινωνική προσφορά σε επιστημονικούς και τεχνολογικούς τομείς συναφείς με τα γνωστικά μας αντικείμενα </a:t>
            </a:r>
          </a:p>
          <a:p>
            <a:pPr marL="633413" lvl="1" indent="-176213" algn="just" fontAlgn="auto">
              <a:lnSpc>
                <a:spcPct val="120000"/>
              </a:lnSpc>
              <a:spcBef>
                <a:spcPts val="600"/>
              </a:spcBef>
              <a:spcAft>
                <a:spcPts val="0"/>
              </a:spcAft>
              <a:buClr>
                <a:schemeClr val="accent1">
                  <a:lumMod val="50000"/>
                </a:schemeClr>
              </a:buClr>
              <a:buFont typeface="Wingdings 3" pitchFamily="18" charset="2"/>
              <a:buChar char="{"/>
              <a:defRPr/>
            </a:pPr>
            <a:endParaRPr lang="el-GR" sz="1900" dirty="0">
              <a:latin typeface="Calibri" pitchFamily="34" charset="0"/>
            </a:endParaRPr>
          </a:p>
        </p:txBody>
      </p:sp>
      <p:sp>
        <p:nvSpPr>
          <p:cNvPr id="13" name="Rectangle 2"/>
          <p:cNvSpPr txBox="1">
            <a:spLocks noChangeArrowheads="1"/>
          </p:cNvSpPr>
          <p:nvPr/>
        </p:nvSpPr>
        <p:spPr bwMode="auto">
          <a:xfrm>
            <a:off x="539552" y="6093296"/>
            <a:ext cx="8208912" cy="432048"/>
          </a:xfrm>
          <a:prstGeom prst="rect">
            <a:avLst/>
          </a:prstGeom>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path path="circle">
              <a:fillToRect l="50000" t="50000" r="50000" b="50000"/>
            </a:path>
            <a:tileRect/>
          </a:gradFill>
          <a:ln w="9525">
            <a:noFill/>
            <a:miter lim="800000"/>
            <a:headEnd/>
            <a:tailEnd/>
          </a:ln>
        </p:spPr>
        <p:txBody>
          <a:bodyPr lIns="99152" tIns="49576" rIns="99152" bIns="49576"/>
          <a:lstStyle/>
          <a:p>
            <a:pPr algn="ctr" fontAlgn="auto">
              <a:lnSpc>
                <a:spcPct val="120000"/>
              </a:lnSpc>
              <a:spcBef>
                <a:spcPts val="600"/>
              </a:spcBef>
              <a:spcAft>
                <a:spcPts val="600"/>
              </a:spcAft>
              <a:buClr>
                <a:srgbClr val="7EA9D4"/>
              </a:buClr>
              <a:defRPr/>
            </a:pPr>
            <a:r>
              <a:rPr lang="el-GR" sz="1600" b="1" i="1" dirty="0">
                <a:solidFill>
                  <a:schemeClr val="bg1"/>
                </a:solidFill>
                <a:latin typeface="+mn-lt"/>
              </a:rPr>
              <a:t>Διττός Στόχος: Ποιότητα Εκπαίδευσης &amp; Αριστεία Έρευνας</a:t>
            </a:r>
          </a:p>
        </p:txBody>
      </p:sp>
      <p:sp>
        <p:nvSpPr>
          <p:cNvPr id="9" name="Rectangle 8"/>
          <p:cNvSpPr/>
          <p:nvPr/>
        </p:nvSpPr>
        <p:spPr>
          <a:xfrm>
            <a:off x="0" y="-9968"/>
            <a:ext cx="9144000" cy="864096"/>
          </a:xfrm>
          <a:prstGeom prst="rect">
            <a:avLst/>
          </a:prstGeo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l-GR" sz="2700" b="1" dirty="0">
                <a:solidFill>
                  <a:schemeClr val="accent1">
                    <a:lumMod val="50000"/>
                  </a:schemeClr>
                </a:solidFill>
              </a:rPr>
              <a:t>Όραμα</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481" name="Straight Arrow Connector 19"/>
          <p:cNvCxnSpPr>
            <a:cxnSpLocks noChangeShapeType="1"/>
          </p:cNvCxnSpPr>
          <p:nvPr/>
        </p:nvCxnSpPr>
        <p:spPr bwMode="auto">
          <a:xfrm>
            <a:off x="-333375" y="4929188"/>
            <a:ext cx="914400" cy="914400"/>
          </a:xfrm>
          <a:prstGeom prst="straightConnector1">
            <a:avLst/>
          </a:prstGeom>
          <a:noFill/>
          <a:ln w="12700" algn="ctr">
            <a:noFill/>
            <a:round/>
            <a:headEnd/>
            <a:tailEnd type="arrow" w="med" len="med"/>
          </a:ln>
        </p:spPr>
      </p:cxnSp>
      <p:sp>
        <p:nvSpPr>
          <p:cNvPr id="7" name="TextBox 14"/>
          <p:cNvSpPr txBox="1">
            <a:spLocks noChangeArrowheads="1"/>
          </p:cNvSpPr>
          <p:nvPr/>
        </p:nvSpPr>
        <p:spPr bwMode="auto">
          <a:xfrm>
            <a:off x="250825" y="908050"/>
            <a:ext cx="8281988" cy="4140200"/>
          </a:xfrm>
          <a:prstGeom prst="rect">
            <a:avLst/>
          </a:prstGeom>
          <a:noFill/>
          <a:ln w="9525">
            <a:noFill/>
            <a:miter lim="800000"/>
            <a:headEnd/>
            <a:tailEnd/>
          </a:ln>
        </p:spPr>
        <p:txBody>
          <a:bodyPr>
            <a:spAutoFit/>
          </a:bodyPr>
          <a:lstStyle/>
          <a:p>
            <a:pPr marL="176213" indent="-176213" algn="just" fontAlgn="auto">
              <a:lnSpc>
                <a:spcPct val="120000"/>
              </a:lnSpc>
              <a:spcBef>
                <a:spcPts val="600"/>
              </a:spcBef>
              <a:spcAft>
                <a:spcPts val="0"/>
              </a:spcAft>
              <a:buClr>
                <a:srgbClr val="7EA9D4"/>
              </a:buClr>
              <a:defRPr/>
            </a:pPr>
            <a:r>
              <a:rPr lang="el-GR" sz="1900" dirty="0">
                <a:latin typeface="Calibri" pitchFamily="34" charset="0"/>
              </a:rPr>
              <a:t>	 </a:t>
            </a:r>
          </a:p>
          <a:p>
            <a:pPr marL="633413" lvl="1" indent="-176213" algn="just" fontAlgn="auto">
              <a:lnSpc>
                <a:spcPct val="120000"/>
              </a:lnSpc>
              <a:spcBef>
                <a:spcPts val="600"/>
              </a:spcBef>
              <a:spcAft>
                <a:spcPts val="0"/>
              </a:spcAft>
              <a:buClr>
                <a:schemeClr val="accent1">
                  <a:lumMod val="50000"/>
                </a:schemeClr>
              </a:buClr>
              <a:buFont typeface="Wingdings 3" pitchFamily="18" charset="2"/>
              <a:buChar char="{"/>
              <a:defRPr/>
            </a:pPr>
            <a:r>
              <a:rPr lang="el-GR" sz="1900" dirty="0">
                <a:latin typeface="+mn-lt"/>
              </a:rPr>
              <a:t>Η αποστολή μας θεμελιώνεται στον </a:t>
            </a:r>
            <a:r>
              <a:rPr lang="el-GR" sz="1900" b="1" i="1" dirty="0">
                <a:latin typeface="+mn-lt"/>
              </a:rPr>
              <a:t>αμοιβαίο σεβασμό και στην εκτίμηση της συνεισφοράς εκάστου στο κοινό όραμα</a:t>
            </a:r>
            <a:r>
              <a:rPr lang="el-GR" sz="1900" i="1" dirty="0">
                <a:latin typeface="+mn-lt"/>
              </a:rPr>
              <a:t>.</a:t>
            </a:r>
          </a:p>
          <a:p>
            <a:pPr marL="633413" lvl="1" indent="-176213" algn="just" fontAlgn="auto">
              <a:lnSpc>
                <a:spcPct val="120000"/>
              </a:lnSpc>
              <a:spcBef>
                <a:spcPts val="600"/>
              </a:spcBef>
              <a:spcAft>
                <a:spcPts val="0"/>
              </a:spcAft>
              <a:buClr>
                <a:schemeClr val="accent1">
                  <a:lumMod val="50000"/>
                </a:schemeClr>
              </a:buClr>
              <a:defRPr/>
            </a:pPr>
            <a:endParaRPr lang="en-US" sz="1900" i="1" dirty="0">
              <a:latin typeface="Calibri" pitchFamily="34" charset="0"/>
            </a:endParaRPr>
          </a:p>
          <a:p>
            <a:pPr marL="633413" lvl="1" indent="-176213" algn="just" fontAlgn="auto">
              <a:lnSpc>
                <a:spcPct val="120000"/>
              </a:lnSpc>
              <a:spcBef>
                <a:spcPts val="600"/>
              </a:spcBef>
              <a:spcAft>
                <a:spcPts val="0"/>
              </a:spcAft>
              <a:buClr>
                <a:schemeClr val="accent1">
                  <a:lumMod val="50000"/>
                </a:schemeClr>
              </a:buClr>
              <a:buFont typeface="Wingdings 3" pitchFamily="18" charset="2"/>
              <a:buChar char="{"/>
              <a:defRPr/>
            </a:pPr>
            <a:r>
              <a:rPr lang="el-GR" sz="1900" dirty="0">
                <a:latin typeface="+mn-lt"/>
              </a:rPr>
              <a:t>Η αποστολή μας για την επίτευξη του οράματος εμπεριέχει ευθύνες και ενέργειες προς:</a:t>
            </a:r>
            <a:endParaRPr lang="el-GR" sz="1900" dirty="0">
              <a:latin typeface="Calibri" pitchFamily="34" charset="0"/>
            </a:endParaRPr>
          </a:p>
          <a:p>
            <a:pPr marL="1090613" lvl="2" indent="-176213" algn="just" fontAlgn="auto">
              <a:lnSpc>
                <a:spcPct val="120000"/>
              </a:lnSpc>
              <a:spcBef>
                <a:spcPts val="600"/>
              </a:spcBef>
              <a:spcAft>
                <a:spcPts val="0"/>
              </a:spcAft>
              <a:buClr>
                <a:schemeClr val="accent1">
                  <a:lumMod val="50000"/>
                </a:schemeClr>
              </a:buClr>
              <a:buFont typeface="Wingdings 3" pitchFamily="18" charset="2"/>
              <a:buChar char="{"/>
              <a:defRPr/>
            </a:pPr>
            <a:r>
              <a:rPr lang="el-GR" sz="1900" dirty="0">
                <a:latin typeface="Calibri" pitchFamily="34" charset="0"/>
              </a:rPr>
              <a:t>Ακαδημαϊκό Προσωπικό</a:t>
            </a:r>
          </a:p>
          <a:p>
            <a:pPr marL="1090613" lvl="2" indent="-176213" algn="just" fontAlgn="auto">
              <a:lnSpc>
                <a:spcPct val="120000"/>
              </a:lnSpc>
              <a:spcBef>
                <a:spcPts val="600"/>
              </a:spcBef>
              <a:spcAft>
                <a:spcPts val="0"/>
              </a:spcAft>
              <a:buClr>
                <a:schemeClr val="accent1">
                  <a:lumMod val="50000"/>
                </a:schemeClr>
              </a:buClr>
              <a:buFont typeface="Wingdings 3" pitchFamily="18" charset="2"/>
              <a:buChar char="{"/>
              <a:defRPr/>
            </a:pPr>
            <a:r>
              <a:rPr lang="el-GR" sz="1900" dirty="0">
                <a:latin typeface="Calibri" pitchFamily="34" charset="0"/>
              </a:rPr>
              <a:t>Προπτυχιακούς &amp; Μεταπτυχιακούς Φοιτητές</a:t>
            </a:r>
          </a:p>
          <a:p>
            <a:pPr marL="1090613" lvl="2" indent="-176213" algn="just" fontAlgn="auto">
              <a:lnSpc>
                <a:spcPct val="120000"/>
              </a:lnSpc>
              <a:spcBef>
                <a:spcPts val="600"/>
              </a:spcBef>
              <a:spcAft>
                <a:spcPts val="0"/>
              </a:spcAft>
              <a:buClr>
                <a:schemeClr val="accent1">
                  <a:lumMod val="50000"/>
                </a:schemeClr>
              </a:buClr>
              <a:buFont typeface="Wingdings 3" pitchFamily="18" charset="2"/>
              <a:buChar char="{"/>
              <a:defRPr/>
            </a:pPr>
            <a:r>
              <a:rPr lang="el-GR" sz="1900" dirty="0">
                <a:latin typeface="Calibri" pitchFamily="34" charset="0"/>
              </a:rPr>
              <a:t>Διοικητικά και Τεχνικά Στελέχη</a:t>
            </a:r>
          </a:p>
          <a:p>
            <a:pPr marL="633413" lvl="1" indent="-176213" algn="just" fontAlgn="auto">
              <a:lnSpc>
                <a:spcPct val="120000"/>
              </a:lnSpc>
              <a:spcBef>
                <a:spcPts val="600"/>
              </a:spcBef>
              <a:spcAft>
                <a:spcPts val="0"/>
              </a:spcAft>
              <a:buClr>
                <a:srgbClr val="7EA9D4"/>
              </a:buClr>
              <a:buFont typeface="Wingdings 3" pitchFamily="18" charset="2"/>
              <a:buChar char="{"/>
              <a:defRPr/>
            </a:pPr>
            <a:endParaRPr lang="el-GR" sz="1900" dirty="0">
              <a:latin typeface="Calibri" pitchFamily="34" charset="0"/>
            </a:endParaRPr>
          </a:p>
        </p:txBody>
      </p:sp>
      <p:sp>
        <p:nvSpPr>
          <p:cNvPr id="8" name="Rectangle 7"/>
          <p:cNvSpPr/>
          <p:nvPr/>
        </p:nvSpPr>
        <p:spPr>
          <a:xfrm>
            <a:off x="0" y="-9968"/>
            <a:ext cx="9144000" cy="864096"/>
          </a:xfrm>
          <a:prstGeom prst="rect">
            <a:avLst/>
          </a:prstGeo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l-GR" sz="2700" b="1" dirty="0">
                <a:solidFill>
                  <a:schemeClr val="accent1">
                    <a:lumMod val="50000"/>
                  </a:schemeClr>
                </a:solidFill>
              </a:rPr>
              <a:t>Αποστολή</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1505" name="Straight Arrow Connector 19"/>
          <p:cNvCxnSpPr>
            <a:cxnSpLocks noChangeShapeType="1"/>
          </p:cNvCxnSpPr>
          <p:nvPr/>
        </p:nvCxnSpPr>
        <p:spPr bwMode="auto">
          <a:xfrm>
            <a:off x="-333375" y="4929188"/>
            <a:ext cx="914400" cy="914400"/>
          </a:xfrm>
          <a:prstGeom prst="straightConnector1">
            <a:avLst/>
          </a:prstGeom>
          <a:noFill/>
          <a:ln w="12700" algn="ctr">
            <a:noFill/>
            <a:round/>
            <a:headEnd/>
            <a:tailEnd type="arrow" w="med" len="med"/>
          </a:ln>
        </p:spPr>
      </p:cxnSp>
      <p:sp>
        <p:nvSpPr>
          <p:cNvPr id="7" name="TextBox 14"/>
          <p:cNvSpPr txBox="1">
            <a:spLocks noChangeArrowheads="1"/>
          </p:cNvSpPr>
          <p:nvPr/>
        </p:nvSpPr>
        <p:spPr bwMode="auto">
          <a:xfrm>
            <a:off x="250825" y="908050"/>
            <a:ext cx="8713788" cy="5672138"/>
          </a:xfrm>
          <a:prstGeom prst="rect">
            <a:avLst/>
          </a:prstGeom>
          <a:noFill/>
          <a:ln w="9525">
            <a:noFill/>
            <a:miter lim="800000"/>
            <a:headEnd/>
            <a:tailEnd/>
          </a:ln>
        </p:spPr>
        <p:txBody>
          <a:bodyPr>
            <a:spAutoFit/>
          </a:bodyPr>
          <a:lstStyle/>
          <a:p>
            <a:pPr marL="95250" lvl="1" indent="-95250" algn="just" fontAlgn="auto">
              <a:lnSpc>
                <a:spcPct val="120000"/>
              </a:lnSpc>
              <a:spcBef>
                <a:spcPts val="600"/>
              </a:spcBef>
              <a:spcAft>
                <a:spcPts val="600"/>
              </a:spcAft>
              <a:buClr>
                <a:schemeClr val="accent1">
                  <a:lumMod val="50000"/>
                </a:schemeClr>
              </a:buClr>
              <a:buFont typeface="Wingdings 3" pitchFamily="18" charset="2"/>
              <a:buChar char="{"/>
              <a:defRPr/>
            </a:pPr>
            <a:r>
              <a:rPr lang="el-GR" dirty="0">
                <a:latin typeface="Calibri" pitchFamily="34" charset="0"/>
              </a:rPr>
              <a:t>Η αποστολή μας θεμελιώνεται στον αμοιβαίο σεβασμό και στην εκτίμηση της συνεισφοράς εκάστου στο κοινό όραμα. Συγκεκριμένα για τα Μέλη Δ.Ε.Π.:</a:t>
            </a:r>
          </a:p>
          <a:p>
            <a:pPr marL="95250" lvl="1" indent="-95250" algn="just" fontAlgn="auto">
              <a:lnSpc>
                <a:spcPct val="120000"/>
              </a:lnSpc>
              <a:spcBef>
                <a:spcPts val="600"/>
              </a:spcBef>
              <a:spcAft>
                <a:spcPts val="600"/>
              </a:spcAft>
              <a:buClr>
                <a:schemeClr val="accent1">
                  <a:lumMod val="50000"/>
                </a:schemeClr>
              </a:buClr>
              <a:buFont typeface="Wingdings 3" pitchFamily="18" charset="2"/>
              <a:buChar char="{"/>
              <a:defRPr/>
            </a:pPr>
            <a:r>
              <a:rPr lang="el-GR" dirty="0">
                <a:latin typeface="Calibri" pitchFamily="34" charset="0"/>
              </a:rPr>
              <a:t>Να απολαμβάνει πλήρους ελευθερίας στην άσκηση, με αίσθημα ευθύνης, όλων των καθηκόντων του σε ένα Δημόσιο Πανεπιστήμιο που επιδιώκει να αυτοδιοικείται, να παραμένει ανοικτό στο διάλογο και τις ιδέες και να αισθάνεται την υποχρέωση για κοινωνική προσφορά και λογοδοσία. </a:t>
            </a:r>
          </a:p>
          <a:p>
            <a:pPr marL="95250" lvl="1" indent="-95250" algn="just" fontAlgn="auto">
              <a:lnSpc>
                <a:spcPct val="120000"/>
              </a:lnSpc>
              <a:spcBef>
                <a:spcPts val="600"/>
              </a:spcBef>
              <a:spcAft>
                <a:spcPts val="600"/>
              </a:spcAft>
              <a:buClr>
                <a:schemeClr val="accent1">
                  <a:lumMod val="50000"/>
                </a:schemeClr>
              </a:buClr>
              <a:buFont typeface="Wingdings 3" pitchFamily="18" charset="2"/>
              <a:buChar char="{"/>
              <a:defRPr/>
            </a:pPr>
            <a:r>
              <a:rPr lang="el-GR" dirty="0">
                <a:latin typeface="Calibri" pitchFamily="34" charset="0"/>
              </a:rPr>
              <a:t>Να αναπτύσσει διεθνείς συνεργασίες και να συμπρωταγωνιστεί σε ερευνητικά προγράμματα αιχμής ανατροφοδοτώντας το Τμήμα με πρόσθετες επιστημονικές  γνώσεις, εμπειρίες και οικονομικούς πόρους. </a:t>
            </a:r>
          </a:p>
          <a:p>
            <a:pPr marL="95250" lvl="1" indent="-95250" algn="just" fontAlgn="auto">
              <a:lnSpc>
                <a:spcPct val="120000"/>
              </a:lnSpc>
              <a:spcBef>
                <a:spcPts val="600"/>
              </a:spcBef>
              <a:spcAft>
                <a:spcPts val="600"/>
              </a:spcAft>
              <a:buClr>
                <a:schemeClr val="accent1">
                  <a:lumMod val="50000"/>
                </a:schemeClr>
              </a:buClr>
              <a:buFont typeface="Wingdings 3" pitchFamily="18" charset="2"/>
              <a:buChar char="{"/>
              <a:defRPr/>
            </a:pPr>
            <a:r>
              <a:rPr lang="el-GR" dirty="0">
                <a:latin typeface="Calibri" pitchFamily="34" charset="0"/>
              </a:rPr>
              <a:t>Να καθοδηγεί διδακτορικές διατριβές και επιστημονικό έργο υψηλής προστιθέμενης επιστημονικής αξίας και να ωθεί τους νέους επιστήμονες στην κατεύθυνση της ευγενούς άμιλλας.</a:t>
            </a:r>
          </a:p>
          <a:p>
            <a:pPr marL="95250" lvl="1" indent="-95250" algn="just" fontAlgn="auto">
              <a:lnSpc>
                <a:spcPct val="120000"/>
              </a:lnSpc>
              <a:spcBef>
                <a:spcPts val="600"/>
              </a:spcBef>
              <a:spcAft>
                <a:spcPts val="600"/>
              </a:spcAft>
              <a:buClr>
                <a:schemeClr val="accent1">
                  <a:lumMod val="50000"/>
                </a:schemeClr>
              </a:buClr>
              <a:buFont typeface="Wingdings 3" pitchFamily="18" charset="2"/>
              <a:buChar char="{"/>
              <a:defRPr/>
            </a:pPr>
            <a:r>
              <a:rPr lang="el-GR" dirty="0">
                <a:latin typeface="Calibri" pitchFamily="34" charset="0"/>
              </a:rPr>
              <a:t>Να εκτελεί τα διδακτικά του καθήκοντα με τον προσωπικό μόχθο που απαιτεί το λειτούργημα του δασκάλου τηρώντας την εκπαιδευτική πολιτική του Τμήματος και τις αρχές της αμεροληψίας και της επιβράβευσης των καλυτέρων. </a:t>
            </a:r>
          </a:p>
        </p:txBody>
      </p:sp>
      <p:sp>
        <p:nvSpPr>
          <p:cNvPr id="8" name="Rectangle 7"/>
          <p:cNvSpPr/>
          <p:nvPr/>
        </p:nvSpPr>
        <p:spPr>
          <a:xfrm>
            <a:off x="0" y="-9968"/>
            <a:ext cx="9144000" cy="864096"/>
          </a:xfrm>
          <a:prstGeom prst="rect">
            <a:avLst/>
          </a:prstGeo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l-GR" sz="2700" b="1" dirty="0">
                <a:solidFill>
                  <a:schemeClr val="accent1">
                    <a:lumMod val="50000"/>
                  </a:schemeClr>
                </a:solidFill>
              </a:rPr>
              <a:t>Αποστολή Μελών Δ.Ε.Π.</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2529" name="Straight Arrow Connector 19"/>
          <p:cNvCxnSpPr>
            <a:cxnSpLocks noChangeShapeType="1"/>
          </p:cNvCxnSpPr>
          <p:nvPr/>
        </p:nvCxnSpPr>
        <p:spPr bwMode="auto">
          <a:xfrm>
            <a:off x="-333375" y="4929188"/>
            <a:ext cx="914400" cy="914400"/>
          </a:xfrm>
          <a:prstGeom prst="straightConnector1">
            <a:avLst/>
          </a:prstGeom>
          <a:noFill/>
          <a:ln w="12700" algn="ctr">
            <a:noFill/>
            <a:round/>
            <a:headEnd/>
            <a:tailEnd type="arrow" w="med" len="med"/>
          </a:ln>
        </p:spPr>
      </p:cxnSp>
      <p:sp>
        <p:nvSpPr>
          <p:cNvPr id="7" name="TextBox 14"/>
          <p:cNvSpPr txBox="1">
            <a:spLocks noChangeArrowheads="1"/>
          </p:cNvSpPr>
          <p:nvPr/>
        </p:nvSpPr>
        <p:spPr bwMode="auto">
          <a:xfrm>
            <a:off x="323850" y="1063625"/>
            <a:ext cx="8424863" cy="3678238"/>
          </a:xfrm>
          <a:prstGeom prst="rect">
            <a:avLst/>
          </a:prstGeom>
          <a:noFill/>
          <a:ln w="9525">
            <a:noFill/>
            <a:miter lim="800000"/>
            <a:headEnd/>
            <a:tailEnd/>
          </a:ln>
        </p:spPr>
        <p:txBody>
          <a:bodyPr>
            <a:spAutoFit/>
          </a:bodyPr>
          <a:lstStyle/>
          <a:p>
            <a:pPr marL="176213" indent="-176213" algn="just" fontAlgn="auto">
              <a:lnSpc>
                <a:spcPct val="120000"/>
              </a:lnSpc>
              <a:spcBef>
                <a:spcPts val="600"/>
              </a:spcBef>
              <a:spcAft>
                <a:spcPts val="600"/>
              </a:spcAft>
              <a:buClr>
                <a:srgbClr val="7EA9D4"/>
              </a:buClr>
              <a:defRPr/>
            </a:pPr>
            <a:r>
              <a:rPr lang="el-GR" dirty="0">
                <a:latin typeface="Calibri" pitchFamily="34" charset="0"/>
              </a:rPr>
              <a:t>	 </a:t>
            </a:r>
          </a:p>
          <a:p>
            <a:pPr marL="177800" lvl="1" indent="-177800" algn="just" fontAlgn="auto">
              <a:lnSpc>
                <a:spcPct val="120000"/>
              </a:lnSpc>
              <a:spcBef>
                <a:spcPts val="600"/>
              </a:spcBef>
              <a:spcAft>
                <a:spcPts val="600"/>
              </a:spcAft>
              <a:buClr>
                <a:schemeClr val="accent1">
                  <a:lumMod val="50000"/>
                </a:schemeClr>
              </a:buClr>
              <a:buFont typeface="Wingdings 3" pitchFamily="18" charset="2"/>
              <a:buChar char="{"/>
              <a:defRPr/>
            </a:pPr>
            <a:r>
              <a:rPr lang="el-GR" dirty="0">
                <a:latin typeface="Calibri" pitchFamily="34" charset="0"/>
              </a:rPr>
              <a:t>Να αποκτούν γνώσεις και δεξιότητες που θα τους επιτρέψουν να ενταχθούν και να συνεισφέρουν με τον καλύτερο τρόπο στο επιστημονικό-κοινωνικό-οικονομικό και πολιτιστικό γίγνεσθαι που καθίσταται ολοένα και περισσότερο απαιτητικό. </a:t>
            </a:r>
          </a:p>
          <a:p>
            <a:pPr marL="177800" lvl="1" indent="-177800" algn="just" fontAlgn="auto">
              <a:lnSpc>
                <a:spcPct val="120000"/>
              </a:lnSpc>
              <a:spcBef>
                <a:spcPts val="600"/>
              </a:spcBef>
              <a:spcAft>
                <a:spcPts val="600"/>
              </a:spcAft>
              <a:buClr>
                <a:schemeClr val="accent1">
                  <a:lumMod val="50000"/>
                </a:schemeClr>
              </a:buClr>
              <a:buFont typeface="Wingdings 3" pitchFamily="18" charset="2"/>
              <a:buChar char="{"/>
              <a:defRPr/>
            </a:pPr>
            <a:r>
              <a:rPr lang="el-GR" dirty="0">
                <a:latin typeface="Calibri" pitchFamily="34" charset="0"/>
              </a:rPr>
              <a:t>Να συμμετέχουν με κριτικό πνεύμα στην πρόοδο της επιστήμης, στην εξέλιξη του Πανεπιστημίου και την ευημερία του κοινωνικού συνόλου υπό όρους ελευθερίας, αξιοκρατίας και σεβασμού των διαφορετικών απόψεων. </a:t>
            </a:r>
          </a:p>
          <a:p>
            <a:pPr marL="900113" lvl="2" indent="-273050" algn="just" fontAlgn="auto">
              <a:lnSpc>
                <a:spcPct val="120000"/>
              </a:lnSpc>
              <a:spcBef>
                <a:spcPts val="600"/>
              </a:spcBef>
              <a:spcAft>
                <a:spcPts val="600"/>
              </a:spcAft>
              <a:buClr>
                <a:schemeClr val="accent1">
                  <a:lumMod val="50000"/>
                </a:schemeClr>
              </a:buClr>
              <a:buFont typeface="Wingdings 3" pitchFamily="18" charset="2"/>
              <a:buChar char="{"/>
              <a:defRPr/>
            </a:pPr>
            <a:endParaRPr lang="el-GR" dirty="0">
              <a:latin typeface="Calibri" pitchFamily="34" charset="0"/>
            </a:endParaRPr>
          </a:p>
          <a:p>
            <a:pPr marL="633413" lvl="1" indent="-176213" algn="just" fontAlgn="auto">
              <a:lnSpc>
                <a:spcPct val="120000"/>
              </a:lnSpc>
              <a:spcBef>
                <a:spcPts val="600"/>
              </a:spcBef>
              <a:spcAft>
                <a:spcPts val="600"/>
              </a:spcAft>
              <a:buClr>
                <a:schemeClr val="accent1">
                  <a:lumMod val="50000"/>
                </a:schemeClr>
              </a:buClr>
              <a:buFont typeface="Wingdings 3" pitchFamily="18" charset="2"/>
              <a:buChar char="{"/>
              <a:defRPr/>
            </a:pPr>
            <a:endParaRPr lang="el-GR" dirty="0">
              <a:latin typeface="Calibri" pitchFamily="34" charset="0"/>
            </a:endParaRPr>
          </a:p>
        </p:txBody>
      </p:sp>
      <p:sp>
        <p:nvSpPr>
          <p:cNvPr id="8" name="Rectangle 7"/>
          <p:cNvSpPr/>
          <p:nvPr/>
        </p:nvSpPr>
        <p:spPr>
          <a:xfrm>
            <a:off x="0" y="-9968"/>
            <a:ext cx="9144000" cy="864096"/>
          </a:xfrm>
          <a:prstGeom prst="rect">
            <a:avLst/>
          </a:prstGeo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l-GR" sz="2700" b="1" dirty="0">
                <a:solidFill>
                  <a:schemeClr val="accent1">
                    <a:lumMod val="50000"/>
                  </a:schemeClr>
                </a:solidFill>
              </a:rPr>
              <a:t>Αποστολή Προπτυχιακών &amp; Μεταπτυχιακών Φοιτητών</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553" name="Straight Arrow Connector 19"/>
          <p:cNvCxnSpPr>
            <a:cxnSpLocks noChangeShapeType="1"/>
          </p:cNvCxnSpPr>
          <p:nvPr/>
        </p:nvCxnSpPr>
        <p:spPr bwMode="auto">
          <a:xfrm>
            <a:off x="-333375" y="4929188"/>
            <a:ext cx="914400" cy="914400"/>
          </a:xfrm>
          <a:prstGeom prst="straightConnector1">
            <a:avLst/>
          </a:prstGeom>
          <a:noFill/>
          <a:ln w="12700" algn="ctr">
            <a:noFill/>
            <a:round/>
            <a:headEnd/>
            <a:tailEnd type="arrow" w="med" len="med"/>
          </a:ln>
        </p:spPr>
      </p:cxnSp>
      <p:sp>
        <p:nvSpPr>
          <p:cNvPr id="7" name="TextBox 14"/>
          <p:cNvSpPr txBox="1">
            <a:spLocks noChangeArrowheads="1"/>
          </p:cNvSpPr>
          <p:nvPr/>
        </p:nvSpPr>
        <p:spPr bwMode="auto">
          <a:xfrm>
            <a:off x="323850" y="836613"/>
            <a:ext cx="8424863" cy="3422650"/>
          </a:xfrm>
          <a:prstGeom prst="rect">
            <a:avLst/>
          </a:prstGeom>
          <a:noFill/>
          <a:ln w="9525">
            <a:noFill/>
            <a:miter lim="800000"/>
            <a:headEnd/>
            <a:tailEnd/>
          </a:ln>
        </p:spPr>
        <p:txBody>
          <a:bodyPr>
            <a:spAutoFit/>
          </a:bodyPr>
          <a:lstStyle/>
          <a:p>
            <a:pPr marL="176213" indent="-176213" algn="just" fontAlgn="auto">
              <a:lnSpc>
                <a:spcPct val="120000"/>
              </a:lnSpc>
              <a:spcBef>
                <a:spcPts val="600"/>
              </a:spcBef>
              <a:spcAft>
                <a:spcPts val="1200"/>
              </a:spcAft>
              <a:buClr>
                <a:srgbClr val="7EA9D4"/>
              </a:buClr>
              <a:defRPr/>
            </a:pPr>
            <a:r>
              <a:rPr lang="el-GR" dirty="0">
                <a:latin typeface="Calibri" pitchFamily="34" charset="0"/>
              </a:rPr>
              <a:t>	 </a:t>
            </a:r>
          </a:p>
          <a:p>
            <a:pPr marL="95250" lvl="1" indent="-95250" algn="just" fontAlgn="auto">
              <a:lnSpc>
                <a:spcPct val="120000"/>
              </a:lnSpc>
              <a:spcBef>
                <a:spcPts val="600"/>
              </a:spcBef>
              <a:spcAft>
                <a:spcPts val="1200"/>
              </a:spcAft>
              <a:buClr>
                <a:schemeClr val="accent1">
                  <a:lumMod val="50000"/>
                </a:schemeClr>
              </a:buClr>
              <a:buFont typeface="Wingdings 3" pitchFamily="18" charset="2"/>
              <a:buChar char="{"/>
              <a:defRPr/>
            </a:pPr>
            <a:r>
              <a:rPr lang="el-GR" dirty="0">
                <a:latin typeface="Calibri" pitchFamily="34" charset="0"/>
              </a:rPr>
              <a:t>Να προσφέρουν τις υπηρεσίες τους στα πλαίσια της νομιμότητας, της χρηστής διοίκησης και της εξυπηρέτησης όλων των μελών της κοινότητας του Τμήματος.</a:t>
            </a:r>
          </a:p>
          <a:p>
            <a:pPr marL="95250" lvl="1" indent="-95250" algn="just" fontAlgn="auto">
              <a:lnSpc>
                <a:spcPct val="120000"/>
              </a:lnSpc>
              <a:spcBef>
                <a:spcPts val="600"/>
              </a:spcBef>
              <a:spcAft>
                <a:spcPts val="1200"/>
              </a:spcAft>
              <a:buClr>
                <a:schemeClr val="accent1">
                  <a:lumMod val="50000"/>
                </a:schemeClr>
              </a:buClr>
              <a:buFont typeface="Wingdings 3" pitchFamily="18" charset="2"/>
              <a:buChar char="{"/>
              <a:defRPr/>
            </a:pPr>
            <a:r>
              <a:rPr lang="el-GR" dirty="0">
                <a:latin typeface="Calibri" pitchFamily="34" charset="0"/>
              </a:rPr>
              <a:t>Να συμβάλλουν ουσιαστικά στην αποτελεσματική λειτουργία των συλλογικών οργάνων του Τμήματος</a:t>
            </a:r>
            <a:r>
              <a:rPr lang="en-US" dirty="0">
                <a:latin typeface="Calibri" pitchFamily="34" charset="0"/>
              </a:rPr>
              <a:t>.</a:t>
            </a:r>
            <a:endParaRPr lang="el-GR" dirty="0">
              <a:latin typeface="Calibri" pitchFamily="34" charset="0"/>
            </a:endParaRPr>
          </a:p>
          <a:p>
            <a:pPr marL="95250" lvl="1" indent="-95250" algn="just" fontAlgn="auto">
              <a:lnSpc>
                <a:spcPct val="120000"/>
              </a:lnSpc>
              <a:spcBef>
                <a:spcPts val="600"/>
              </a:spcBef>
              <a:spcAft>
                <a:spcPts val="1200"/>
              </a:spcAft>
              <a:buClr>
                <a:schemeClr val="accent1">
                  <a:lumMod val="50000"/>
                </a:schemeClr>
              </a:buClr>
              <a:buFont typeface="Wingdings 3" pitchFamily="18" charset="2"/>
              <a:buChar char="{"/>
              <a:defRPr/>
            </a:pPr>
            <a:r>
              <a:rPr lang="el-GR" dirty="0">
                <a:latin typeface="Calibri" pitchFamily="34" charset="0"/>
              </a:rPr>
              <a:t>Να μεριμνούν για την εύρυθμη λειτουργία των τεχνολογικών υποδομών και των πληροφοριακών συστημάτων ώστε να εκτελείται απρόσκοπτα η εκπαιδευτική  και ερευνητική διαδικασία.</a:t>
            </a:r>
          </a:p>
        </p:txBody>
      </p:sp>
      <p:sp>
        <p:nvSpPr>
          <p:cNvPr id="8" name="Rectangle 7"/>
          <p:cNvSpPr/>
          <p:nvPr/>
        </p:nvSpPr>
        <p:spPr>
          <a:xfrm>
            <a:off x="0" y="-9968"/>
            <a:ext cx="9144000" cy="864096"/>
          </a:xfrm>
          <a:prstGeom prst="rect">
            <a:avLst/>
          </a:prstGeo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l-GR" sz="2700" b="1" dirty="0">
                <a:solidFill>
                  <a:schemeClr val="accent1">
                    <a:lumMod val="50000"/>
                  </a:schemeClr>
                </a:solidFill>
              </a:rPr>
              <a:t>Αποστολή Διοικητικών &amp; Τεχνικών Στελεχών</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14"/>
          <p:cNvSpPr txBox="1">
            <a:spLocks noChangeArrowheads="1"/>
          </p:cNvSpPr>
          <p:nvPr/>
        </p:nvSpPr>
        <p:spPr bwMode="auto">
          <a:xfrm>
            <a:off x="438150" y="1295400"/>
            <a:ext cx="7805738" cy="4232275"/>
          </a:xfrm>
          <a:prstGeom prst="rect">
            <a:avLst/>
          </a:prstGeom>
          <a:noFill/>
          <a:ln w="9525">
            <a:noFill/>
            <a:miter lim="800000"/>
            <a:headEnd/>
            <a:tailEnd/>
          </a:ln>
        </p:spPr>
        <p:txBody>
          <a:bodyPr>
            <a:spAutoFit/>
          </a:bodyPr>
          <a:lstStyle/>
          <a:p>
            <a:pPr marL="342900" indent="-342900" fontAlgn="auto">
              <a:spcBef>
                <a:spcPts val="1800"/>
              </a:spcBef>
              <a:spcAft>
                <a:spcPts val="1800"/>
              </a:spcAft>
              <a:buClr>
                <a:schemeClr val="bg1">
                  <a:lumMod val="65000"/>
                </a:schemeClr>
              </a:buClr>
              <a:buFont typeface="+mj-lt"/>
              <a:buAutoNum type="arabicPeriod"/>
              <a:defRPr/>
            </a:pPr>
            <a:r>
              <a:rPr lang="el-GR" sz="2900" b="1" kern="0" dirty="0">
                <a:solidFill>
                  <a:schemeClr val="bg1">
                    <a:lumMod val="75000"/>
                  </a:schemeClr>
                </a:solidFill>
                <a:latin typeface="Calibri" pitchFamily="34" charset="0"/>
              </a:rPr>
              <a:t>Όραμα και Αποστολή </a:t>
            </a:r>
            <a:endParaRPr lang="el-GR" sz="2900" b="1" kern="0" dirty="0">
              <a:solidFill>
                <a:schemeClr val="bg1">
                  <a:lumMod val="75000"/>
                </a:schemeClr>
              </a:solidFill>
              <a:latin typeface="Calibri" pitchFamily="34" charset="0"/>
            </a:endParaRPr>
          </a:p>
          <a:p>
            <a:pPr marL="342900" indent="-342900" fontAlgn="auto">
              <a:spcBef>
                <a:spcPts val="1800"/>
              </a:spcBef>
              <a:spcAft>
                <a:spcPts val="1800"/>
              </a:spcAft>
              <a:buClr>
                <a:schemeClr val="accent1">
                  <a:lumMod val="50000"/>
                </a:schemeClr>
              </a:buClr>
              <a:buFont typeface="+mj-lt"/>
              <a:buAutoNum type="arabicPeriod"/>
              <a:defRPr/>
            </a:pPr>
            <a:r>
              <a:rPr lang="en-US" sz="3300" b="1" kern="0" dirty="0">
                <a:solidFill>
                  <a:schemeClr val="accent1">
                    <a:lumMod val="50000"/>
                  </a:schemeClr>
                </a:solidFill>
                <a:latin typeface="Calibri" pitchFamily="34" charset="0"/>
              </a:rPr>
              <a:t>SWOT </a:t>
            </a:r>
            <a:r>
              <a:rPr lang="el-GR" sz="3300" b="1" kern="0" dirty="0">
                <a:solidFill>
                  <a:schemeClr val="accent1">
                    <a:lumMod val="50000"/>
                  </a:schemeClr>
                </a:solidFill>
                <a:latin typeface="Calibri" pitchFamily="34" charset="0"/>
              </a:rPr>
              <a:t>Ανάλυση</a:t>
            </a:r>
            <a:endParaRPr lang="en-US" sz="3300" b="1" kern="0" dirty="0">
              <a:solidFill>
                <a:schemeClr val="accent1">
                  <a:lumMod val="50000"/>
                </a:schemeClr>
              </a:solidFill>
              <a:latin typeface="Calibri" pitchFamily="34" charset="0"/>
            </a:endParaRPr>
          </a:p>
          <a:p>
            <a:pPr marL="342900" indent="-342900" fontAlgn="auto">
              <a:spcBef>
                <a:spcPts val="1800"/>
              </a:spcBef>
              <a:spcAft>
                <a:spcPts val="1800"/>
              </a:spcAft>
              <a:buClr>
                <a:schemeClr val="bg1">
                  <a:lumMod val="65000"/>
                </a:schemeClr>
              </a:buClr>
              <a:buFont typeface="+mj-lt"/>
              <a:buAutoNum type="arabicPeriod"/>
              <a:defRPr/>
            </a:pPr>
            <a:r>
              <a:rPr lang="el-GR" sz="2900" b="1" kern="0" dirty="0">
                <a:solidFill>
                  <a:schemeClr val="bg1">
                    <a:lumMod val="75000"/>
                  </a:schemeClr>
                </a:solidFill>
                <a:latin typeface="Calibri" pitchFamily="34" charset="0"/>
              </a:rPr>
              <a:t>Μεθοδολογία Συλλογής Στοιχείων</a:t>
            </a:r>
          </a:p>
          <a:p>
            <a:pPr marL="342900" indent="-342900" fontAlgn="auto">
              <a:spcBef>
                <a:spcPts val="1800"/>
              </a:spcBef>
              <a:spcAft>
                <a:spcPts val="1800"/>
              </a:spcAft>
              <a:buClr>
                <a:schemeClr val="bg1">
                  <a:lumMod val="65000"/>
                </a:schemeClr>
              </a:buClr>
              <a:buFont typeface="+mj-lt"/>
              <a:buAutoNum type="arabicPeriod"/>
              <a:defRPr/>
            </a:pPr>
            <a:r>
              <a:rPr lang="el-GR" sz="2900" b="1" kern="0" dirty="0">
                <a:solidFill>
                  <a:schemeClr val="bg1">
                    <a:lumMod val="75000"/>
                  </a:schemeClr>
                </a:solidFill>
                <a:latin typeface="Calibri" pitchFamily="34" charset="0"/>
              </a:rPr>
              <a:t>Σημεία Εστίασης</a:t>
            </a:r>
          </a:p>
          <a:p>
            <a:pPr marL="342900" indent="-342900" fontAlgn="auto">
              <a:spcBef>
                <a:spcPts val="1800"/>
              </a:spcBef>
              <a:spcAft>
                <a:spcPts val="1800"/>
              </a:spcAft>
              <a:buClr>
                <a:schemeClr val="bg1">
                  <a:lumMod val="65000"/>
                </a:schemeClr>
              </a:buClr>
              <a:buFont typeface="+mj-lt"/>
              <a:buAutoNum type="arabicPeriod"/>
              <a:defRPr/>
            </a:pPr>
            <a:r>
              <a:rPr lang="el-GR" sz="2900" b="1" kern="0" dirty="0">
                <a:solidFill>
                  <a:schemeClr val="bg1">
                    <a:lumMod val="75000"/>
                  </a:schemeClr>
                </a:solidFill>
                <a:latin typeface="Calibri" pitchFamily="34" charset="0"/>
              </a:rPr>
              <a:t>Έκθεση Εξωτερικής Αξιολόγησης</a:t>
            </a:r>
            <a:r>
              <a:rPr lang="en-US" sz="2900" b="1" kern="0" dirty="0">
                <a:solidFill>
                  <a:schemeClr val="bg1">
                    <a:lumMod val="75000"/>
                  </a:schemeClr>
                </a:solidFill>
                <a:latin typeface="Calibri" pitchFamily="34" charset="0"/>
              </a:rPr>
              <a:t> </a:t>
            </a:r>
          </a:p>
        </p:txBody>
      </p:sp>
      <p:sp>
        <p:nvSpPr>
          <p:cNvPr id="10" name="Rectangle 9"/>
          <p:cNvSpPr/>
          <p:nvPr/>
        </p:nvSpPr>
        <p:spPr>
          <a:xfrm>
            <a:off x="0" y="-9968"/>
            <a:ext cx="9144000" cy="864096"/>
          </a:xfrm>
          <a:prstGeom prst="rect">
            <a:avLst/>
          </a:prstGeo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r>
              <a:rPr lang="el-GR" sz="2700" b="1" dirty="0">
                <a:solidFill>
                  <a:schemeClr val="bg1">
                    <a:lumMod val="50000"/>
                  </a:schemeClr>
                </a:solidFill>
              </a:rPr>
              <a:t>Δομή Παρουσίασης</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path path="circle">
            <a:fillToRect l="50000" t="50000" r="50000" b="50000"/>
          </a:path>
          <a:tileRect/>
        </a:gra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9640</TotalTime>
  <Words>1528</Words>
  <Application>Microsoft Office PowerPoint</Application>
  <PresentationFormat>On-screen Show (4:3)</PresentationFormat>
  <Paragraphs>308</Paragraphs>
  <Slides>30</Slides>
  <Notes>2</Notes>
  <HiddenSlides>0</HiddenSlides>
  <MMClips>0</MMClips>
  <ScaleCrop>false</ScaleCrop>
  <HeadingPairs>
    <vt:vector size="6" baseType="variant">
      <vt:variant>
        <vt:lpstr>Fonts Used</vt:lpstr>
      </vt:variant>
      <vt:variant>
        <vt:i4>4</vt:i4>
      </vt:variant>
      <vt:variant>
        <vt:lpstr>Design Template</vt:lpstr>
      </vt:variant>
      <vt:variant>
        <vt:i4>2</vt:i4>
      </vt:variant>
      <vt:variant>
        <vt:lpstr>Slide Titles</vt:lpstr>
      </vt:variant>
      <vt:variant>
        <vt:i4>30</vt:i4>
      </vt:variant>
    </vt:vector>
  </HeadingPairs>
  <TitlesOfParts>
    <vt:vector size="36" baseType="lpstr">
      <vt:lpstr>Calibri</vt:lpstr>
      <vt:lpstr>Arial</vt:lpstr>
      <vt:lpstr>Wingdings 3</vt:lpstr>
      <vt:lpstr>Times New Roman</vt:lpstr>
      <vt:lpstr>Office Theme</vt: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vector>
  </TitlesOfParts>
  <Company>Singularlogic S.A.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PPT_MME_STAMATI</dc:title>
  <dc:creator>Stamati Teta</dc:creator>
  <cp:lastModifiedBy>user</cp:lastModifiedBy>
  <cp:revision>588</cp:revision>
  <dcterms:created xsi:type="dcterms:W3CDTF">2010-11-05T11:15:07Z</dcterms:created>
  <dcterms:modified xsi:type="dcterms:W3CDTF">2012-07-16T11:15:54Z</dcterms:modified>
</cp:coreProperties>
</file>