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8"/>
  </p:notesMasterIdLst>
  <p:sldIdLst>
    <p:sldId id="256" r:id="rId2"/>
    <p:sldId id="271" r:id="rId3"/>
    <p:sldId id="272" r:id="rId4"/>
    <p:sldId id="261" r:id="rId5"/>
    <p:sldId id="266" r:id="rId6"/>
    <p:sldId id="273" r:id="rId7"/>
    <p:sldId id="270" r:id="rId8"/>
    <p:sldId id="274" r:id="rId9"/>
    <p:sldId id="275" r:id="rId10"/>
    <p:sldId id="276" r:id="rId11"/>
    <p:sldId id="277" r:id="rId12"/>
    <p:sldId id="278" r:id="rId13"/>
    <p:sldId id="279" r:id="rId14"/>
    <p:sldId id="280" r:id="rId15"/>
    <p:sldId id="283" r:id="rId16"/>
    <p:sldId id="281" r:id="rId17"/>
    <p:sldId id="284" r:id="rId18"/>
    <p:sldId id="285" r:id="rId19"/>
    <p:sldId id="286" r:id="rId20"/>
    <p:sldId id="292" r:id="rId21"/>
    <p:sldId id="288" r:id="rId22"/>
    <p:sldId id="287" r:id="rId23"/>
    <p:sldId id="290" r:id="rId24"/>
    <p:sldId id="291" r:id="rId25"/>
    <p:sldId id="289" r:id="rId26"/>
    <p:sldId id="258" r:id="rId27"/>
    <p:sldId id="267" r:id="rId28"/>
    <p:sldId id="293" r:id="rId29"/>
    <p:sldId id="294" r:id="rId30"/>
    <p:sldId id="268" r:id="rId31"/>
    <p:sldId id="269" r:id="rId32"/>
    <p:sldId id="295" r:id="rId33"/>
    <p:sldId id="296" r:id="rId34"/>
    <p:sldId id="297" r:id="rId35"/>
    <p:sldId id="298" r:id="rId36"/>
    <p:sldId id="282"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66"/>
    <a:srgbClr val="DDDDDD"/>
    <a:srgbClr val="EAEAEA"/>
    <a:srgbClr val="C0C0C0"/>
    <a:srgbClr val="5F5F5F"/>
    <a:srgbClr val="969696"/>
    <a:srgbClr val="000000"/>
    <a:srgbClr val="C65D2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4" d="100"/>
          <a:sy n="54" d="100"/>
        </p:scale>
        <p:origin x="-2340" y="-7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n\Desktop\&#931;&#933;&#925;&#927;&#923;&#921;&#922;&#919;%20&#916;&#933;&#925;&#913;&#924;&#919;%20&#928;&#929;&#927;&#915;&#929;&#913;&#924;&#924;&#913;&#932;&#937;&#92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n\Desktop\&#931;&#933;&#925;&#927;&#923;&#921;&#922;&#919;%20&#916;&#933;&#925;&#913;&#924;&#919;%20&#928;&#929;&#927;&#915;&#929;&#913;&#924;&#924;&#913;&#932;&#937;&#92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29480814632142138"/>
          <c:y val="0.23050007381219456"/>
          <c:w val="0.38796916010498755"/>
          <c:h val="0.64661526684164483"/>
        </c:manualLayout>
      </c:layout>
      <c:pieChart>
        <c:varyColors val="1"/>
        <c:ser>
          <c:idx val="0"/>
          <c:order val="0"/>
          <c:dLbls>
            <c:dLbl>
              <c:idx val="0"/>
              <c:layout>
                <c:manualLayout>
                  <c:x val="3.2332677165354394E-2"/>
                  <c:y val="-5.5432706328375728E-2"/>
                </c:manualLayout>
              </c:layout>
              <c:showCatName val="1"/>
              <c:showPercent val="1"/>
            </c:dLbl>
            <c:dLbl>
              <c:idx val="1"/>
              <c:layout>
                <c:manualLayout>
                  <c:x val="1.1322750075052589E-2"/>
                  <c:y val="-6.6316832376311441E-4"/>
                </c:manualLayout>
              </c:layout>
              <c:showCatName val="1"/>
              <c:showPercent val="1"/>
            </c:dLbl>
            <c:dLbl>
              <c:idx val="2"/>
              <c:layout>
                <c:manualLayout>
                  <c:x val="-2.4946303587051657E-2"/>
                  <c:y val="1.7916302128900566E-2"/>
                </c:manualLayout>
              </c:layout>
              <c:showCatName val="1"/>
              <c:showPercent val="1"/>
            </c:dLbl>
            <c:dLbl>
              <c:idx val="3"/>
              <c:layout>
                <c:manualLayout>
                  <c:x val="-0.10910481888044089"/>
                  <c:y val="1.9690734515038683E-2"/>
                </c:manualLayout>
              </c:layout>
              <c:showCatName val="1"/>
              <c:showPercent val="1"/>
            </c:dLbl>
            <c:dLbl>
              <c:idx val="4"/>
              <c:layout>
                <c:manualLayout>
                  <c:x val="-5.4013095897816013E-2"/>
                  <c:y val="-7.6323330893218952E-2"/>
                </c:manualLayout>
              </c:layout>
              <c:showCatName val="1"/>
              <c:showPercent val="1"/>
            </c:dLbl>
            <c:dLbl>
              <c:idx val="5"/>
              <c:layout>
                <c:manualLayout>
                  <c:x val="1.5501438018282957E-3"/>
                  <c:y val="-9.5609049527221657E-2"/>
                </c:manualLayout>
              </c:layout>
              <c:showCatName val="1"/>
              <c:showPercent val="1"/>
            </c:dLbl>
            <c:dLbl>
              <c:idx val="6"/>
              <c:layout>
                <c:manualLayout>
                  <c:x val="5.6837707786526762E-2"/>
                  <c:y val="-3.7692111402741389E-2"/>
                </c:manualLayout>
              </c:layout>
              <c:showCatName val="1"/>
              <c:showPercent val="1"/>
            </c:dLbl>
            <c:numFmt formatCode="0.00%" sourceLinked="0"/>
            <c:txPr>
              <a:bodyPr/>
              <a:lstStyle/>
              <a:p>
                <a:pPr>
                  <a:defRPr sz="1600"/>
                </a:pPr>
                <a:endParaRPr lang="el-GR"/>
              </a:p>
            </c:txPr>
            <c:showCatName val="1"/>
            <c:showPercent val="1"/>
            <c:showLeaderLines val="1"/>
          </c:dLbls>
          <c:cat>
            <c:strRef>
              <c:f>'ΣΥΝΟΛΙΚΗ ΔΥΝΑΜΗ ΠΡΟΓΡΑΜΜΑΤΩΝ'!$C$3:$C$9</c:f>
              <c:strCache>
                <c:ptCount val="7"/>
                <c:pt idx="0">
                  <c:v>EQUAS</c:v>
                </c:pt>
                <c:pt idx="1">
                  <c:v>SCHL2</c:v>
                </c:pt>
                <c:pt idx="2">
                  <c:v>SCHL3</c:v>
                </c:pt>
                <c:pt idx="3">
                  <c:v>SMED</c:v>
                </c:pt>
                <c:pt idx="4">
                  <c:v>INOV</c:v>
                </c:pt>
                <c:pt idx="5">
                  <c:v>SPSS</c:v>
                </c:pt>
                <c:pt idx="6">
                  <c:v>ISO</c:v>
                </c:pt>
              </c:strCache>
            </c:strRef>
          </c:cat>
          <c:val>
            <c:numRef>
              <c:f>'ΣΥΝΟΛΙΚΗ ΔΥΝΑΜΗ ΠΡΟΓΡΑΜΜΑΤΩΝ'!$D$3:$D$9</c:f>
              <c:numCache>
                <c:formatCode>General</c:formatCode>
                <c:ptCount val="7"/>
                <c:pt idx="0">
                  <c:v>198</c:v>
                </c:pt>
                <c:pt idx="1">
                  <c:v>70</c:v>
                </c:pt>
                <c:pt idx="2">
                  <c:v>163</c:v>
                </c:pt>
                <c:pt idx="3">
                  <c:v>21</c:v>
                </c:pt>
                <c:pt idx="4">
                  <c:v>19</c:v>
                </c:pt>
                <c:pt idx="5">
                  <c:v>36</c:v>
                </c:pt>
                <c:pt idx="6">
                  <c:v>28</c:v>
                </c:pt>
              </c:numCache>
            </c:numRef>
          </c:val>
        </c:ser>
        <c:dLbls>
          <c:showCatName val="1"/>
          <c:showPercent val="1"/>
        </c:dLbls>
        <c:firstSliceAng val="0"/>
      </c: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31721386338508933"/>
          <c:y val="8.7460035304719214E-2"/>
          <c:w val="0.30927653304721153"/>
          <c:h val="0.84187096495451164"/>
        </c:manualLayout>
      </c:layout>
      <c:pieChart>
        <c:varyColors val="1"/>
        <c:ser>
          <c:idx val="0"/>
          <c:order val="0"/>
          <c:explosion val="10"/>
          <c:dLbls>
            <c:dLbl>
              <c:idx val="0"/>
              <c:layout>
                <c:manualLayout>
                  <c:x val="7.1842980738445833E-2"/>
                  <c:y val="-0.19290140601661543"/>
                </c:manualLayout>
              </c:layout>
              <c:tx>
                <c:rich>
                  <a:bodyPr/>
                  <a:lstStyle/>
                  <a:p>
                    <a:r>
                      <a:rPr lang="el-GR" sz="1600"/>
                      <a:t>Διοικητικοί Υπάλληλοι ΕΚΠΑ</a:t>
                    </a:r>
                    <a:r>
                      <a:rPr lang="en-US" sz="1600"/>
                      <a:t>
59,61%</a:t>
                    </a:r>
                    <a:endParaRPr lang="en-US"/>
                  </a:p>
                </c:rich>
              </c:tx>
              <c:showCatName val="1"/>
              <c:showPercent val="1"/>
            </c:dLbl>
            <c:dLbl>
              <c:idx val="1"/>
              <c:layout>
                <c:manualLayout>
                  <c:x val="-5.727063132222409E-2"/>
                  <c:y val="0.12690410941994099"/>
                </c:manualLayout>
              </c:layout>
              <c:tx>
                <c:rich>
                  <a:bodyPr/>
                  <a:lstStyle/>
                  <a:p>
                    <a:r>
                      <a:rPr lang="el-GR" sz="1600"/>
                      <a:t>Λοιποί</a:t>
                    </a:r>
                    <a:r>
                      <a:rPr lang="el-GR" sz="1600" baseline="0"/>
                      <a:t> Συμμετέχοντες</a:t>
                    </a:r>
                    <a:r>
                      <a:rPr lang="en-US" sz="1600"/>
                      <a:t>
40,39%</a:t>
                    </a:r>
                    <a:endParaRPr lang="en-US"/>
                  </a:p>
                </c:rich>
              </c:tx>
              <c:showCatName val="1"/>
              <c:showPercent val="1"/>
            </c:dLbl>
            <c:numFmt formatCode="0.00%" sourceLinked="0"/>
            <c:txPr>
              <a:bodyPr/>
              <a:lstStyle/>
              <a:p>
                <a:pPr>
                  <a:defRPr sz="1600"/>
                </a:pPr>
                <a:endParaRPr lang="el-GR"/>
              </a:p>
            </c:txPr>
            <c:showCatName val="1"/>
            <c:showPercent val="1"/>
            <c:showLeaderLines val="1"/>
          </c:dLbls>
          <c:val>
            <c:numRef>
              <c:f>'ΣΥΝΟΛΙΚΗ ΔΥΝΑΜΗ ΠΡΟΓΡΑΜΜΑΤΩΝ'!$C$13:$C$14</c:f>
              <c:numCache>
                <c:formatCode>General</c:formatCode>
                <c:ptCount val="2"/>
                <c:pt idx="0">
                  <c:v>117</c:v>
                </c:pt>
                <c:pt idx="1">
                  <c:v>81</c:v>
                </c:pt>
              </c:numCache>
            </c:numRef>
          </c:val>
        </c:ser>
        <c:dLbls>
          <c:showCatName val="1"/>
          <c:showPercent val="1"/>
        </c:dLbls>
        <c:firstSliceAng val="0"/>
      </c:pieChart>
    </c:plotArea>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1013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3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14109624-FDF2-4142-938C-FC2F694E6F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4F975C09-0DD4-4D6E-92C9-43A7CC34B64B}" type="slidenum">
              <a:rPr lang="en-US" smtClean="0">
                <a:cs typeface="Arial" charset="0"/>
              </a:rPr>
              <a:pPr/>
              <a:t>1</a:t>
            </a:fld>
            <a:endParaRPr lang="en-US" smtClean="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Θέση εικόνας διαφάνειας"/>
          <p:cNvSpPr>
            <a:spLocks noGrp="1" noRot="1" noChangeAspect="1" noTextEdit="1"/>
          </p:cNvSpPr>
          <p:nvPr>
            <p:ph type="sldImg"/>
          </p:nvPr>
        </p:nvSpPr>
        <p:spPr>
          <a:ln/>
        </p:spPr>
      </p:sp>
      <p:sp>
        <p:nvSpPr>
          <p:cNvPr id="23554"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23555" name="3 - Θέση αριθμού διαφάνειας"/>
          <p:cNvSpPr>
            <a:spLocks noGrp="1"/>
          </p:cNvSpPr>
          <p:nvPr>
            <p:ph type="sldNum" sz="quarter" idx="5"/>
          </p:nvPr>
        </p:nvSpPr>
        <p:spPr>
          <a:noFill/>
        </p:spPr>
        <p:txBody>
          <a:bodyPr/>
          <a:lstStyle/>
          <a:p>
            <a:fld id="{499374C8-899A-4793-AFFB-2AFAD5ED50FB}" type="slidenum">
              <a:rPr lang="en-US" smtClean="0">
                <a:latin typeface="Arial" charset="0"/>
                <a:cs typeface="Arial" charset="0"/>
              </a:rPr>
              <a:pPr/>
              <a:t>4</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Θέση εικόνας διαφάνειας"/>
          <p:cNvSpPr>
            <a:spLocks noGrp="1" noRot="1" noChangeAspect="1" noTextEdit="1"/>
          </p:cNvSpPr>
          <p:nvPr>
            <p:ph type="sldImg"/>
          </p:nvPr>
        </p:nvSpPr>
        <p:spPr>
          <a:ln/>
        </p:spPr>
      </p:sp>
      <p:sp>
        <p:nvSpPr>
          <p:cNvPr id="25602"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25603" name="3 - Θέση αριθμού διαφάνειας"/>
          <p:cNvSpPr>
            <a:spLocks noGrp="1"/>
          </p:cNvSpPr>
          <p:nvPr>
            <p:ph type="sldNum" sz="quarter" idx="5"/>
          </p:nvPr>
        </p:nvSpPr>
        <p:spPr>
          <a:noFill/>
        </p:spPr>
        <p:txBody>
          <a:bodyPr/>
          <a:lstStyle/>
          <a:p>
            <a:fld id="{E0FC2CC0-5254-4767-A5A2-975A1FACA16F}" type="slidenum">
              <a:rPr lang="el-GR" smtClean="0">
                <a:latin typeface="Arial" charset="0"/>
                <a:cs typeface="Arial" charset="0"/>
              </a:rPr>
              <a:pPr/>
              <a:t>5</a:t>
            </a:fld>
            <a:endParaRPr lang="el-G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 Θέση εικόνας διαφάνειας"/>
          <p:cNvSpPr>
            <a:spLocks noGrp="1" noRot="1" noChangeAspect="1" noTextEdit="1"/>
          </p:cNvSpPr>
          <p:nvPr>
            <p:ph type="sldImg"/>
          </p:nvPr>
        </p:nvSpPr>
        <p:spPr>
          <a:ln/>
        </p:spPr>
      </p:sp>
      <p:sp>
        <p:nvSpPr>
          <p:cNvPr id="48130" name="2 - Θέση σημειώσεων"/>
          <p:cNvSpPr>
            <a:spLocks noGrp="1"/>
          </p:cNvSpPr>
          <p:nvPr>
            <p:ph type="body" idx="1"/>
          </p:nvPr>
        </p:nvSpPr>
        <p:spPr>
          <a:noFill/>
          <a:ln/>
        </p:spPr>
        <p:txBody>
          <a:bodyPr/>
          <a:lstStyle/>
          <a:p>
            <a:endParaRPr lang="el-GR" smtClean="0">
              <a:latin typeface="Arial" charset="0"/>
            </a:endParaRPr>
          </a:p>
        </p:txBody>
      </p:sp>
      <p:sp>
        <p:nvSpPr>
          <p:cNvPr id="48131" name="3 - Θέση αριθμού διαφάνειας"/>
          <p:cNvSpPr>
            <a:spLocks noGrp="1"/>
          </p:cNvSpPr>
          <p:nvPr>
            <p:ph type="sldNum" sz="quarter" idx="5"/>
          </p:nvPr>
        </p:nvSpPr>
        <p:spPr>
          <a:noFill/>
        </p:spPr>
        <p:txBody>
          <a:bodyPr/>
          <a:lstStyle/>
          <a:p>
            <a:fld id="{756E8E69-3353-4F38-A426-F691488CF731}" type="slidenum">
              <a:rPr lang="en-US" smtClean="0">
                <a:latin typeface="Arial" charset="0"/>
                <a:cs typeface="Arial" charset="0"/>
              </a:rPr>
              <a:pPr/>
              <a:t>26</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5029200"/>
            <a:ext cx="8686800" cy="947738"/>
          </a:xfrm>
        </p:spPr>
        <p:txBody>
          <a:bodyPr/>
          <a:lstStyle>
            <a:lvl1pPr>
              <a:defRPr/>
            </a:lvl1pPr>
          </a:lstStyle>
          <a:p>
            <a:r>
              <a:rPr lang="el-GR" smtClean="0"/>
              <a:t>Kλικ για επεξεργασία του τίτλου</a:t>
            </a:r>
            <a:endParaRPr lang="en-US"/>
          </a:p>
        </p:txBody>
      </p:sp>
      <p:sp>
        <p:nvSpPr>
          <p:cNvPr id="3079" name="Rectangle 7"/>
          <p:cNvSpPr>
            <a:spLocks noGrp="1" noChangeArrowheads="1"/>
          </p:cNvSpPr>
          <p:nvPr>
            <p:ph type="subTitle" idx="1"/>
          </p:nvPr>
        </p:nvSpPr>
        <p:spPr>
          <a:xfrm>
            <a:off x="304800" y="5886450"/>
            <a:ext cx="8686800" cy="895350"/>
          </a:xfrm>
        </p:spPr>
        <p:txBody>
          <a:bodyPr/>
          <a:lstStyle>
            <a:lvl1pPr marL="0" indent="0">
              <a:buFont typeface="Wingdings" pitchFamily="2" charset="2"/>
              <a:buNone/>
              <a:defRPr>
                <a:solidFill>
                  <a:schemeClr val="tx2"/>
                </a:solidFill>
              </a:defRPr>
            </a:lvl1pPr>
          </a:lstStyle>
          <a:p>
            <a:r>
              <a:rPr lang="el-GR" smtClean="0"/>
              <a:t>Κάντε κλικ για να επεξεργαστείτε τον υπότιτλο του υποδείγματος</a:t>
            </a:r>
            <a:endParaRPr lang="en-US"/>
          </a:p>
        </p:txBody>
      </p:sp>
      <p:sp>
        <p:nvSpPr>
          <p:cNvPr id="4" name="Rectangle 32"/>
          <p:cNvSpPr>
            <a:spLocks noGrp="1" noChangeArrowheads="1"/>
          </p:cNvSpPr>
          <p:nvPr>
            <p:ph type="dt" sz="quarter" idx="10"/>
          </p:nvPr>
        </p:nvSpPr>
        <p:spPr/>
        <p:txBody>
          <a:bodyPr/>
          <a:lstStyle>
            <a:lvl1pPr>
              <a:defRPr/>
            </a:lvl1pPr>
          </a:lstStyle>
          <a:p>
            <a:pPr>
              <a:defRPr/>
            </a:pPr>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E7F0043E-DF44-4BB7-826B-7D7533008F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4E706538-7FFC-45A6-9A0A-CC4AAD0A72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76200"/>
            <a:ext cx="2133600" cy="64770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81000" y="76200"/>
            <a:ext cx="6248400" cy="64770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6C3F578B-9AEF-4CB4-B02F-6B0B305D7F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371600" y="228600"/>
            <a:ext cx="7620000" cy="715963"/>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524000" y="1752600"/>
            <a:ext cx="3581400" cy="4419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257800" y="1752600"/>
            <a:ext cx="3581400" cy="2133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257800" y="4038600"/>
            <a:ext cx="3581400" cy="2133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24875" cy="10668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381000" y="1295400"/>
            <a:ext cx="4191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lipArt Placeholder 3"/>
          <p:cNvSpPr>
            <a:spLocks noGrp="1"/>
          </p:cNvSpPr>
          <p:nvPr>
            <p:ph type="clipArt" sz="half" idx="2"/>
          </p:nvPr>
        </p:nvSpPr>
        <p:spPr>
          <a:xfrm>
            <a:off x="4724400" y="1295400"/>
            <a:ext cx="4191000" cy="5257800"/>
          </a:xfrm>
        </p:spPr>
        <p:txBody>
          <a:bodyPr/>
          <a:lstStyle/>
          <a:p>
            <a:pPr lvl="0"/>
            <a:endParaRPr lang="el-GR" noProof="0"/>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1F3A42C4-C70A-4479-B4B9-4A69E944C35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24875" cy="1066800"/>
          </a:xfrm>
        </p:spPr>
        <p:txBody>
          <a:bodyPr/>
          <a:lstStyle/>
          <a:p>
            <a:r>
              <a:rPr lang="en-US"/>
              <a:t>Click to edit Master title style</a:t>
            </a:r>
            <a:endParaRPr lang="el-GR"/>
          </a:p>
        </p:txBody>
      </p:sp>
      <p:sp>
        <p:nvSpPr>
          <p:cNvPr id="3" name="Table Placeholder 2"/>
          <p:cNvSpPr>
            <a:spLocks noGrp="1"/>
          </p:cNvSpPr>
          <p:nvPr>
            <p:ph type="tbl" idx="1"/>
          </p:nvPr>
        </p:nvSpPr>
        <p:spPr>
          <a:xfrm>
            <a:off x="381000" y="1295400"/>
            <a:ext cx="8534400" cy="5257800"/>
          </a:xfrm>
        </p:spPr>
        <p:txBody>
          <a:bodyPr/>
          <a:lstStyle/>
          <a:p>
            <a:pPr lvl="0"/>
            <a:endParaRPr lang="el-GR" noProof="0"/>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0EAE79E2-F9DE-4D19-A600-F584FBAB614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24875" cy="1066800"/>
          </a:xfrm>
        </p:spPr>
        <p:txBody>
          <a:bodyPr/>
          <a:lstStyle/>
          <a:p>
            <a:r>
              <a:rPr lang="en-US"/>
              <a:t>Click to edit Master title style</a:t>
            </a:r>
            <a:endParaRPr lang="el-GR"/>
          </a:p>
        </p:txBody>
      </p:sp>
      <p:sp>
        <p:nvSpPr>
          <p:cNvPr id="3" name="ClipArt Placeholder 2"/>
          <p:cNvSpPr>
            <a:spLocks noGrp="1"/>
          </p:cNvSpPr>
          <p:nvPr>
            <p:ph type="clipArt" sz="half" idx="1"/>
          </p:nvPr>
        </p:nvSpPr>
        <p:spPr>
          <a:xfrm>
            <a:off x="381000" y="1295400"/>
            <a:ext cx="4191000" cy="5257800"/>
          </a:xfrm>
        </p:spPr>
        <p:txBody>
          <a:bodyPr/>
          <a:lstStyle/>
          <a:p>
            <a:pPr lvl="0"/>
            <a:endParaRPr lang="el-GR" noProof="0"/>
          </a:p>
        </p:txBody>
      </p:sp>
      <p:sp>
        <p:nvSpPr>
          <p:cNvPr id="4" name="Text Placeholder 3"/>
          <p:cNvSpPr>
            <a:spLocks noGrp="1"/>
          </p:cNvSpPr>
          <p:nvPr>
            <p:ph type="body" sz="half" idx="2"/>
          </p:nvPr>
        </p:nvSpPr>
        <p:spPr>
          <a:xfrm>
            <a:off x="4724400" y="1295400"/>
            <a:ext cx="4191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3D4ED46C-D2F7-481E-ACBC-EA61FAFEF2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767598B9-F940-42E7-AFFC-8FC53341FD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1DA8419C-A4E0-4271-A963-37E3291A4E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81000" y="12954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724400" y="12954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F33D5873-43A7-408C-B478-E2CA001291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29"/>
          <p:cNvSpPr>
            <a:spLocks noGrp="1" noChangeArrowheads="1"/>
          </p:cNvSpPr>
          <p:nvPr>
            <p:ph type="dt" sz="half" idx="10"/>
          </p:nvPr>
        </p:nvSpPr>
        <p:spPr>
          <a:ln/>
        </p:spPr>
        <p:txBody>
          <a:bodyPr/>
          <a:lstStyle>
            <a:lvl1pPr>
              <a:defRPr/>
            </a:lvl1pPr>
          </a:lstStyle>
          <a:p>
            <a:pPr>
              <a:defRPr/>
            </a:pPr>
            <a:endParaRPr lang="en-US"/>
          </a:p>
        </p:txBody>
      </p:sp>
      <p:sp>
        <p:nvSpPr>
          <p:cNvPr id="8" name="Rectangle 30"/>
          <p:cNvSpPr>
            <a:spLocks noGrp="1" noChangeArrowheads="1"/>
          </p:cNvSpPr>
          <p:nvPr>
            <p:ph type="ftr" sz="quarter" idx="11"/>
          </p:nvPr>
        </p:nvSpPr>
        <p:spPr>
          <a:ln/>
        </p:spPr>
        <p:txBody>
          <a:bodyPr/>
          <a:lstStyle>
            <a:lvl1pPr>
              <a:defRPr/>
            </a:lvl1pPr>
          </a:lstStyle>
          <a:p>
            <a:pPr>
              <a:defRPr/>
            </a:pPr>
            <a:endParaRPr lang="en-US"/>
          </a:p>
        </p:txBody>
      </p:sp>
      <p:sp>
        <p:nvSpPr>
          <p:cNvPr id="9" name="Rectangle 31"/>
          <p:cNvSpPr>
            <a:spLocks noGrp="1" noChangeArrowheads="1"/>
          </p:cNvSpPr>
          <p:nvPr>
            <p:ph type="sldNum" sz="quarter" idx="12"/>
          </p:nvPr>
        </p:nvSpPr>
        <p:spPr>
          <a:ln/>
        </p:spPr>
        <p:txBody>
          <a:bodyPr/>
          <a:lstStyle>
            <a:lvl1pPr>
              <a:defRPr/>
            </a:lvl1pPr>
          </a:lstStyle>
          <a:p>
            <a:pPr>
              <a:defRPr/>
            </a:pPr>
            <a:fld id="{E3FF197E-B96E-405C-9F15-A54AAC2402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29"/>
          <p:cNvSpPr>
            <a:spLocks noGrp="1" noChangeArrowheads="1"/>
          </p:cNvSpPr>
          <p:nvPr>
            <p:ph type="dt" sz="half" idx="10"/>
          </p:nvPr>
        </p:nvSpPr>
        <p:spPr>
          <a:ln/>
        </p:spPr>
        <p:txBody>
          <a:bodyPr/>
          <a:lstStyle>
            <a:lvl1pPr>
              <a:defRPr/>
            </a:lvl1pPr>
          </a:lstStyle>
          <a:p>
            <a:pPr>
              <a:defRPr/>
            </a:pPr>
            <a:endParaRPr lang="en-US"/>
          </a:p>
        </p:txBody>
      </p:sp>
      <p:sp>
        <p:nvSpPr>
          <p:cNvPr id="4" name="Rectangle 30"/>
          <p:cNvSpPr>
            <a:spLocks noGrp="1" noChangeArrowheads="1"/>
          </p:cNvSpPr>
          <p:nvPr>
            <p:ph type="ftr" sz="quarter" idx="11"/>
          </p:nvPr>
        </p:nvSpPr>
        <p:spPr>
          <a:ln/>
        </p:spPr>
        <p:txBody>
          <a:bodyPr/>
          <a:lstStyle>
            <a:lvl1pPr>
              <a:defRPr/>
            </a:lvl1pPr>
          </a:lstStyle>
          <a:p>
            <a:pPr>
              <a:defRPr/>
            </a:pPr>
            <a:endParaRPr lang="en-US"/>
          </a:p>
        </p:txBody>
      </p:sp>
      <p:sp>
        <p:nvSpPr>
          <p:cNvPr id="5" name="Rectangle 31"/>
          <p:cNvSpPr>
            <a:spLocks noGrp="1" noChangeArrowheads="1"/>
          </p:cNvSpPr>
          <p:nvPr>
            <p:ph type="sldNum" sz="quarter" idx="12"/>
          </p:nvPr>
        </p:nvSpPr>
        <p:spPr>
          <a:ln/>
        </p:spPr>
        <p:txBody>
          <a:bodyPr/>
          <a:lstStyle>
            <a:lvl1pPr>
              <a:defRPr/>
            </a:lvl1pPr>
          </a:lstStyle>
          <a:p>
            <a:pPr>
              <a:defRPr/>
            </a:pPr>
            <a:fld id="{AF64D4D2-C751-4DA9-9F67-8B6BF09367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29"/>
          <p:cNvSpPr>
            <a:spLocks noGrp="1" noChangeArrowheads="1"/>
          </p:cNvSpPr>
          <p:nvPr>
            <p:ph type="dt" sz="half" idx="10"/>
          </p:nvPr>
        </p:nvSpPr>
        <p:spPr>
          <a:ln/>
        </p:spPr>
        <p:txBody>
          <a:bodyPr/>
          <a:lstStyle>
            <a:lvl1pPr>
              <a:defRPr/>
            </a:lvl1pPr>
          </a:lstStyle>
          <a:p>
            <a:pPr>
              <a:defRPr/>
            </a:pPr>
            <a:endParaRPr lang="en-US"/>
          </a:p>
        </p:txBody>
      </p:sp>
      <p:sp>
        <p:nvSpPr>
          <p:cNvPr id="3" name="Rectangle 30"/>
          <p:cNvSpPr>
            <a:spLocks noGrp="1" noChangeArrowheads="1"/>
          </p:cNvSpPr>
          <p:nvPr>
            <p:ph type="ftr" sz="quarter" idx="11"/>
          </p:nvPr>
        </p:nvSpPr>
        <p:spPr>
          <a:ln/>
        </p:spPr>
        <p:txBody>
          <a:bodyPr/>
          <a:lstStyle>
            <a:lvl1pPr>
              <a:defRPr/>
            </a:lvl1pPr>
          </a:lstStyle>
          <a:p>
            <a:pPr>
              <a:defRPr/>
            </a:pPr>
            <a:endParaRPr lang="en-US"/>
          </a:p>
        </p:txBody>
      </p:sp>
      <p:sp>
        <p:nvSpPr>
          <p:cNvPr id="4" name="Rectangle 31"/>
          <p:cNvSpPr>
            <a:spLocks noGrp="1" noChangeArrowheads="1"/>
          </p:cNvSpPr>
          <p:nvPr>
            <p:ph type="sldNum" sz="quarter" idx="12"/>
          </p:nvPr>
        </p:nvSpPr>
        <p:spPr>
          <a:ln/>
        </p:spPr>
        <p:txBody>
          <a:bodyPr/>
          <a:lstStyle>
            <a:lvl1pPr>
              <a:defRPr/>
            </a:lvl1pPr>
          </a:lstStyle>
          <a:p>
            <a:pPr>
              <a:defRPr/>
            </a:pPr>
            <a:fld id="{4B0DF402-24D3-4734-BAB0-3B479FAF95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0D609D73-6D74-4EBC-918C-B30CF7B097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72710A80-28CD-4871-A465-5218E0B8CC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381000" y="76200"/>
            <a:ext cx="8524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027" name="Rectangle 7"/>
          <p:cNvSpPr>
            <a:spLocks noGrp="1" noChangeArrowheads="1"/>
          </p:cNvSpPr>
          <p:nvPr>
            <p:ph type="body" idx="1"/>
          </p:nvPr>
        </p:nvSpPr>
        <p:spPr bwMode="white">
          <a:xfrm>
            <a:off x="381000" y="1295400"/>
            <a:ext cx="8534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077" name="Rectangle 2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n-US"/>
          </a:p>
        </p:txBody>
      </p:sp>
      <p:sp>
        <p:nvSpPr>
          <p:cNvPr id="2078" name="Rectangle 3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2079" name="Rectangle 3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4FC543BD-2740-45BF-8874-C5635C1BF0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66" r:id="rId12"/>
    <p:sldLayoutId id="2147483654" r:id="rId13"/>
    <p:sldLayoutId id="2147483653" r:id="rId14"/>
    <p:sldLayoutId id="2147483652" r:id="rId15"/>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defRPr>
      </a:lvl2pPr>
      <a:lvl3pPr algn="l" rtl="0" eaLnBrk="0" fontAlgn="base" hangingPunct="0">
        <a:spcBef>
          <a:spcPct val="0"/>
        </a:spcBef>
        <a:spcAft>
          <a:spcPct val="0"/>
        </a:spcAft>
        <a:defRPr kumimoji="1" sz="4400">
          <a:solidFill>
            <a:schemeClr val="tx2"/>
          </a:solidFill>
          <a:latin typeface="Tahoma" pitchFamily="34" charset="0"/>
        </a:defRPr>
      </a:lvl3pPr>
      <a:lvl4pPr algn="l" rtl="0" eaLnBrk="0" fontAlgn="base" hangingPunct="0">
        <a:spcBef>
          <a:spcPct val="0"/>
        </a:spcBef>
        <a:spcAft>
          <a:spcPct val="0"/>
        </a:spcAft>
        <a:defRPr kumimoji="1" sz="4400">
          <a:solidFill>
            <a:schemeClr val="tx2"/>
          </a:solidFill>
          <a:latin typeface="Tahoma" pitchFamily="34" charset="0"/>
        </a:defRPr>
      </a:lvl4pPr>
      <a:lvl5pPr algn="l" rtl="0" eaLnBrk="0" fontAlgn="base" hangingPunct="0">
        <a:spcBef>
          <a:spcPct val="0"/>
        </a:spcBef>
        <a:spcAft>
          <a:spcPct val="0"/>
        </a:spcAft>
        <a:defRPr kumimoji="1" sz="4400">
          <a:solidFill>
            <a:schemeClr val="tx2"/>
          </a:solidFill>
          <a:latin typeface="Tahoma" pitchFamily="34" charset="0"/>
        </a:defRPr>
      </a:lvl5pPr>
      <a:lvl6pPr marL="457200" algn="l" rtl="0" eaLnBrk="1" fontAlgn="base" hangingPunct="1">
        <a:spcBef>
          <a:spcPct val="0"/>
        </a:spcBef>
        <a:spcAft>
          <a:spcPct val="0"/>
        </a:spcAft>
        <a:defRPr kumimoji="1" sz="4400">
          <a:solidFill>
            <a:schemeClr val="tx2"/>
          </a:solidFill>
          <a:latin typeface="Tahoma" pitchFamily="34" charset="0"/>
        </a:defRPr>
      </a:lvl6pPr>
      <a:lvl7pPr marL="914400" algn="l" rtl="0" eaLnBrk="1" fontAlgn="base" hangingPunct="1">
        <a:spcBef>
          <a:spcPct val="0"/>
        </a:spcBef>
        <a:spcAft>
          <a:spcPct val="0"/>
        </a:spcAft>
        <a:defRPr kumimoji="1" sz="4400">
          <a:solidFill>
            <a:schemeClr val="tx2"/>
          </a:solidFill>
          <a:latin typeface="Tahoma" pitchFamily="34" charset="0"/>
        </a:defRPr>
      </a:lvl7pPr>
      <a:lvl8pPr marL="1371600" algn="l" rtl="0" eaLnBrk="1" fontAlgn="base" hangingPunct="1">
        <a:spcBef>
          <a:spcPct val="0"/>
        </a:spcBef>
        <a:spcAft>
          <a:spcPct val="0"/>
        </a:spcAft>
        <a:defRPr kumimoji="1" sz="4400">
          <a:solidFill>
            <a:schemeClr val="tx2"/>
          </a:solidFill>
          <a:latin typeface="Tahoma" pitchFamily="34" charset="0"/>
        </a:defRPr>
      </a:lvl8pPr>
      <a:lvl9pPr marL="1828800" algn="l" rtl="0" eaLnBrk="1" fontAlgn="base" hangingPunct="1">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000066"/>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000066"/>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0" y="4292600"/>
            <a:ext cx="9144000" cy="1368425"/>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l-GR" sz="2800" b="1" dirty="0" smtClean="0">
                <a:solidFill>
                  <a:srgbClr val="000066"/>
                </a:solidFill>
              </a:rPr>
              <a:t>Μονάδες Διασφάλισης Ποιότητας: </a:t>
            </a:r>
            <a:r>
              <a:rPr lang="en-GB" sz="2800" b="1" dirty="0" smtClean="0">
                <a:solidFill>
                  <a:srgbClr val="000066"/>
                </a:solidFill>
              </a:rPr>
              <a:t/>
            </a:r>
            <a:br>
              <a:rPr lang="en-GB" sz="2800" b="1" dirty="0" smtClean="0">
                <a:solidFill>
                  <a:srgbClr val="000066"/>
                </a:solidFill>
              </a:rPr>
            </a:br>
            <a:r>
              <a:rPr lang="el-GR" sz="2800" b="1" dirty="0" smtClean="0">
                <a:solidFill>
                  <a:srgbClr val="000066"/>
                </a:solidFill>
              </a:rPr>
              <a:t>Από τους</a:t>
            </a:r>
            <a:r>
              <a:rPr lang="en-GB" sz="2800" b="1" dirty="0" smtClean="0">
                <a:solidFill>
                  <a:srgbClr val="000066"/>
                </a:solidFill>
              </a:rPr>
              <a:t> </a:t>
            </a:r>
            <a:r>
              <a:rPr lang="el-GR" sz="2800" b="1" dirty="0" smtClean="0">
                <a:solidFill>
                  <a:srgbClr val="000066"/>
                </a:solidFill>
              </a:rPr>
              <a:t>τετραετείς κύκλους αξιολόγησης στους</a:t>
            </a:r>
            <a:r>
              <a:rPr lang="en-GB" sz="2800" b="1" dirty="0" smtClean="0">
                <a:solidFill>
                  <a:srgbClr val="000066"/>
                </a:solidFill>
              </a:rPr>
              <a:t> </a:t>
            </a:r>
            <a:r>
              <a:rPr lang="el-GR" sz="2800" b="1" dirty="0" smtClean="0">
                <a:solidFill>
                  <a:srgbClr val="000066"/>
                </a:solidFill>
              </a:rPr>
              <a:t>διαχρονικούς κύκλους ποιότητας</a:t>
            </a:r>
            <a:endParaRPr lang="el-GR" sz="2800" b="1" dirty="0">
              <a:solidFill>
                <a:srgbClr val="000066"/>
              </a:solidFill>
            </a:endParaRPr>
          </a:p>
        </p:txBody>
      </p:sp>
      <p:sp>
        <p:nvSpPr>
          <p:cNvPr id="18434" name="Rectangle 3"/>
          <p:cNvSpPr>
            <a:spLocks noGrp="1" noChangeArrowheads="1"/>
          </p:cNvSpPr>
          <p:nvPr>
            <p:ph type="subTitle" idx="1"/>
          </p:nvPr>
        </p:nvSpPr>
        <p:spPr>
          <a:xfrm>
            <a:off x="0" y="5805488"/>
            <a:ext cx="9144000" cy="471487"/>
          </a:xfrm>
        </p:spPr>
        <p:txBody>
          <a:bodyPr/>
          <a:lstStyle/>
          <a:p>
            <a:pPr eaLnBrk="1" hangingPunct="1"/>
            <a:r>
              <a:rPr lang="el-GR" sz="2000" i="1" smtClean="0"/>
              <a:t>Ημερίδα «Διασφάλιση της Ποιότητας στην Ανώτατη Εκπαίδευση: Εμπειρίες και Προοπτικές», ΧΑΡΟΚΟΠΕΙΟ ΠΑΝΕΠΙΣΤΗΜΙΟ, 11/10/13</a:t>
            </a:r>
          </a:p>
        </p:txBody>
      </p:sp>
      <p:pic>
        <p:nvPicPr>
          <p:cNvPr id="18435" name="Picture 15" descr="LOGO_UOA%20b_w"/>
          <p:cNvPicPr>
            <a:picLocks noChangeAspect="1" noChangeArrowheads="1"/>
          </p:cNvPicPr>
          <p:nvPr/>
        </p:nvPicPr>
        <p:blipFill>
          <a:blip r:embed="rId3" cstate="print"/>
          <a:srcRect/>
          <a:stretch>
            <a:fillRect/>
          </a:stretch>
        </p:blipFill>
        <p:spPr bwMode="auto">
          <a:xfrm>
            <a:off x="250825" y="188913"/>
            <a:ext cx="698500" cy="1008062"/>
          </a:xfrm>
          <a:prstGeom prst="rect">
            <a:avLst/>
          </a:prstGeom>
          <a:noFill/>
          <a:ln w="9525">
            <a:noFill/>
            <a:miter lim="800000"/>
            <a:headEnd/>
            <a:tailEnd/>
          </a:ln>
        </p:spPr>
      </p:pic>
      <p:graphicFrame>
        <p:nvGraphicFramePr>
          <p:cNvPr id="5" name="Group 14"/>
          <p:cNvGraphicFramePr>
            <a:graphicFrameLocks noGrp="1"/>
          </p:cNvGraphicFramePr>
          <p:nvPr/>
        </p:nvGraphicFramePr>
        <p:xfrm>
          <a:off x="1033463" y="144463"/>
          <a:ext cx="2971800" cy="1463040"/>
        </p:xfrm>
        <a:graphic>
          <a:graphicData uri="http://schemas.openxmlformats.org/drawingml/2006/table">
            <a:tbl>
              <a:tblPr/>
              <a:tblGrid>
                <a:gridCol w="2971800"/>
              </a:tblGrid>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accent6">
                              <a:lumMod val="50000"/>
                            </a:schemeClr>
                          </a:solidFill>
                          <a:effectLst/>
                          <a:latin typeface="Katsoulidis" pitchFamily="50" charset="-95"/>
                          <a:ea typeface="Calibri" pitchFamily="34" charset="0"/>
                          <a:cs typeface="Times New Roman" pitchFamily="18" charset="0"/>
                        </a:rPr>
                        <a:t>ΕΛΛΗΝΙΚΗ ΔΗΜΟΚΡΑΤΙΑ</a:t>
                      </a:r>
                      <a:endParaRPr kumimoji="0" lang="de-DE" sz="1100" b="1" i="0" u="none" strike="noStrike" cap="none" normalizeH="0" baseline="0" dirty="0" smtClean="0">
                        <a:ln>
                          <a:noFill/>
                        </a:ln>
                        <a:solidFill>
                          <a:schemeClr val="accent6">
                            <a:lumMod val="50000"/>
                          </a:schemeClr>
                        </a:solidFill>
                        <a:effectLst/>
                        <a:latin typeface="Arial"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err="1" smtClean="0">
                          <a:ln>
                            <a:noFill/>
                          </a:ln>
                          <a:solidFill>
                            <a:schemeClr val="accent6">
                              <a:lumMod val="50000"/>
                            </a:schemeClr>
                          </a:solidFill>
                          <a:effectLst/>
                          <a:latin typeface="Katsoulidis" pitchFamily="50" charset="-95"/>
                          <a:ea typeface="Calibri" pitchFamily="34" charset="0"/>
                          <a:cs typeface="Times New Roman" pitchFamily="18" charset="0"/>
                        </a:rPr>
                        <a:t>Εθνικόν</a:t>
                      </a:r>
                      <a:r>
                        <a:rPr kumimoji="0" lang="de-DE" sz="1800" b="1" i="0" u="none" strike="noStrike" cap="none" normalizeH="0" baseline="0" dirty="0" smtClean="0">
                          <a:ln>
                            <a:noFill/>
                          </a:ln>
                          <a:solidFill>
                            <a:schemeClr val="accent6">
                              <a:lumMod val="50000"/>
                            </a:schemeClr>
                          </a:solidFill>
                          <a:effectLst/>
                          <a:latin typeface="Katsoulidis" pitchFamily="50" charset="-95"/>
                          <a:ea typeface="Calibri" pitchFamily="34" charset="0"/>
                          <a:cs typeface="Times New Roman" pitchFamily="18" charset="0"/>
                        </a:rPr>
                        <a:t> </a:t>
                      </a:r>
                      <a:r>
                        <a:rPr kumimoji="0" lang="de-DE" sz="1800" b="1" i="0" u="none" strike="noStrike" cap="none" normalizeH="0" baseline="0" dirty="0" err="1" smtClean="0">
                          <a:ln>
                            <a:noFill/>
                          </a:ln>
                          <a:solidFill>
                            <a:schemeClr val="accent6">
                              <a:lumMod val="50000"/>
                            </a:schemeClr>
                          </a:solidFill>
                          <a:effectLst/>
                          <a:latin typeface="Katsoulidis" pitchFamily="50" charset="-95"/>
                          <a:ea typeface="Calibri" pitchFamily="34" charset="0"/>
                          <a:cs typeface="Times New Roman" pitchFamily="18" charset="0"/>
                        </a:rPr>
                        <a:t>και</a:t>
                      </a:r>
                      <a:r>
                        <a:rPr kumimoji="0" lang="de-DE" sz="1800" b="1" i="0" u="none" strike="noStrike" cap="none" normalizeH="0" baseline="0" dirty="0" smtClean="0">
                          <a:ln>
                            <a:noFill/>
                          </a:ln>
                          <a:solidFill>
                            <a:schemeClr val="accent6">
                              <a:lumMod val="50000"/>
                            </a:schemeClr>
                          </a:solidFill>
                          <a:effectLst/>
                          <a:latin typeface="Katsoulidis" pitchFamily="50" charset="-95"/>
                          <a:ea typeface="Calibri" pitchFamily="34" charset="0"/>
                          <a:cs typeface="Times New Roman" pitchFamily="18" charset="0"/>
                        </a:rPr>
                        <a:t> </a:t>
                      </a:r>
                      <a:r>
                        <a:rPr kumimoji="0" lang="de-DE" sz="1800" b="1" i="0" u="none" strike="noStrike" cap="none" normalizeH="0" baseline="0" dirty="0" err="1" smtClean="0">
                          <a:ln>
                            <a:noFill/>
                          </a:ln>
                          <a:solidFill>
                            <a:schemeClr val="accent6">
                              <a:lumMod val="50000"/>
                            </a:schemeClr>
                          </a:solidFill>
                          <a:effectLst/>
                          <a:latin typeface="Katsoulidis" pitchFamily="50" charset="-95"/>
                          <a:ea typeface="Calibri" pitchFamily="34" charset="0"/>
                          <a:cs typeface="Times New Roman" pitchFamily="18" charset="0"/>
                        </a:rPr>
                        <a:t>Καποδιστριακόν</a:t>
                      </a:r>
                      <a:endParaRPr kumimoji="0" lang="de-DE" sz="11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accent6">
                              <a:lumMod val="50000"/>
                            </a:schemeClr>
                          </a:solidFill>
                          <a:effectLst/>
                          <a:latin typeface="Katsoulidis" pitchFamily="50" charset="-95"/>
                          <a:ea typeface="Calibri" pitchFamily="34" charset="0"/>
                          <a:cs typeface="Times New Roman" pitchFamily="18" charset="0"/>
                        </a:rPr>
                        <a:t>Πανεπιστήμιον Αθηνών</a:t>
                      </a:r>
                      <a:endParaRPr kumimoji="0" lang="de-DE" sz="11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accent6">
                              <a:lumMod val="50000"/>
                            </a:schemeClr>
                          </a:solidFill>
                          <a:effectLst/>
                          <a:latin typeface="Katsoulidis" pitchFamily="50" charset="-95"/>
                          <a:ea typeface="Calibri" pitchFamily="34" charset="0"/>
                          <a:cs typeface="Times New Roman" pitchFamily="18" charset="0"/>
                        </a:rPr>
                        <a:t>ΜΟΝΑΔΑ ΔΙΑΣΦΑΛΙΣΗΣ ΠΟΙΟΤΗΤΑΣ</a:t>
                      </a:r>
                      <a:endParaRPr kumimoji="0" lang="de-DE" sz="1100" b="1" i="0" u="none" strike="noStrike" cap="none" normalizeH="0" baseline="0" dirty="0" smtClean="0">
                        <a:ln>
                          <a:noFill/>
                        </a:ln>
                        <a:solidFill>
                          <a:schemeClr val="accent6">
                            <a:lumMod val="50000"/>
                          </a:schemeClr>
                        </a:solidFill>
                        <a:effectLst/>
                        <a:latin typeface="Arial" charset="0"/>
                        <a:ea typeface="Calibri" pitchFamily="34" charset="0"/>
                        <a:cs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8438" name="5 - TextBox"/>
          <p:cNvSpPr txBox="1">
            <a:spLocks noChangeArrowheads="1"/>
          </p:cNvSpPr>
          <p:nvPr/>
        </p:nvSpPr>
        <p:spPr bwMode="auto">
          <a:xfrm>
            <a:off x="0" y="3068638"/>
            <a:ext cx="4572000" cy="831850"/>
          </a:xfrm>
          <a:prstGeom prst="rect">
            <a:avLst/>
          </a:prstGeom>
          <a:noFill/>
          <a:ln w="9525">
            <a:noFill/>
            <a:miter lim="800000"/>
            <a:headEnd/>
            <a:tailEnd/>
          </a:ln>
        </p:spPr>
        <p:txBody>
          <a:bodyPr>
            <a:spAutoFit/>
          </a:bodyPr>
          <a:lstStyle/>
          <a:p>
            <a:pPr eaLnBrk="0" hangingPunct="0"/>
            <a:r>
              <a:rPr lang="el-GR"/>
              <a:t>Κωνσταντίνος Μπουρλετίδης,</a:t>
            </a:r>
          </a:p>
          <a:p>
            <a:pPr eaLnBrk="0" hangingPunct="0"/>
            <a:r>
              <a:rPr lang="el-GR"/>
              <a:t>Συντονιστής ΜΟΔΙΠ ΕΚΠΑ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p:txBody>
          <a:bodyPr/>
          <a:lstStyle/>
          <a:p>
            <a:pPr algn="ctr" eaLnBrk="1" hangingPunct="1"/>
            <a:r>
              <a:rPr lang="el-GR" b="1" i="1" smtClean="0"/>
              <a:t>Το νέο πλαίσιο δράσεων</a:t>
            </a:r>
            <a:r>
              <a:rPr lang="el-GR" smtClean="0"/>
              <a:t> </a:t>
            </a:r>
          </a:p>
        </p:txBody>
      </p:sp>
      <p:graphicFrame>
        <p:nvGraphicFramePr>
          <p:cNvPr id="44055" name="Group 23"/>
          <p:cNvGraphicFramePr>
            <a:graphicFrameLocks noGrp="1"/>
          </p:cNvGraphicFramePr>
          <p:nvPr/>
        </p:nvGraphicFramePr>
        <p:xfrm>
          <a:off x="395288" y="1268413"/>
          <a:ext cx="8534400" cy="5451475"/>
        </p:xfrm>
        <a:graphic>
          <a:graphicData uri="http://schemas.openxmlformats.org/drawingml/2006/table">
            <a:tbl>
              <a:tblPr/>
              <a:tblGrid>
                <a:gridCol w="4267200"/>
                <a:gridCol w="4267200"/>
              </a:tblGrid>
              <a:tr h="2628900">
                <a:tc>
                  <a:txBody>
                    <a:bodyPr/>
                    <a:lstStyle/>
                    <a:p>
                      <a:pPr marL="0" marR="0" lvl="0" indent="0" algn="l"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endParaRPr kumimoji="1" lang="el-GR" sz="28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endParaRPr kumimoji="1" lang="el-GR" sz="28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r>
                        <a:rPr kumimoji="1" lang="el-GR" sz="2800" b="1" i="1" u="none" strike="noStrike" cap="none" normalizeH="0" baseline="0" smtClean="0">
                          <a:ln>
                            <a:noFill/>
                          </a:ln>
                          <a:solidFill>
                            <a:schemeClr val="tx1"/>
                          </a:solidFill>
                          <a:effectLst/>
                          <a:latin typeface="Tahoma" pitchFamily="34" charset="0"/>
                        </a:rPr>
                        <a:t>Εκθέσεις Συμμόρφωσης</a:t>
                      </a:r>
                      <a:r>
                        <a:rPr kumimoji="1" lang="el-GR" sz="2800" b="0" i="0" u="none" strike="noStrike" cap="none" normalizeH="0" baseline="0" smtClean="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endParaRPr kumimoji="1" lang="el-GR" sz="28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endParaRPr kumimoji="1" lang="el-GR" sz="28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r>
                        <a:rPr kumimoji="1" lang="el-GR" sz="2800" b="1" i="1" u="none" strike="noStrike" cap="none" normalizeH="0" baseline="0" smtClean="0">
                          <a:ln>
                            <a:noFill/>
                          </a:ln>
                          <a:solidFill>
                            <a:schemeClr val="tx1"/>
                          </a:solidFill>
                          <a:effectLst/>
                          <a:latin typeface="Tahoma" pitchFamily="34" charset="0"/>
                        </a:rPr>
                        <a:t>Μελέτες Ανάδειξης προβλημάτων</a:t>
                      </a:r>
                      <a:r>
                        <a:rPr kumimoji="1" lang="el-GR" sz="2800" b="0" i="0" u="none" strike="noStrike" cap="none" normalizeH="0" baseline="0" smtClean="0">
                          <a:ln>
                            <a:noFill/>
                          </a:ln>
                          <a:solidFill>
                            <a:schemeClr val="tx1"/>
                          </a:solidFill>
                          <a:effectLst/>
                          <a:latin typeface="Tahoma" pitchFamily="34" charset="0"/>
                        </a:rPr>
                        <a:t>  </a:t>
                      </a:r>
                      <a:r>
                        <a:rPr kumimoji="1" lang="el-GR" sz="2800" b="1" i="0" u="none" strike="noStrike" cap="none" normalizeH="0" baseline="0" smtClean="0">
                          <a:ln>
                            <a:noFill/>
                          </a:ln>
                          <a:solidFill>
                            <a:schemeClr val="tx1"/>
                          </a:solidFill>
                          <a:effectLst/>
                          <a:latin typeface="Tahoma" pitchFamily="34" charset="0"/>
                        </a:rPr>
                        <a:t>και Υπηρεσίες Υποστήριξης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28900">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r>
                        <a:rPr kumimoji="1" lang="el-GR" sz="2800" b="1" i="0" u="none" strike="noStrike" cap="none" normalizeH="0" baseline="0" smtClean="0">
                          <a:ln>
                            <a:noFill/>
                          </a:ln>
                          <a:solidFill>
                            <a:schemeClr val="tx1"/>
                          </a:solidFill>
                          <a:effectLst/>
                          <a:latin typeface="Tahoma" pitchFamily="34" charset="0"/>
                        </a:rPr>
                        <a:t>Επιμορφωτικές Δράσεις σε συνεργασία με το Κέντρο Συνεχιζόμενης Επιμόρφωσης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r>
                        <a:rPr kumimoji="1" lang="el-GR" sz="2800" b="1" i="0" u="none" strike="noStrike" cap="none" normalizeH="0" baseline="0" smtClean="0">
                          <a:ln>
                            <a:noFill/>
                          </a:ln>
                          <a:solidFill>
                            <a:schemeClr val="tx1"/>
                          </a:solidFill>
                          <a:effectLst/>
                          <a:latin typeface="Tahoma" pitchFamily="34" charset="0"/>
                        </a:rPr>
                        <a:t>Εκδηλώσεις με φορείς εκτός Πανεπιστημίου για την ανάπτυξη κουλτούρας Αξιολόγησης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l-GR" smtClean="0"/>
              <a:t>Εκθέσεις Συμμόρφωσης (1)</a:t>
            </a:r>
          </a:p>
        </p:txBody>
      </p:sp>
      <p:sp>
        <p:nvSpPr>
          <p:cNvPr id="31746" name="Rectangle 3"/>
          <p:cNvSpPr>
            <a:spLocks noGrp="1" noChangeArrowheads="1"/>
          </p:cNvSpPr>
          <p:nvPr>
            <p:ph type="body" sz="half" idx="1"/>
          </p:nvPr>
        </p:nvSpPr>
        <p:spPr/>
        <p:txBody>
          <a:bodyPr/>
          <a:lstStyle/>
          <a:p>
            <a:pPr marL="609600" indent="-609600" eaLnBrk="1" hangingPunct="1">
              <a:lnSpc>
                <a:spcPct val="90000"/>
              </a:lnSpc>
            </a:pPr>
            <a:r>
              <a:rPr lang="el-GR" sz="2000" smtClean="0"/>
              <a:t>Συγκεντρώνονται τα πορίσματα των εξωτερικών αξιολογήσεων και εντοπίζονται τα δυνατά και αδύνατα σημεία των τμημάτων, τα προβλήματα και οι προτάσεις βελτίωσης που παρατίθενται. </a:t>
            </a:r>
          </a:p>
          <a:p>
            <a:pPr marL="609600" indent="-609600" eaLnBrk="1" hangingPunct="1">
              <a:lnSpc>
                <a:spcPct val="90000"/>
              </a:lnSpc>
            </a:pPr>
            <a:r>
              <a:rPr lang="el-GR" sz="2000" smtClean="0"/>
              <a:t>Τα στελέχη της ΜΟΔΙΠ ΕΚΠΑ δημιουργούν μία εσωτερική έκθεση – </a:t>
            </a:r>
            <a:r>
              <a:rPr lang="en-US" sz="2000" smtClean="0"/>
              <a:t>report</a:t>
            </a:r>
            <a:r>
              <a:rPr lang="el-GR" sz="2000" smtClean="0"/>
              <a:t>, που αφορά το τμήμα και βασίζεται στα στοιχεία του πορίσματος των εξωτερικών αξιολογητών.</a:t>
            </a:r>
          </a:p>
        </p:txBody>
      </p:sp>
      <p:pic>
        <p:nvPicPr>
          <p:cNvPr id="31747" name="Picture 6"/>
          <p:cNvPicPr>
            <a:picLocks noGrp="1" noChangeAspect="1" noChangeArrowheads="1"/>
          </p:cNvPicPr>
          <p:nvPr>
            <p:ph type="clipArt" sz="half" idx="2"/>
          </p:nvPr>
        </p:nvPicPr>
        <p:blipFill>
          <a:blip r:embed="rId2" cstate="print"/>
          <a:srcRect/>
          <a:stretch>
            <a:fillRect/>
          </a:stretch>
        </p:blipFill>
        <p:spPr bwMode="auto">
          <a:xfrm>
            <a:off x="4716463" y="1700213"/>
            <a:ext cx="4191000" cy="379253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l-GR" smtClean="0"/>
              <a:t>Εκθέσεις Συμμόρφωσης (2)</a:t>
            </a:r>
          </a:p>
        </p:txBody>
      </p:sp>
      <p:sp>
        <p:nvSpPr>
          <p:cNvPr id="32770" name="Rectangle 3"/>
          <p:cNvSpPr>
            <a:spLocks noGrp="1" noChangeArrowheads="1"/>
          </p:cNvSpPr>
          <p:nvPr>
            <p:ph type="body" idx="1"/>
          </p:nvPr>
        </p:nvSpPr>
        <p:spPr/>
        <p:txBody>
          <a:bodyPr/>
          <a:lstStyle/>
          <a:p>
            <a:pPr marL="609600" indent="-609600" eaLnBrk="1" hangingPunct="1">
              <a:lnSpc>
                <a:spcPct val="90000"/>
              </a:lnSpc>
            </a:pPr>
            <a:r>
              <a:rPr lang="el-GR" sz="2400" smtClean="0"/>
              <a:t>Σε ένα χρονικό διάστημα έξι μηνών έως ενός χρόνου από την πραγματοποίηση της εξωτερικής αξιολόγησης τα στελέχη και ο Πρόεδρος της ΜΟΔΙΠ ΕΚΠΑ πραγματοποιούν συνάντηση με την ΟΜΕΑ και τη διοίκηση του τμήματος και συζητούν διεξοδικά το περιεχόμενο του πορίσματος, το τι έχει προταθεί να αλλάξει, τι έχει αλλάξει και τι όχι και ποια βοήθεια απαιτούν τα τμήματα για την επίτευξη των αλλαγών. </a:t>
            </a:r>
          </a:p>
          <a:p>
            <a:pPr marL="609600" indent="-609600" eaLnBrk="1" hangingPunct="1">
              <a:lnSpc>
                <a:spcPct val="90000"/>
              </a:lnSpc>
            </a:pPr>
            <a:r>
              <a:rPr lang="el-GR" sz="2400" smtClean="0"/>
              <a:t>Η συνάντηση αυτή επαναλαμβάνεται και οδηγεί στη σύνταξη ενός κειμένου που αφορά το τμήμα, τα προβλήματα και την υποστήριξη που χρειάζεται ώστε να προβεί σε βελτιώσεις. Η έκθεση αυτή κοινοποιείται σε όλους τους ενδιαφερόμενους στο τμήμα αλλά και στην κεντρική διοίκηση του ιδρύματος.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l-GR" smtClean="0"/>
              <a:t>Εκθέσεις Συμμόρφωσης (3)</a:t>
            </a:r>
          </a:p>
        </p:txBody>
      </p:sp>
      <p:sp>
        <p:nvSpPr>
          <p:cNvPr id="33794" name="Rectangle 3"/>
          <p:cNvSpPr>
            <a:spLocks noGrp="1" noChangeArrowheads="1"/>
          </p:cNvSpPr>
          <p:nvPr>
            <p:ph type="body" sz="half" idx="1"/>
          </p:nvPr>
        </p:nvSpPr>
        <p:spPr/>
        <p:txBody>
          <a:bodyPr/>
          <a:lstStyle/>
          <a:p>
            <a:pPr marL="609600" indent="-609600" eaLnBrk="1" hangingPunct="1">
              <a:lnSpc>
                <a:spcPct val="90000"/>
              </a:lnSpc>
            </a:pPr>
            <a:r>
              <a:rPr lang="el-GR" sz="2000" smtClean="0"/>
              <a:t>Αφού κοινοποιηθεί η έκθεση και πάλι σε ένα χρονικό διάστημα έξι μηνών ή ενός έτους και πριν ξεκινήσει η διαδικασία νέας εσωτερικής αξιολόγησης, τα στελέχη των ΜΟΔΙΠ πραγματοποιούν συναντήσεις με το τμήμα για να συντάξουν ένα πίνακα με τις αλλαγές και τις βελτιώσεις που πραγματοποιήθηκαν τελικά, ενώ ειδική μνεία θα πρέπει να γίνει στο γιατί δεν υλοποιήθηκαν κάποιες προτάσεις των εξωτερικών αξιολογητών που είχαν γίνει αποδεκτές από το τμήμα.</a:t>
            </a:r>
          </a:p>
        </p:txBody>
      </p:sp>
      <p:pic>
        <p:nvPicPr>
          <p:cNvPr id="33795" name="Picture 5"/>
          <p:cNvPicPr>
            <a:picLocks noGrp="1" noChangeAspect="1" noChangeArrowheads="1"/>
          </p:cNvPicPr>
          <p:nvPr>
            <p:ph type="clipArt" sz="half" idx="2"/>
          </p:nvPr>
        </p:nvPicPr>
        <p:blipFill>
          <a:blip r:embed="rId2" cstate="print"/>
          <a:srcRect/>
          <a:stretch>
            <a:fillRect/>
          </a:stretch>
        </p:blipFill>
        <p:spPr bwMode="auto">
          <a:xfrm>
            <a:off x="4716463" y="2325688"/>
            <a:ext cx="4191000" cy="31432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l-GR" smtClean="0"/>
              <a:t>Μελέτες Ανάδειξης προβλημάτων </a:t>
            </a:r>
          </a:p>
        </p:txBody>
      </p:sp>
      <p:sp>
        <p:nvSpPr>
          <p:cNvPr id="34818" name="Rectangle 3"/>
          <p:cNvSpPr>
            <a:spLocks noGrp="1" noChangeArrowheads="1"/>
          </p:cNvSpPr>
          <p:nvPr>
            <p:ph type="body" idx="1"/>
          </p:nvPr>
        </p:nvSpPr>
        <p:spPr/>
        <p:txBody>
          <a:bodyPr/>
          <a:lstStyle/>
          <a:p>
            <a:pPr eaLnBrk="1" hangingPunct="1">
              <a:lnSpc>
                <a:spcPct val="90000"/>
              </a:lnSpc>
            </a:pPr>
            <a:r>
              <a:rPr lang="el-GR" sz="2400" smtClean="0"/>
              <a:t> Η Μονάδα Διασφάλισης Ποιότητας του Εθνικού και Καποδιστριακού Πανεπιστημίου Αθηνών ξεκίνησε την εκπόνηση μελετών και εκθέσεων που αναδεικνύουν προβλήματα των τμημάτων και των υπηρεσιών του ιδρύματος, όπως αυτά αποτυπώνονται στις εκθέσεις εσωτερικής αξιολόγησης και τα πορίσματα των εξωτερικών αξιολογητών. </a:t>
            </a:r>
          </a:p>
          <a:p>
            <a:pPr eaLnBrk="1" hangingPunct="1">
              <a:lnSpc>
                <a:spcPct val="90000"/>
              </a:lnSpc>
            </a:pPr>
            <a:r>
              <a:rPr lang="el-GR" sz="2400" smtClean="0"/>
              <a:t>Την επεξεργασία και παρουσίαση των στοιχείων, την αποτύπωση των προβλημάτων, τη διατύπωση προτάσεων για βελτίωση αναλαμβάνουν τα στελέχη της Μονάδας Διασφάλισης Ποιότητας του ΕΚΠΑ, έχοντας μελετήσει πάνω από 10.000 σελίδες υλικού εκθέσεων των τμημάτων αλλά και στοιχεία και μελέτες που αφορούν καλές πρακτικές σε άλλα Πανεπιστήμια εντός και εκτός Ελλάδος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algn="ctr" eaLnBrk="1" hangingPunct="1"/>
            <a:r>
              <a:rPr lang="el-GR" sz="3600" b="1" smtClean="0"/>
              <a:t>Παροχή Εξειδικευμένων Υπηρεσιών Υποστήριξης των τμημάτων του ΕΚΠΑ</a:t>
            </a:r>
          </a:p>
        </p:txBody>
      </p:sp>
      <p:sp>
        <p:nvSpPr>
          <p:cNvPr id="35842" name="Rectangle 3"/>
          <p:cNvSpPr>
            <a:spLocks noGrp="1" noChangeArrowheads="1"/>
          </p:cNvSpPr>
          <p:nvPr>
            <p:ph type="body" idx="1"/>
          </p:nvPr>
        </p:nvSpPr>
        <p:spPr>
          <a:xfrm>
            <a:off x="395288" y="1600200"/>
            <a:ext cx="8534400" cy="4924425"/>
          </a:xfrm>
        </p:spPr>
        <p:txBody>
          <a:bodyPr/>
          <a:lstStyle/>
          <a:p>
            <a:pPr eaLnBrk="1" hangingPunct="1">
              <a:lnSpc>
                <a:spcPct val="90000"/>
              </a:lnSpc>
            </a:pPr>
            <a:r>
              <a:rPr lang="el-GR" smtClean="0"/>
              <a:t>Επιμόρφωση στελεχών ΟΜΕΑ και Διοικητικής Υποστήριξης σε νέες διαδικασίες και εργαλεία</a:t>
            </a:r>
          </a:p>
          <a:p>
            <a:pPr eaLnBrk="1" hangingPunct="1">
              <a:lnSpc>
                <a:spcPct val="90000"/>
              </a:lnSpc>
            </a:pPr>
            <a:r>
              <a:rPr lang="el-GR" smtClean="0"/>
              <a:t>Παροχή συμβουλευτικής υποστήριξης στην προετοιμασία του τμήματος για την εξωτερική αξιολόγηση</a:t>
            </a:r>
          </a:p>
          <a:p>
            <a:pPr eaLnBrk="1" hangingPunct="1">
              <a:lnSpc>
                <a:spcPct val="90000"/>
              </a:lnSpc>
            </a:pPr>
            <a:r>
              <a:rPr lang="el-GR" smtClean="0"/>
              <a:t>Συνεργασία με τα στελέχη των τμημάτων για την διαμόρφωση, συγγραφή και εκπόνηση εκθέσεων, παραρτημάτων μελετών κλπ</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algn="ctr" eaLnBrk="1" hangingPunct="1"/>
            <a:r>
              <a:rPr lang="en-US" sz="2800" b="1" i="1" smtClean="0"/>
              <a:t>Case Study</a:t>
            </a:r>
            <a:r>
              <a:rPr lang="el-GR" sz="2800" b="1" i="1" smtClean="0"/>
              <a:t> 1: «Πορίσματα και στοιχεία για τις ελλείψεις προσωπικού στο ΕΚΠΑ βάση των εκθέσεων αξιολόγησης του ιδρύματος»</a:t>
            </a:r>
          </a:p>
        </p:txBody>
      </p:sp>
      <p:sp>
        <p:nvSpPr>
          <p:cNvPr id="36866" name="Rectangle 3"/>
          <p:cNvSpPr>
            <a:spLocks noGrp="1" noChangeArrowheads="1"/>
          </p:cNvSpPr>
          <p:nvPr>
            <p:ph type="body" idx="1"/>
          </p:nvPr>
        </p:nvSpPr>
        <p:spPr/>
        <p:txBody>
          <a:bodyPr/>
          <a:lstStyle/>
          <a:p>
            <a:pPr eaLnBrk="1" hangingPunct="1">
              <a:lnSpc>
                <a:spcPct val="80000"/>
              </a:lnSpc>
            </a:pPr>
            <a:r>
              <a:rPr lang="el-GR" sz="2000" smtClean="0"/>
              <a:t>Στο πλαίσιο της συγκεκριμένης  μελέτης παρουσιάζονται αυτούσια ανά τμήμα τα ευρήματα για την έλλειψη προσωπικού (διοικητικού, τεχνικού, διδακτικού), όπως αυτά έχουν αποτυπωθεί στις εκθέσεις εσωτερικής και εξωτερικής αξιολόγησης την περίοδο 2008-2012. Παρά το διαφορετικό επιστημονικό αντικείμενο, την υλοποίηση ή όχι εργαστηριακών και τεχνικών μαθημάτων, το διαφορετικό είδος έρευνας (θεωρητική, εργαστηριακή) κοινός τόπος φαίνεται να είναι η έλλειψη επαρκούς διοικητικού και τεχνικού προσωπικού για την υλοποίηση του έργου των τμημάτων.</a:t>
            </a:r>
          </a:p>
          <a:p>
            <a:pPr eaLnBrk="1" hangingPunct="1">
              <a:lnSpc>
                <a:spcPct val="80000"/>
              </a:lnSpc>
            </a:pPr>
            <a:r>
              <a:rPr lang="el-GR" sz="2000" smtClean="0"/>
              <a:t>Πριν την κατάθεση προτάσεων προς τη διοίκηση για τη βελτίωση ή και την εξάλειψη του προβλήματος, για το οποίο έχει ενημερωθεί η ΑΔΙΠ και το Υπουργείο Παιδείας αλλά μέχρι τώρα δεν έχει πράξει τα ανάλογα (βλέπε Κεφάλαιο με διαβιβαστικά 2009-2012), γίνεται μια ανάλυση κα σύγκριση δεικτών με Πανεπιστήμια άλλων χωρών εντός Ευρώπης αλλά και με Αμερικάνικα Πανεπιστήμια, ώστε να διαπιστωθεί εάν η σχέση αριθμού φοιτητών ανά διοικητικό υπάλληλο είναι ικανοποιητική στο ΕΚΠΑ σε σχέση με τα διεθνή στάνταρντ. </a:t>
            </a:r>
          </a:p>
          <a:p>
            <a:pPr eaLnBrk="1" hangingPunct="1">
              <a:lnSpc>
                <a:spcPct val="80000"/>
              </a:lnSpc>
            </a:pPr>
            <a:r>
              <a:rPr lang="el-GR" sz="2000" smtClean="0"/>
              <a:t>Η μελέτη ολοκληρώνεται με την εξαγωγή συμπερασμάτων από τα δεδομένα των εκθέσεων αξιολόγησης και τη διατύπωση προτάσεων για την βελτίωση της κατάστασης.</a:t>
            </a:r>
          </a:p>
          <a:p>
            <a:pPr algn="just" eaLnBrk="1" hangingPunct="1">
              <a:lnSpc>
                <a:spcPct val="80000"/>
              </a:lnSpc>
            </a:pPr>
            <a:endParaRPr lang="el-GR"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algn="ctr" eaLnBrk="1" hangingPunct="1"/>
            <a:r>
              <a:rPr lang="en-US" sz="2800" b="1" i="1" smtClean="0"/>
              <a:t>Case Study 2</a:t>
            </a:r>
            <a:r>
              <a:rPr lang="el-GR" sz="2800" b="1" i="1" smtClean="0"/>
              <a:t>: Επιμόρφωση ΟΜΕΑ και Γραμματειών στο Πληροφοριακό Σύστημα</a:t>
            </a:r>
            <a:r>
              <a:rPr lang="el-GR" sz="4000" smtClean="0"/>
              <a:t> </a:t>
            </a:r>
          </a:p>
        </p:txBody>
      </p:sp>
      <p:sp>
        <p:nvSpPr>
          <p:cNvPr id="37890" name="Rectangle 3"/>
          <p:cNvSpPr>
            <a:spLocks noGrp="1" noChangeArrowheads="1"/>
          </p:cNvSpPr>
          <p:nvPr>
            <p:ph type="body" sz="half" idx="1"/>
          </p:nvPr>
        </p:nvSpPr>
        <p:spPr/>
        <p:txBody>
          <a:bodyPr/>
          <a:lstStyle/>
          <a:p>
            <a:pPr eaLnBrk="1" hangingPunct="1">
              <a:lnSpc>
                <a:spcPct val="80000"/>
              </a:lnSpc>
            </a:pPr>
            <a:r>
              <a:rPr lang="el-GR" sz="2400" smtClean="0"/>
              <a:t>Η δράση αυτή έλαβε χώρα στις 21 με 25 Ιανουαρίου 2012. Κατά την δράση αυτή έγινε λεπτομερής παρουσίαση της αρχικής έκδοσης του πληροφοριακού συστήματος στα μέλη ΟΜΕΑ του ΕΚΠΑ. </a:t>
            </a:r>
          </a:p>
          <a:p>
            <a:pPr eaLnBrk="1" hangingPunct="1">
              <a:lnSpc>
                <a:spcPct val="80000"/>
              </a:lnSpc>
            </a:pPr>
            <a:r>
              <a:rPr lang="el-GR" sz="2400" smtClean="0"/>
              <a:t>Η παρουσίαση αφορούσε τρία αντικείμενα: Το νέο πληροφοριακό σύστημα, τις νέες διαδικασίες που αυτό συνεπάγεται και το  βελτιωμένο ερωτηματολόγιο φοιτητών. </a:t>
            </a:r>
          </a:p>
        </p:txBody>
      </p:sp>
      <p:pic>
        <p:nvPicPr>
          <p:cNvPr id="37891" name="Picture 5"/>
          <p:cNvPicPr>
            <a:picLocks noGrp="1" noChangeAspect="1" noChangeArrowheads="1"/>
          </p:cNvPicPr>
          <p:nvPr>
            <p:ph type="clipArt" sz="half" idx="2"/>
          </p:nvPr>
        </p:nvPicPr>
        <p:blipFill>
          <a:blip r:embed="rId2" cstate="print"/>
          <a:srcRect/>
          <a:stretch>
            <a:fillRect/>
          </a:stretch>
        </p:blipFill>
        <p:spPr bwMode="auto">
          <a:xfrm>
            <a:off x="5251450" y="1916113"/>
            <a:ext cx="3121025" cy="41052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algn="ctr" eaLnBrk="1" hangingPunct="1"/>
            <a:r>
              <a:rPr lang="en-US" sz="2800" b="1" i="1" smtClean="0"/>
              <a:t>Case Study 2</a:t>
            </a:r>
            <a:r>
              <a:rPr lang="el-GR" sz="2800" b="1" i="1" smtClean="0"/>
              <a:t>: Επιμόρφωση ΟΜΕΑ και Γραμματειών στο Πληροφοριακό Σύστημα</a:t>
            </a:r>
            <a:r>
              <a:rPr lang="el-GR" sz="4000" smtClean="0"/>
              <a:t> </a:t>
            </a:r>
          </a:p>
        </p:txBody>
      </p:sp>
      <p:sp>
        <p:nvSpPr>
          <p:cNvPr id="38914" name="Rectangle 3"/>
          <p:cNvSpPr>
            <a:spLocks noGrp="1" noChangeArrowheads="1"/>
          </p:cNvSpPr>
          <p:nvPr>
            <p:ph type="body" sz="half" idx="1"/>
          </p:nvPr>
        </p:nvSpPr>
        <p:spPr/>
        <p:txBody>
          <a:bodyPr/>
          <a:lstStyle/>
          <a:p>
            <a:pPr eaLnBrk="1" hangingPunct="1">
              <a:lnSpc>
                <a:spcPct val="90000"/>
              </a:lnSpc>
            </a:pPr>
            <a:r>
              <a:rPr lang="el-GR" sz="2400" smtClean="0"/>
              <a:t> Την διεκπεραίωση έκανε το προσωπικό της ΜΟΔΙΠ σε συνεργασία με τους συνεργάτες της ΜΟΔΙΠ στο ΚΛΕΙΔΙ ΕΚΠΑ.</a:t>
            </a:r>
          </a:p>
          <a:p>
            <a:pPr eaLnBrk="1" hangingPunct="1">
              <a:lnSpc>
                <a:spcPct val="90000"/>
              </a:lnSpc>
            </a:pPr>
            <a:r>
              <a:rPr lang="el-GR" sz="2400" smtClean="0"/>
              <a:t>Η εκπαίδευση έγινε στην αίθουσα πολυμέσων και τηλεδιασκέψεων του ΚΛΕΙΔΙ.</a:t>
            </a:r>
          </a:p>
          <a:p>
            <a:pPr eaLnBrk="1" hangingPunct="1">
              <a:lnSpc>
                <a:spcPct val="90000"/>
              </a:lnSpc>
            </a:pPr>
            <a:r>
              <a:rPr lang="el-GR" sz="2400" smtClean="0"/>
              <a:t>Συνολικά επιμορφώθηκαν περίπου 100 άτομα (ΔΕΠ,ΕΕΔΙΠ,Διοικητικοί) σε οκτώ τμήματα των τριών ωρών.</a:t>
            </a:r>
            <a:br>
              <a:rPr lang="el-GR" sz="2400" smtClean="0"/>
            </a:br>
            <a:endParaRPr lang="el-GR" sz="2400" smtClean="0"/>
          </a:p>
        </p:txBody>
      </p:sp>
      <p:pic>
        <p:nvPicPr>
          <p:cNvPr id="38915" name="Picture 5"/>
          <p:cNvPicPr>
            <a:picLocks noGrp="1" noChangeAspect="1" noChangeArrowheads="1"/>
          </p:cNvPicPr>
          <p:nvPr>
            <p:ph type="clipArt" sz="half" idx="2"/>
          </p:nvPr>
        </p:nvPicPr>
        <p:blipFill>
          <a:blip r:embed="rId2" cstate="print"/>
          <a:srcRect/>
          <a:stretch>
            <a:fillRect/>
          </a:stretch>
        </p:blipFill>
        <p:spPr bwMode="auto">
          <a:xfrm>
            <a:off x="5251450" y="1484313"/>
            <a:ext cx="3121025" cy="424973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algn="ctr" eaLnBrk="1" hangingPunct="1"/>
            <a:r>
              <a:rPr lang="en-US" sz="2800" b="1" i="1" smtClean="0"/>
              <a:t>Case Study 2</a:t>
            </a:r>
            <a:r>
              <a:rPr lang="el-GR" sz="2800" b="1" i="1" smtClean="0"/>
              <a:t>: Επιμόρφωση ΟΜΕΑ και Γραμματειών στο Πληροφοριακό Σύστημα</a:t>
            </a:r>
            <a:r>
              <a:rPr lang="el-GR" sz="4000" smtClean="0"/>
              <a:t> </a:t>
            </a:r>
          </a:p>
        </p:txBody>
      </p:sp>
      <p:sp>
        <p:nvSpPr>
          <p:cNvPr id="39938" name="Rectangle 3"/>
          <p:cNvSpPr>
            <a:spLocks noGrp="1" noChangeArrowheads="1"/>
          </p:cNvSpPr>
          <p:nvPr>
            <p:ph type="body" sz="half" idx="2"/>
          </p:nvPr>
        </p:nvSpPr>
        <p:spPr/>
        <p:txBody>
          <a:bodyPr/>
          <a:lstStyle/>
          <a:p>
            <a:pPr eaLnBrk="1" hangingPunct="1"/>
            <a:r>
              <a:rPr lang="el-GR" sz="2800" smtClean="0"/>
              <a:t>Η επιμόρφωση αυτή έδωσε την ευκαιρία να συζητηθούν διάφορες πτυχές του συστήματος και αποτέλεσε το εφαλτήριο για την επόμενη έκδοση του συστήματος με βάση την ανατροφοδότηση που συλλέχθηκε. </a:t>
            </a:r>
          </a:p>
          <a:p>
            <a:pPr eaLnBrk="1" hangingPunct="1"/>
            <a:endParaRPr lang="el-GR" sz="2800" smtClean="0"/>
          </a:p>
        </p:txBody>
      </p:sp>
      <p:pic>
        <p:nvPicPr>
          <p:cNvPr id="39939" name="Picture 5"/>
          <p:cNvPicPr>
            <a:picLocks noGrp="1" noChangeAspect="1" noChangeArrowheads="1"/>
          </p:cNvPicPr>
          <p:nvPr>
            <p:ph type="clipArt" sz="half" idx="1"/>
          </p:nvPr>
        </p:nvPicPr>
        <p:blipFill>
          <a:blip r:embed="rId2" cstate="print"/>
          <a:srcRect/>
          <a:stretch>
            <a:fillRect/>
          </a:stretch>
        </p:blipFill>
        <p:spPr bwMode="auto">
          <a:xfrm>
            <a:off x="395288" y="1628775"/>
            <a:ext cx="4176712" cy="34385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p:txBody>
          <a:bodyPr/>
          <a:lstStyle/>
          <a:p>
            <a:pPr eaLnBrk="1" hangingPunct="1"/>
            <a:r>
              <a:rPr lang="el-GR" smtClean="0"/>
              <a:t>Η ολοκλήρωση ενός κύκλου…</a:t>
            </a:r>
          </a:p>
        </p:txBody>
      </p:sp>
      <p:sp>
        <p:nvSpPr>
          <p:cNvPr id="20482" name="Rectangle 3"/>
          <p:cNvSpPr>
            <a:spLocks noGrp="1" noChangeArrowheads="1"/>
          </p:cNvSpPr>
          <p:nvPr>
            <p:ph type="body" sz="half" idx="1"/>
          </p:nvPr>
        </p:nvSpPr>
        <p:spPr/>
        <p:txBody>
          <a:bodyPr/>
          <a:lstStyle/>
          <a:p>
            <a:pPr eaLnBrk="1" hangingPunct="1">
              <a:lnSpc>
                <a:spcPct val="90000"/>
              </a:lnSpc>
            </a:pPr>
            <a:r>
              <a:rPr lang="el-GR" sz="2000" smtClean="0"/>
              <a:t>Η ολοκλήρωση των εξωτερικών αξιολογήσεων στα τμήματα των Πανεπιστημίων και ΑΤΕΙ σηματοδοτεί την ολοκλήρωση του πρώτου τετραετούς κύκλου αξιολόγησης για όλα τα εκπαιδευτικά ιδρύματα τριτοβάθμιας εκπαίδευσης της χώρας μας. </a:t>
            </a:r>
          </a:p>
          <a:p>
            <a:pPr eaLnBrk="1" hangingPunct="1">
              <a:lnSpc>
                <a:spcPct val="90000"/>
              </a:lnSpc>
            </a:pPr>
            <a:r>
              <a:rPr lang="el-GR" sz="2000" smtClean="0"/>
              <a:t>Μάλιστα εάν δεν υπήρχαν τα γνωστά προβλήματα υπολειτουργίας της ΑΔΙΠ, που κυριολεκτικά «παρέλυσε» τουλάχιστον 1,5 χρόνο, ο τετραετής κύκλος θα είχε ολοκληρωθεί για πολλά ιδρύματα στο τέλος του 2012.</a:t>
            </a:r>
          </a:p>
        </p:txBody>
      </p:sp>
      <p:pic>
        <p:nvPicPr>
          <p:cNvPr id="20483" name="Picture 6" descr="425276_189041281196159_305526301_n"/>
          <p:cNvPicPr>
            <a:picLocks noGrp="1" noChangeAspect="1" noChangeArrowheads="1"/>
          </p:cNvPicPr>
          <p:nvPr>
            <p:ph type="clipArt" sz="half" idx="2"/>
          </p:nvPr>
        </p:nvPicPr>
        <p:blipFill>
          <a:blip r:embed="rId2" cstate="print"/>
          <a:srcRect/>
          <a:stretch>
            <a:fillRect/>
          </a:stretch>
        </p:blipFill>
        <p:spPr bwMode="auto">
          <a:xfrm>
            <a:off x="5148263" y="1773238"/>
            <a:ext cx="3759200" cy="388778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z="2800" b="1" i="1" smtClean="0"/>
              <a:t>Case Study 2</a:t>
            </a:r>
            <a:r>
              <a:rPr lang="el-GR" sz="2800" b="1" i="1" smtClean="0"/>
              <a:t>: Επιμόρφωση ΟΜΕΑ και Γραμματειών στο Πληροφοριακό Σύστημα</a:t>
            </a:r>
          </a:p>
        </p:txBody>
      </p:sp>
      <p:pic>
        <p:nvPicPr>
          <p:cNvPr id="40962" name="Εικόνα 4"/>
          <p:cNvPicPr>
            <a:picLocks noGrp="1" noChangeAspect="1" noChangeArrowheads="1"/>
          </p:cNvPicPr>
          <p:nvPr>
            <p:ph type="body" idx="1"/>
          </p:nvPr>
        </p:nvPicPr>
        <p:blipFill>
          <a:blip r:embed="rId2" cstate="print">
            <a:lum bright="-20000" contrast="20000"/>
          </a:blip>
          <a:srcRect l="2745" t="9805" r="4880" b="9584"/>
          <a:stretch>
            <a:fillRect/>
          </a:stretch>
        </p:blipFill>
        <p:spPr bwMode="auto">
          <a:xfrm>
            <a:off x="755650" y="1295400"/>
            <a:ext cx="7397750" cy="5257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algn="ctr" eaLnBrk="1" hangingPunct="1"/>
            <a:r>
              <a:rPr lang="en-US" sz="2800" b="1" smtClean="0"/>
              <a:t>Case Study 3</a:t>
            </a:r>
            <a:r>
              <a:rPr lang="el-GR" sz="2800" b="1" smtClean="0"/>
              <a:t>: Αποτύπωση του ερευνητικού έργου της Ιατρικής Σχολής</a:t>
            </a:r>
            <a:r>
              <a:rPr lang="el-GR" sz="4000" smtClean="0"/>
              <a:t> </a:t>
            </a:r>
          </a:p>
        </p:txBody>
      </p:sp>
      <p:sp>
        <p:nvSpPr>
          <p:cNvPr id="41986" name="Rectangle 3"/>
          <p:cNvSpPr>
            <a:spLocks noGrp="1" noChangeArrowheads="1"/>
          </p:cNvSpPr>
          <p:nvPr>
            <p:ph type="body" idx="1"/>
          </p:nvPr>
        </p:nvSpPr>
        <p:spPr/>
        <p:txBody>
          <a:bodyPr/>
          <a:lstStyle/>
          <a:p>
            <a:pPr eaLnBrk="1" hangingPunct="1">
              <a:lnSpc>
                <a:spcPct val="80000"/>
              </a:lnSpc>
            </a:pPr>
            <a:r>
              <a:rPr lang="el-GR" sz="2000" smtClean="0"/>
              <a:t>Τον Μάρτιο του 2012 προέκυψε η οριστικοποίηση της εξωτερικής αξιολόγησης της ιατρικής σχολής σε ημερομηνία μέσα στον Ιούνιο. </a:t>
            </a:r>
          </a:p>
          <a:p>
            <a:pPr eaLnBrk="1" hangingPunct="1">
              <a:lnSpc>
                <a:spcPct val="80000"/>
              </a:lnSpc>
            </a:pPr>
            <a:endParaRPr lang="el-GR" sz="2000" smtClean="0"/>
          </a:p>
          <a:p>
            <a:pPr eaLnBrk="1" hangingPunct="1">
              <a:lnSpc>
                <a:spcPct val="80000"/>
              </a:lnSpc>
            </a:pPr>
            <a:r>
              <a:rPr lang="el-GR" sz="2000" smtClean="0"/>
              <a:t>Για της ανάγκες αυτής της  αξιολόγησης απαιτούταν συστηματική καταγραφή και αποτύπωση του ερευνητικού έργου (Δημοσιεύσεις, συνέδρια κλπ) και της αναγνώρισης (αναφορές, κλπ) του έργου αυτού στο σύντομο χρονικό διάστημα που απέμενε και για το αμέσως προηγούμενο διάστημα.</a:t>
            </a:r>
            <a:br>
              <a:rPr lang="el-GR" sz="2000" smtClean="0"/>
            </a:br>
            <a:endParaRPr lang="el-GR" sz="2000" smtClean="0"/>
          </a:p>
          <a:p>
            <a:pPr eaLnBrk="1" hangingPunct="1">
              <a:lnSpc>
                <a:spcPct val="80000"/>
              </a:lnSpc>
            </a:pPr>
            <a:r>
              <a:rPr lang="el-GR" sz="2000" smtClean="0"/>
              <a:t>Το έργο αυτό, δεδομένου: </a:t>
            </a:r>
            <a:br>
              <a:rPr lang="el-GR" sz="2000" smtClean="0"/>
            </a:br>
            <a:r>
              <a:rPr lang="el-GR" sz="2000" smtClean="0"/>
              <a:t>του τεράστιου μεγέθους του τμήματος (700 μέλη ΔΕΠ, κλινικές, εργαστήρια, &gt;100 μέλη προσωπικό κλπ) </a:t>
            </a:r>
            <a:br>
              <a:rPr lang="el-GR" sz="2000" smtClean="0"/>
            </a:br>
            <a:r>
              <a:rPr lang="el-GR" sz="2000" smtClean="0"/>
              <a:t>σε συνδυασμό με την ανυπαρξία (έως τότε) μηχανισμού και λογισμικού καταγραφής, και του μικρού χρονικού περιθωρίου (μεσολαβούσε το ΠΑΣΧΑ) ήταν εξαιρετικά δύσκολο για οποιοδήποτε τμήμα.</a:t>
            </a:r>
            <a:br>
              <a:rPr lang="el-GR" sz="2000" smtClean="0"/>
            </a:br>
            <a:endParaRPr lang="el-GR" sz="2000" smtClean="0"/>
          </a:p>
          <a:p>
            <a:pPr eaLnBrk="1" hangingPunct="1">
              <a:lnSpc>
                <a:spcPct val="80000"/>
              </a:lnSpc>
            </a:pPr>
            <a:r>
              <a:rPr lang="el-GR" sz="2000" smtClean="0"/>
              <a:t>Ήταν μια πρόκληση</a:t>
            </a:r>
            <a:br>
              <a:rPr lang="el-GR" sz="2000" smtClean="0"/>
            </a:br>
            <a:endParaRPr lang="el-GR"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algn="ctr" eaLnBrk="1" hangingPunct="1"/>
            <a:r>
              <a:rPr lang="en-US" sz="2800" b="1" smtClean="0"/>
              <a:t>Case Study 3</a:t>
            </a:r>
            <a:r>
              <a:rPr lang="el-GR" sz="2800" b="1" smtClean="0"/>
              <a:t>: Αποτύπωση του ερευνητικού έργου της Ιατρικής Σχολής</a:t>
            </a:r>
            <a:r>
              <a:rPr lang="el-GR" sz="4000" smtClean="0"/>
              <a:t> </a:t>
            </a:r>
          </a:p>
        </p:txBody>
      </p:sp>
      <p:sp>
        <p:nvSpPr>
          <p:cNvPr id="43010" name="Rectangle 3"/>
          <p:cNvSpPr>
            <a:spLocks noGrp="1" noChangeArrowheads="1"/>
          </p:cNvSpPr>
          <p:nvPr>
            <p:ph type="body" sz="half" idx="1"/>
          </p:nvPr>
        </p:nvSpPr>
        <p:spPr/>
        <p:txBody>
          <a:bodyPr/>
          <a:lstStyle/>
          <a:p>
            <a:pPr eaLnBrk="1" hangingPunct="1">
              <a:lnSpc>
                <a:spcPct val="80000"/>
              </a:lnSpc>
            </a:pPr>
            <a:r>
              <a:rPr lang="el-GR" sz="1800" smtClean="0"/>
              <a:t>Στο σημείο αυτό κλήθηκε η ΜΟΔΙΠ να συμβάλει με την τεχνογνωσία και τα μέσα τα οποία πλέον διαθέτει.</a:t>
            </a:r>
          </a:p>
          <a:p>
            <a:pPr eaLnBrk="1" hangingPunct="1">
              <a:lnSpc>
                <a:spcPct val="80000"/>
              </a:lnSpc>
            </a:pPr>
            <a:r>
              <a:rPr lang="el-GR" sz="1800" smtClean="0"/>
              <a:t>Οι συνεργάτες της ΜΟΔΙΠ, σε συνεργασία με την Γραμματεία του τμήματος, οργάνωσαν και υλοποίησαν τα ηλεκτρονικά ή άλλα μέσα και την μέθοδο συλλογής της απαιτούμενης πληροφορίας. </a:t>
            </a:r>
          </a:p>
          <a:p>
            <a:pPr eaLnBrk="1" hangingPunct="1">
              <a:lnSpc>
                <a:spcPct val="80000"/>
              </a:lnSpc>
            </a:pPr>
            <a:r>
              <a:rPr lang="el-GR" sz="1800" smtClean="0"/>
              <a:t>Υλοποίησαν την επικοινωνία με το σύνολο σχεδόν του προσωπικού του τμήματος διανέμοντας το υλικό αυτό και παρέχοντας τηλεφωνική συμβουλευτική υποστήριξη σε καθημερινή 12άωρη βάση </a:t>
            </a:r>
          </a:p>
          <a:p>
            <a:pPr eaLnBrk="1" hangingPunct="1">
              <a:lnSpc>
                <a:spcPct val="80000"/>
              </a:lnSpc>
            </a:pPr>
            <a:r>
              <a:rPr lang="el-GR" sz="1800" smtClean="0"/>
              <a:t>Της συλλογής του υλικού ακολούθησε η σχετική επεξεργασία, διόρθωση, καθαρισμός από διπλοεγγραφές κλπ.</a:t>
            </a:r>
            <a:br>
              <a:rPr lang="el-GR" sz="1800" smtClean="0"/>
            </a:br>
            <a:endParaRPr lang="el-GR" sz="1800" smtClean="0"/>
          </a:p>
        </p:txBody>
      </p:sp>
      <p:pic>
        <p:nvPicPr>
          <p:cNvPr id="43011" name="Εικόνα 10"/>
          <p:cNvPicPr>
            <a:picLocks noGrp="1" noChangeAspect="1" noChangeArrowheads="1"/>
          </p:cNvPicPr>
          <p:nvPr>
            <p:ph sz="half" idx="2"/>
          </p:nvPr>
        </p:nvPicPr>
        <p:blipFill>
          <a:blip r:embed="rId2" cstate="print"/>
          <a:srcRect l="48209" t="8931" r="5396" b="3702"/>
          <a:stretch>
            <a:fillRect/>
          </a:stretch>
        </p:blipFill>
        <p:spPr bwMode="auto">
          <a:xfrm>
            <a:off x="4716463" y="1412875"/>
            <a:ext cx="4191000" cy="439261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3200" b="1" smtClean="0"/>
              <a:t>Case Study 3</a:t>
            </a:r>
            <a:r>
              <a:rPr lang="el-GR" sz="3200" b="1" smtClean="0"/>
              <a:t>: Αποτύπωση του ερευνητικού έργου της Ιατρικής Σχολής</a:t>
            </a:r>
          </a:p>
        </p:txBody>
      </p:sp>
      <p:pic>
        <p:nvPicPr>
          <p:cNvPr id="44034" name="Εικόνα 13"/>
          <p:cNvPicPr>
            <a:picLocks noGrp="1" noChangeAspect="1" noChangeArrowheads="1"/>
          </p:cNvPicPr>
          <p:nvPr>
            <p:ph type="body" idx="1"/>
          </p:nvPr>
        </p:nvPicPr>
        <p:blipFill>
          <a:blip r:embed="rId2" cstate="print">
            <a:lum contrast="10000"/>
          </a:blip>
          <a:srcRect l="4219" t="8931" r="4886" b="6320"/>
          <a:stretch>
            <a:fillRect/>
          </a:stretch>
        </p:blipFill>
        <p:spPr bwMode="auto">
          <a:xfrm>
            <a:off x="827088" y="1295400"/>
            <a:ext cx="7921625" cy="5257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3200" b="1" smtClean="0"/>
              <a:t>Case Study 3</a:t>
            </a:r>
            <a:r>
              <a:rPr lang="el-GR" sz="3200" b="1" smtClean="0"/>
              <a:t>: Αποτύπωση του ερευνητικού έργου της Ιατρικής Σχολής</a:t>
            </a:r>
          </a:p>
        </p:txBody>
      </p:sp>
      <p:pic>
        <p:nvPicPr>
          <p:cNvPr id="45058" name="Εικόνα 7"/>
          <p:cNvPicPr>
            <a:picLocks noGrp="1" noChangeAspect="1" noChangeArrowheads="1"/>
          </p:cNvPicPr>
          <p:nvPr>
            <p:ph type="body" idx="1"/>
          </p:nvPr>
        </p:nvPicPr>
        <p:blipFill>
          <a:blip r:embed="rId2" cstate="print">
            <a:lum bright="-10000" contrast="20000"/>
          </a:blip>
          <a:srcRect l="5849" t="17645" r="7385" b="12250"/>
          <a:stretch>
            <a:fillRect/>
          </a:stretch>
        </p:blipFill>
        <p:spPr bwMode="auto">
          <a:xfrm>
            <a:off x="539750" y="1268413"/>
            <a:ext cx="8135938" cy="5257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algn="ctr" eaLnBrk="1" hangingPunct="1"/>
            <a:r>
              <a:rPr lang="en-US" sz="2800" b="1" smtClean="0"/>
              <a:t>Case Study 3</a:t>
            </a:r>
            <a:r>
              <a:rPr lang="el-GR" sz="2800" b="1" smtClean="0"/>
              <a:t>: Αποτύπωση του ερευνητικού έργου της Ιατρικής Σχολής</a:t>
            </a:r>
            <a:r>
              <a:rPr lang="el-GR" sz="4000" smtClean="0"/>
              <a:t> </a:t>
            </a:r>
          </a:p>
        </p:txBody>
      </p:sp>
      <p:sp>
        <p:nvSpPr>
          <p:cNvPr id="46082" name="Rectangle 3"/>
          <p:cNvSpPr>
            <a:spLocks noGrp="1" noChangeArrowheads="1"/>
          </p:cNvSpPr>
          <p:nvPr>
            <p:ph type="body" idx="1"/>
          </p:nvPr>
        </p:nvSpPr>
        <p:spPr/>
        <p:txBody>
          <a:bodyPr/>
          <a:lstStyle/>
          <a:p>
            <a:pPr eaLnBrk="1" hangingPunct="1">
              <a:lnSpc>
                <a:spcPct val="90000"/>
              </a:lnSpc>
            </a:pPr>
            <a:r>
              <a:rPr lang="el-GR" smtClean="0"/>
              <a:t>Τελικό αποτέλεσμα: Η δημιουργία μιας βάσης με καταχωρημένα κατά ΑΔΙΠ τα δεδομένα (paper, συνέδρια, αναφορές κλπ) και:</a:t>
            </a:r>
            <a:br>
              <a:rPr lang="el-GR" smtClean="0"/>
            </a:br>
            <a:r>
              <a:rPr lang="el-GR" u="sng" smtClean="0"/>
              <a:t>Ένα έγγραφο 350 σελίδων με όλες τις δημοσιεύσεις του τμήματος (3.000 περίπου)</a:t>
            </a:r>
            <a:r>
              <a:rPr lang="el-GR" smtClean="0"/>
              <a:t> ταξινομημένες κατά τα διεθνή πρότυπα βιβλιογραφίας (APA 6th Edition) αισθητικά άρτιο και έτοιμο προς εκτύπωση.</a:t>
            </a:r>
            <a:br>
              <a:rPr lang="el-GR" smtClean="0"/>
            </a:br>
            <a:r>
              <a:rPr lang="el-GR" smtClean="0"/>
              <a:t>Τα παραπάνω επιτελέσθηκαν το διάστημα 10/4/2012- 20/7/2012. </a:t>
            </a:r>
          </a:p>
          <a:p>
            <a:pPr eaLnBrk="1" hangingPunct="1">
              <a:lnSpc>
                <a:spcPct val="90000"/>
              </a:lnSpc>
            </a:pPr>
            <a:endParaRPr lang="el-G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algn="ctr" eaLnBrk="1" hangingPunct="1"/>
            <a:r>
              <a:rPr lang="el-GR" sz="2400" b="1" smtClean="0">
                <a:solidFill>
                  <a:srgbClr val="C3DAE2"/>
                </a:solidFill>
              </a:rPr>
              <a:t>Επιμορφωτικά προγράμματα </a:t>
            </a:r>
            <a:br>
              <a:rPr lang="el-GR" sz="2400" b="1" smtClean="0">
                <a:solidFill>
                  <a:srgbClr val="C3DAE2"/>
                </a:solidFill>
              </a:rPr>
            </a:br>
            <a:r>
              <a:rPr lang="el-GR" sz="2400" b="1" smtClean="0">
                <a:solidFill>
                  <a:srgbClr val="C3DAE2"/>
                </a:solidFill>
              </a:rPr>
              <a:t>ΜΟΔΙΠ σε συνεργασία  με το Κέντρο Συνεχιζόμενης Εκπαίδευσης και Επιμόρφωσης του ΕΚΠΑ</a:t>
            </a:r>
            <a:r>
              <a:rPr lang="el-GR" sz="3600" b="1" smtClean="0">
                <a:solidFill>
                  <a:srgbClr val="C3DAE2"/>
                </a:solidFill>
              </a:rPr>
              <a:t>  </a:t>
            </a:r>
          </a:p>
        </p:txBody>
      </p:sp>
      <p:sp>
        <p:nvSpPr>
          <p:cNvPr id="47106" name="Rectangle 3"/>
          <p:cNvSpPr>
            <a:spLocks noGrp="1" noChangeArrowheads="1"/>
          </p:cNvSpPr>
          <p:nvPr>
            <p:ph type="body" idx="1"/>
          </p:nvPr>
        </p:nvSpPr>
        <p:spPr>
          <a:xfrm>
            <a:off x="1108075" y="1412875"/>
            <a:ext cx="8035925" cy="5040313"/>
          </a:xfrm>
        </p:spPr>
        <p:txBody>
          <a:bodyPr/>
          <a:lstStyle/>
          <a:p>
            <a:pPr eaLnBrk="1" hangingPunct="1">
              <a:lnSpc>
                <a:spcPct val="90000"/>
              </a:lnSpc>
              <a:buFontTx/>
              <a:buNone/>
            </a:pPr>
            <a:r>
              <a:rPr lang="el-GR" sz="2400" smtClean="0"/>
              <a:t>	</a:t>
            </a:r>
            <a:r>
              <a:rPr lang="el-GR" sz="2000" smtClean="0"/>
              <a:t>Συνεργασία της ΜΟΔΙΠ ΕΚΠΑ με το Κέντρο Επιμόρφωσης και Συνεχιζόμενης Εκπαίδευσης του ΕΚΠΑ και  παροχή Επιμορφωτικών Προγραμμάτων, με στόχο την διάχυση των θεωρητικών και μεθοδολογικών αρχών της Αξιολόγησης και της Διασφάλισης Ποιότητας στην Εκπαίδευση.</a:t>
            </a:r>
          </a:p>
          <a:p>
            <a:pPr eaLnBrk="1" hangingPunct="1">
              <a:lnSpc>
                <a:spcPct val="90000"/>
              </a:lnSpc>
              <a:buFontTx/>
              <a:buNone/>
            </a:pPr>
            <a:endParaRPr lang="el-GR" sz="2000" smtClean="0"/>
          </a:p>
          <a:p>
            <a:pPr eaLnBrk="1" hangingPunct="1">
              <a:lnSpc>
                <a:spcPct val="90000"/>
              </a:lnSpc>
            </a:pPr>
            <a:r>
              <a:rPr lang="el-GR" sz="2000" smtClean="0"/>
              <a:t>Αξιολόγηση και Διασφάλιση Ποιότητας στην Εκπαίδευση </a:t>
            </a:r>
          </a:p>
          <a:p>
            <a:pPr eaLnBrk="1" hangingPunct="1">
              <a:lnSpc>
                <a:spcPct val="90000"/>
              </a:lnSpc>
            </a:pPr>
            <a:r>
              <a:rPr lang="el-GR" sz="2000" smtClean="0"/>
              <a:t>Χρήση Λογισμικών (</a:t>
            </a:r>
            <a:r>
              <a:rPr lang="en-US" sz="2000" smtClean="0"/>
              <a:t>SPSS</a:t>
            </a:r>
            <a:r>
              <a:rPr lang="el-GR" sz="2000" smtClean="0"/>
              <a:t>, </a:t>
            </a:r>
            <a:r>
              <a:rPr lang="en-US" sz="2000" smtClean="0"/>
              <a:t>EXCEL</a:t>
            </a:r>
            <a:r>
              <a:rPr lang="el-GR" sz="2000" smtClean="0"/>
              <a:t>) στην Αξιολόγηση και Διασφάλιση Ποιότητας στην Εκπαίδευση </a:t>
            </a:r>
          </a:p>
          <a:p>
            <a:pPr eaLnBrk="1" hangingPunct="1">
              <a:lnSpc>
                <a:spcPct val="90000"/>
              </a:lnSpc>
            </a:pPr>
            <a:r>
              <a:rPr lang="el-GR" sz="2000" smtClean="0"/>
              <a:t>Εφαρμογή Εργαλείων Διοίκησης Ολικής Ποιότητας στους Εκπαιδευτικούς Οργανισμούς </a:t>
            </a:r>
          </a:p>
          <a:p>
            <a:pPr eaLnBrk="1" hangingPunct="1">
              <a:lnSpc>
                <a:spcPct val="90000"/>
              </a:lnSpc>
            </a:pPr>
            <a:r>
              <a:rPr lang="en-US" sz="2000" smtClean="0"/>
              <a:t>Social Media</a:t>
            </a:r>
            <a:r>
              <a:rPr lang="el-GR" sz="2000" smtClean="0"/>
              <a:t>: Κάνοντας τα πρώτα Βήματα – Υλοποιώντας την Στρατηγική της αξιολόγησης </a:t>
            </a:r>
          </a:p>
          <a:p>
            <a:pPr eaLnBrk="1" hangingPunct="1">
              <a:lnSpc>
                <a:spcPct val="90000"/>
              </a:lnSpc>
            </a:pPr>
            <a:r>
              <a:rPr lang="el-GR" sz="2000" smtClean="0"/>
              <a:t>Αξιολόγηση Εκπαιδευτικών Δραστηριοτήτων Καινοτομίας και Επιχειρηματικότητας</a:t>
            </a:r>
          </a:p>
          <a:p>
            <a:pPr eaLnBrk="1" hangingPunct="1">
              <a:lnSpc>
                <a:spcPct val="90000"/>
              </a:lnSpc>
            </a:pPr>
            <a:r>
              <a:rPr lang="el-GR" sz="2000" smtClean="0"/>
              <a:t>Αξιολόγηση Εκπαιδευτικού Έργου στην Σχολική Μονάδα</a:t>
            </a:r>
          </a:p>
          <a:p>
            <a:pPr eaLnBrk="1" hangingPunct="1">
              <a:lnSpc>
                <a:spcPct val="90000"/>
              </a:lnSpc>
              <a:buFontTx/>
              <a:buNone/>
            </a:pPr>
            <a:endParaRPr lang="el-GR"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28600"/>
            <a:ext cx="8451850" cy="715963"/>
          </a:xfrm>
        </p:spPr>
        <p:txBody>
          <a:bodyPr/>
          <a:lstStyle/>
          <a:p>
            <a:pPr algn="ctr" eaLnBrk="1" hangingPunct="1">
              <a:defRPr/>
            </a:pPr>
            <a:r>
              <a:rPr lang="el-GR" sz="3600" b="1" dirty="0" smtClean="0">
                <a:solidFill>
                  <a:schemeClr val="accent1">
                    <a:lumMod val="40000"/>
                    <a:lumOff val="60000"/>
                  </a:schemeClr>
                </a:solidFill>
              </a:rPr>
              <a:t>Κατανομή Επιμορφωμένων</a:t>
            </a:r>
            <a:endParaRPr lang="el-GR" sz="3600" dirty="0"/>
          </a:p>
        </p:txBody>
      </p:sp>
      <p:graphicFrame>
        <p:nvGraphicFramePr>
          <p:cNvPr id="6" name="Content Placeholder 5"/>
          <p:cNvGraphicFramePr>
            <a:graphicFrameLocks noGrp="1"/>
          </p:cNvGraphicFramePr>
          <p:nvPr>
            <p:ph sz="half" idx="1"/>
          </p:nvPr>
        </p:nvGraphicFramePr>
        <p:xfrm>
          <a:off x="323850" y="1268413"/>
          <a:ext cx="8820150" cy="5256212"/>
        </p:xfrm>
        <a:graphic>
          <a:graphicData uri="http://schemas.openxmlformats.org/drawingml/2006/table">
            <a:tbl>
              <a:tblPr>
                <a:tableStyleId>{5C22544A-7EE6-4342-B048-85BDC9FD1C3A}</a:tableStyleId>
              </a:tblPr>
              <a:tblGrid>
                <a:gridCol w="5652557"/>
                <a:gridCol w="1565323"/>
                <a:gridCol w="1602593"/>
              </a:tblGrid>
              <a:tr h="538110">
                <a:tc>
                  <a:txBody>
                    <a:bodyPr/>
                    <a:lstStyle/>
                    <a:p>
                      <a:pPr algn="ctr" fontAlgn="ctr"/>
                      <a:r>
                        <a:rPr lang="el-GR" sz="1600" b="1" u="none" strike="noStrike" dirty="0">
                          <a:effectLst/>
                        </a:rPr>
                        <a:t>ΤΙΤΛΟΣ ΠΡΟΓΡΑΜΜΑΤΟΣ</a:t>
                      </a:r>
                      <a:endParaRPr lang="el-GR" sz="1600" b="1" i="0" u="none" strike="noStrike" dirty="0">
                        <a:solidFill>
                          <a:srgbClr val="000000"/>
                        </a:solidFill>
                        <a:effectLst/>
                        <a:latin typeface="Calibri"/>
                      </a:endParaRPr>
                    </a:p>
                  </a:txBody>
                  <a:tcPr marL="3783" marR="3783" marT="3783" marB="0" anchor="ctr"/>
                </a:tc>
                <a:tc>
                  <a:txBody>
                    <a:bodyPr/>
                    <a:lstStyle/>
                    <a:p>
                      <a:pPr algn="ctr" fontAlgn="ctr"/>
                      <a:r>
                        <a:rPr lang="el-GR" sz="1200" b="1" u="none" strike="noStrike" dirty="0">
                          <a:effectLst/>
                        </a:rPr>
                        <a:t>ΚΩΔ. ΠΡΟΓΡΑΜΜΑΤΟΣ</a:t>
                      </a:r>
                      <a:endParaRPr lang="el-GR" sz="1200" b="1" i="0" u="none" strike="noStrike" dirty="0">
                        <a:solidFill>
                          <a:srgbClr val="000000"/>
                        </a:solidFill>
                        <a:effectLst/>
                        <a:latin typeface="Calibri"/>
                      </a:endParaRPr>
                    </a:p>
                  </a:txBody>
                  <a:tcPr marL="3783" marR="3783" marT="3783" marB="0" anchor="ctr"/>
                </a:tc>
                <a:tc>
                  <a:txBody>
                    <a:bodyPr/>
                    <a:lstStyle/>
                    <a:p>
                      <a:pPr algn="ctr" fontAlgn="ctr"/>
                      <a:r>
                        <a:rPr lang="el-GR" sz="1200" b="1" u="none" strike="noStrike" dirty="0">
                          <a:effectLst/>
                        </a:rPr>
                        <a:t>ΑΡ. ΕΠΙΜΟΡΦΩΜΕΝΩΝ</a:t>
                      </a:r>
                      <a:endParaRPr lang="el-GR" sz="1200" b="1"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Αξιολόγηση και Διασφάλιση Ποιότητας στην Εκπαίδευση</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EQUAS</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n-US" sz="1200" b="0" i="0" u="none" strike="noStrike" dirty="0" smtClean="0">
                          <a:solidFill>
                            <a:schemeClr val="dk1"/>
                          </a:solidFill>
                          <a:effectLst/>
                          <a:latin typeface="+mn-lt"/>
                        </a:rPr>
                        <a:t>198</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Αξιολόγηση του Εκπαιδευτικού Έργου στην Πρωτοβάθμια εκπαίδευση: </a:t>
                      </a:r>
                      <a:br>
                        <a:rPr lang="el-GR" sz="1200" u="none" strike="noStrike" dirty="0">
                          <a:effectLst/>
                        </a:rPr>
                      </a:br>
                      <a:r>
                        <a:rPr lang="el-GR" sz="1200" u="none" strike="noStrike" dirty="0">
                          <a:effectLst/>
                        </a:rPr>
                        <a:t>Διαδικασία Αυτοαξιολόγησης στη Σχολική Μονάδα</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SCHL2</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a:effectLst/>
                        </a:rPr>
                        <a:t>70</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Αξιολόγηση του Εκπαιδευτικού Έργου στην Δευτεροβάθμια εκπαίδευση: </a:t>
                      </a:r>
                      <a:br>
                        <a:rPr lang="el-GR" sz="1200" u="none" strike="noStrike" dirty="0">
                          <a:effectLst/>
                        </a:rPr>
                      </a:br>
                      <a:r>
                        <a:rPr lang="el-GR" sz="1200" u="none" strike="noStrike" dirty="0">
                          <a:effectLst/>
                        </a:rPr>
                        <a:t>Διαδικασία Αυτοαξιολόγησης στη Σχολική Μονάδα</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SCHL3</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a:effectLst/>
                        </a:rPr>
                        <a:t>163</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Social Media:Κάνοντας τα πρώτα Βήματα – Υλοποιώντας την Στρατηγική της αξιολόγησης</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SMED</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smtClean="0">
                          <a:effectLst/>
                        </a:rPr>
                        <a:t>2</a:t>
                      </a:r>
                      <a:r>
                        <a:rPr lang="en-US" sz="1200" u="none" strike="noStrike" dirty="0" smtClean="0">
                          <a:effectLst/>
                        </a:rPr>
                        <a:t>1</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Αξιολόγηση ΕκπαιδευτικώνΔραστηριοτήτων Καινοτομίας και Επιχειρηματικότητας</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INOV</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a:effectLst/>
                        </a:rPr>
                        <a:t>19</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Χρήση Λογισμικών (SPSS, Excel) στην Αξιολόγηση και Διασφάλιση Ποιότητας στην Εκπαίδευση</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SPSS</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smtClean="0">
                          <a:effectLst/>
                        </a:rPr>
                        <a:t>3</a:t>
                      </a:r>
                      <a:r>
                        <a:rPr lang="en-US" sz="1200" u="none" strike="noStrike" dirty="0" smtClean="0">
                          <a:effectLst/>
                        </a:rPr>
                        <a:t>6</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Εφαρμογή Εργαλείων Διοίκησης Ολικής Ποιότητας στους Εκπαιδευτικούς Οργανισμούς</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ISO</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a:effectLst/>
                        </a:rPr>
                        <a:t>28</a:t>
                      </a:r>
                      <a:endParaRPr lang="el-GR" sz="1200" b="1" i="0" u="none" strike="noStrike" dirty="0">
                        <a:solidFill>
                          <a:srgbClr val="000000"/>
                        </a:solidFill>
                        <a:effectLst/>
                        <a:latin typeface="Calibri"/>
                      </a:endParaRPr>
                    </a:p>
                  </a:txBody>
                  <a:tcPr marL="3783" marR="3783" marT="3783" marB="0" anchor="ctr"/>
                </a:tc>
              </a:tr>
              <a:tr h="521379">
                <a:tc>
                  <a:txBody>
                    <a:bodyPr/>
                    <a:lstStyle/>
                    <a:p>
                      <a:pPr algn="ctr" fontAlgn="ctr"/>
                      <a:r>
                        <a:rPr lang="el-GR" sz="1400" b="1" u="none" strike="noStrike" dirty="0">
                          <a:effectLst/>
                        </a:rPr>
                        <a:t>ΣΥΝΟΛΟ ΕΠΙΜΟΡΦΩΜΕΝΩΝ</a:t>
                      </a:r>
                      <a:endParaRPr lang="el-GR" sz="1400" b="1" i="0" u="none" strike="noStrike" dirty="0">
                        <a:solidFill>
                          <a:srgbClr val="000000"/>
                        </a:solidFill>
                        <a:effectLst/>
                        <a:latin typeface="Calibri"/>
                      </a:endParaRPr>
                    </a:p>
                  </a:txBody>
                  <a:tcPr marL="3783" marR="3783" marT="3783" marB="0" anchor="ctr"/>
                </a:tc>
                <a:tc gridSpan="2">
                  <a:txBody>
                    <a:bodyPr/>
                    <a:lstStyle/>
                    <a:p>
                      <a:pPr algn="ctr" fontAlgn="ctr"/>
                      <a:r>
                        <a:rPr lang="el-GR" sz="1800" b="1" u="none" strike="noStrike" dirty="0" smtClean="0">
                          <a:effectLst/>
                        </a:rPr>
                        <a:t>5</a:t>
                      </a:r>
                      <a:r>
                        <a:rPr lang="en-US" sz="1800" b="1" u="none" strike="noStrike" dirty="0" smtClean="0">
                          <a:effectLst/>
                        </a:rPr>
                        <a:t>35</a:t>
                      </a:r>
                    </a:p>
                  </a:txBody>
                  <a:tcPr marL="3783" marR="3783" marT="3783" marB="0" anchor="ctr"/>
                </a:tc>
                <a:tc hMerge="1">
                  <a:txBody>
                    <a:bodyPr/>
                    <a:lstStyle/>
                    <a:p>
                      <a:endParaRPr lang="el-G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1016345_180884725419438_1367878191_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noChangeArrowheads="1"/>
          </p:cNvPicPr>
          <p:nvPr/>
        </p:nvPicPr>
        <p:blipFill>
          <a:blip r:embed="rId2" cstate="print"/>
          <a:srcRect/>
          <a:stretch>
            <a:fillRect/>
          </a:stretch>
        </p:blipFill>
        <p:spPr bwMode="auto">
          <a:xfrm>
            <a:off x="-7772400" y="-5791200"/>
            <a:ext cx="24688800" cy="1844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l-GR" smtClean="0"/>
              <a:t>Οι Κασσάνδρες διαψεύστηκαν </a:t>
            </a:r>
          </a:p>
        </p:txBody>
      </p:sp>
      <p:sp>
        <p:nvSpPr>
          <p:cNvPr id="21506" name="Rectangle 3"/>
          <p:cNvSpPr>
            <a:spLocks noGrp="1" noChangeArrowheads="1"/>
          </p:cNvSpPr>
          <p:nvPr>
            <p:ph type="body" idx="1"/>
          </p:nvPr>
        </p:nvSpPr>
        <p:spPr/>
        <p:txBody>
          <a:bodyPr/>
          <a:lstStyle/>
          <a:p>
            <a:pPr eaLnBrk="1" hangingPunct="1">
              <a:lnSpc>
                <a:spcPct val="90000"/>
              </a:lnSpc>
            </a:pPr>
            <a:r>
              <a:rPr lang="el-GR" sz="2800" smtClean="0"/>
              <a:t>Διάχυτη ήταν η αντίληψη ότι τα Πανεπιστήμια δεν επιθυμούν την αξιολόγηση, αδυνατούν να εφαρμόσουν το θεσμικό πλαίσιο και τις αρχές και πολιτικές που προάγουν τον Ευρωπαϊκό Χάρτη για την Ανώτατη Εκπαίδευση, βουλιάζοντας στην εσωστρέφεια και την αντιπαράθεση με τις εκάστοτε ηγεσίες του Υπουργείου Παιδείας. </a:t>
            </a:r>
          </a:p>
          <a:p>
            <a:pPr eaLnBrk="1" hangingPunct="1">
              <a:lnSpc>
                <a:spcPct val="90000"/>
              </a:lnSpc>
            </a:pPr>
            <a:r>
              <a:rPr lang="el-GR" sz="2800" smtClean="0"/>
              <a:t>Μέχρι το τέλος του 2012 όλα τα τμήματα των Πανεπιστημίων και ΑΤΕΙ είχαν υλοποιήσει εσωτερική αξιολόγηση και πάνω από το 30% είχε πραγματοποιήσει και την εξωτερική αξιολόγηση. </a:t>
            </a:r>
          </a:p>
          <a:p>
            <a:pPr eaLnBrk="1" hangingPunct="1">
              <a:lnSpc>
                <a:spcPct val="90000"/>
              </a:lnSpc>
            </a:pPr>
            <a:r>
              <a:rPr lang="el-GR" sz="2800" smtClean="0"/>
              <a:t>Φαίνεται λοιπόν ότι το στοίχημα σε πρώτη φάση κερδήθηκε. Αποδείξαμε ότι δεν είμαστε ελέφαντες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667750" cy="715963"/>
          </a:xfrm>
        </p:spPr>
        <p:txBody>
          <a:bodyPr/>
          <a:lstStyle/>
          <a:p>
            <a:pPr algn="ctr" eaLnBrk="1" hangingPunct="1">
              <a:defRPr/>
            </a:pPr>
            <a:r>
              <a:rPr lang="el-GR" sz="3600" b="1" dirty="0" smtClean="0">
                <a:solidFill>
                  <a:schemeClr val="accent1">
                    <a:lumMod val="40000"/>
                    <a:lumOff val="60000"/>
                  </a:schemeClr>
                </a:solidFill>
              </a:rPr>
              <a:t>Ποσόστωση Επιμορφωμένων</a:t>
            </a:r>
            <a:endParaRPr lang="el-GR" sz="3600" dirty="0"/>
          </a:p>
        </p:txBody>
      </p:sp>
      <p:graphicFrame>
        <p:nvGraphicFramePr>
          <p:cNvPr id="8" name="Content Placeholder 7"/>
          <p:cNvGraphicFramePr>
            <a:graphicFrameLocks noGrp="1"/>
          </p:cNvGraphicFramePr>
          <p:nvPr>
            <p:ph sz="half" idx="1"/>
          </p:nvPr>
        </p:nvGraphicFramePr>
        <p:xfrm>
          <a:off x="323528" y="1268760"/>
          <a:ext cx="8820472" cy="52565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667750" cy="715963"/>
          </a:xfrm>
        </p:spPr>
        <p:txBody>
          <a:bodyPr/>
          <a:lstStyle/>
          <a:p>
            <a:pPr algn="ctr" eaLnBrk="1" hangingPunct="1">
              <a:defRPr/>
            </a:pPr>
            <a:r>
              <a:rPr lang="el-GR" sz="3600" b="1" dirty="0" smtClean="0">
                <a:solidFill>
                  <a:schemeClr val="accent1">
                    <a:lumMod val="40000"/>
                    <a:lumOff val="60000"/>
                  </a:schemeClr>
                </a:solidFill>
              </a:rPr>
              <a:t>Ποσόστωση Επιμορφωμένων </a:t>
            </a:r>
            <a:r>
              <a:rPr lang="en-US" sz="3600" b="1" dirty="0" smtClean="0">
                <a:solidFill>
                  <a:schemeClr val="accent1">
                    <a:lumMod val="40000"/>
                    <a:lumOff val="60000"/>
                  </a:schemeClr>
                </a:solidFill>
              </a:rPr>
              <a:t>EQUAS</a:t>
            </a:r>
            <a:r>
              <a:rPr lang="el-GR" sz="3600" b="1" dirty="0" smtClean="0">
                <a:solidFill>
                  <a:schemeClr val="accent1">
                    <a:lumMod val="40000"/>
                    <a:lumOff val="60000"/>
                  </a:schemeClr>
                </a:solidFill>
              </a:rPr>
              <a:t> </a:t>
            </a:r>
            <a:endParaRPr lang="el-GR" sz="3600" dirty="0"/>
          </a:p>
        </p:txBody>
      </p:sp>
      <p:graphicFrame>
        <p:nvGraphicFramePr>
          <p:cNvPr id="6" name="Content Placeholder 5"/>
          <p:cNvGraphicFramePr>
            <a:graphicFrameLocks noGrp="1"/>
          </p:cNvGraphicFramePr>
          <p:nvPr>
            <p:ph sz="quarter" idx="2"/>
          </p:nvPr>
        </p:nvGraphicFramePr>
        <p:xfrm>
          <a:off x="323850" y="1268413"/>
          <a:ext cx="8820150" cy="2016125"/>
        </p:xfrm>
        <a:graphic>
          <a:graphicData uri="http://schemas.openxmlformats.org/drawingml/2006/table">
            <a:tbl>
              <a:tblPr>
                <a:tableStyleId>{5C22544A-7EE6-4342-B048-85BDC9FD1C3A}</a:tableStyleId>
              </a:tblPr>
              <a:tblGrid>
                <a:gridCol w="6905951"/>
                <a:gridCol w="1914521"/>
              </a:tblGrid>
              <a:tr h="497676">
                <a:tc gridSpan="2">
                  <a:txBody>
                    <a:bodyPr/>
                    <a:lstStyle/>
                    <a:p>
                      <a:pPr algn="ctr" fontAlgn="ctr"/>
                      <a:r>
                        <a:rPr lang="el-GR" sz="1600" b="1" u="none" strike="noStrike" dirty="0">
                          <a:effectLst/>
                        </a:rPr>
                        <a:t>Αξιολόγηση και Διασφάλιση Ποιότητας στην Εκπαίδευση</a:t>
                      </a:r>
                      <a:endParaRPr lang="el-GR" sz="1600" b="1" i="0" u="none" strike="noStrike" dirty="0">
                        <a:solidFill>
                          <a:srgbClr val="000000"/>
                        </a:solidFill>
                        <a:effectLst/>
                        <a:latin typeface="Calibri"/>
                      </a:endParaRPr>
                    </a:p>
                  </a:txBody>
                  <a:tcPr marL="4623" marR="4623" marT="4623" marB="0" anchor="ctr"/>
                </a:tc>
                <a:tc hMerge="1">
                  <a:txBody>
                    <a:bodyPr/>
                    <a:lstStyle/>
                    <a:p>
                      <a:endParaRPr lang="el-GR"/>
                    </a:p>
                  </a:txBody>
                  <a:tcPr/>
                </a:tc>
              </a:tr>
              <a:tr h="510436">
                <a:tc>
                  <a:txBody>
                    <a:bodyPr/>
                    <a:lstStyle/>
                    <a:p>
                      <a:pPr algn="ctr" fontAlgn="ctr"/>
                      <a:r>
                        <a:rPr lang="el-GR" sz="1200" u="none" strike="noStrike" dirty="0">
                          <a:effectLst/>
                        </a:rPr>
                        <a:t>Διοικητικοί Υπάλληλοι ΕΚΠΑ</a:t>
                      </a:r>
                      <a:endParaRPr lang="el-GR" sz="1200" b="0" i="0" u="none" strike="noStrike" dirty="0">
                        <a:solidFill>
                          <a:srgbClr val="000000"/>
                        </a:solidFill>
                        <a:effectLst/>
                        <a:latin typeface="Calibri"/>
                      </a:endParaRPr>
                    </a:p>
                  </a:txBody>
                  <a:tcPr marL="4623" marR="4623" marT="4623" marB="0" anchor="ctr"/>
                </a:tc>
                <a:tc>
                  <a:txBody>
                    <a:bodyPr/>
                    <a:lstStyle/>
                    <a:p>
                      <a:pPr algn="ctr" fontAlgn="ctr"/>
                      <a:r>
                        <a:rPr lang="el-GR" sz="1200" u="none" strike="noStrike" dirty="0" smtClean="0">
                          <a:effectLst/>
                        </a:rPr>
                        <a:t>1</a:t>
                      </a:r>
                      <a:r>
                        <a:rPr lang="en-US" sz="1200" u="none" strike="noStrike" dirty="0" smtClean="0">
                          <a:effectLst/>
                        </a:rPr>
                        <a:t>17</a:t>
                      </a:r>
                      <a:endParaRPr lang="el-GR" sz="1200" b="0" i="0" u="none" strike="noStrike" dirty="0">
                        <a:solidFill>
                          <a:srgbClr val="000000"/>
                        </a:solidFill>
                        <a:effectLst/>
                        <a:latin typeface="Calibri"/>
                      </a:endParaRPr>
                    </a:p>
                  </a:txBody>
                  <a:tcPr marL="4623" marR="4623" marT="4623" marB="0" anchor="ctr"/>
                </a:tc>
              </a:tr>
              <a:tr h="510436">
                <a:tc>
                  <a:txBody>
                    <a:bodyPr/>
                    <a:lstStyle/>
                    <a:p>
                      <a:pPr algn="ctr" fontAlgn="ctr"/>
                      <a:r>
                        <a:rPr lang="el-GR" sz="1200" u="none" strike="noStrike" dirty="0">
                          <a:effectLst/>
                        </a:rPr>
                        <a:t>Λοιποί Συμμετέχοντες</a:t>
                      </a:r>
                      <a:endParaRPr lang="el-GR" sz="1200" b="0" i="0" u="none" strike="noStrike" dirty="0">
                        <a:solidFill>
                          <a:srgbClr val="000000"/>
                        </a:solidFill>
                        <a:effectLst/>
                        <a:latin typeface="Calibri"/>
                      </a:endParaRPr>
                    </a:p>
                  </a:txBody>
                  <a:tcPr marL="4623" marR="4623" marT="4623" marB="0" anchor="ctr"/>
                </a:tc>
                <a:tc>
                  <a:txBody>
                    <a:bodyPr/>
                    <a:lstStyle/>
                    <a:p>
                      <a:pPr algn="ctr" fontAlgn="ctr"/>
                      <a:r>
                        <a:rPr lang="el-GR" sz="1200" u="none" strike="noStrike" dirty="0" smtClean="0">
                          <a:effectLst/>
                        </a:rPr>
                        <a:t>8</a:t>
                      </a:r>
                      <a:r>
                        <a:rPr lang="en-US" sz="1200" u="none" strike="noStrike" dirty="0" smtClean="0">
                          <a:effectLst/>
                        </a:rPr>
                        <a:t>1</a:t>
                      </a:r>
                      <a:endParaRPr lang="el-GR" sz="1200" b="0" i="0" u="none" strike="noStrike" dirty="0">
                        <a:solidFill>
                          <a:srgbClr val="000000"/>
                        </a:solidFill>
                        <a:effectLst/>
                        <a:latin typeface="Calibri"/>
                      </a:endParaRPr>
                    </a:p>
                  </a:txBody>
                  <a:tcPr marL="4623" marR="4623" marT="4623" marB="0" anchor="ctr"/>
                </a:tc>
              </a:tr>
              <a:tr h="497676">
                <a:tc>
                  <a:txBody>
                    <a:bodyPr/>
                    <a:lstStyle/>
                    <a:p>
                      <a:pPr algn="ctr" fontAlgn="ctr"/>
                      <a:r>
                        <a:rPr lang="el-GR" sz="1400" b="1" u="none" strike="noStrike" dirty="0">
                          <a:effectLst/>
                        </a:rPr>
                        <a:t>ΣΥΝΟΛΟ ΕΠΙΜΟΡΦΩΜΕΝΩΝ</a:t>
                      </a:r>
                      <a:endParaRPr lang="el-GR" sz="1400" b="1" i="0" u="none" strike="noStrike" dirty="0">
                        <a:solidFill>
                          <a:srgbClr val="000000"/>
                        </a:solidFill>
                        <a:effectLst/>
                        <a:latin typeface="Calibri"/>
                      </a:endParaRPr>
                    </a:p>
                  </a:txBody>
                  <a:tcPr marL="4623" marR="4623" marT="4623" marB="0" anchor="ctr"/>
                </a:tc>
                <a:tc>
                  <a:txBody>
                    <a:bodyPr/>
                    <a:lstStyle/>
                    <a:p>
                      <a:pPr algn="ctr" fontAlgn="ctr"/>
                      <a:r>
                        <a:rPr lang="en-US" sz="1800" b="1" i="0" u="none" strike="noStrike" dirty="0" smtClean="0">
                          <a:solidFill>
                            <a:schemeClr val="dk1"/>
                          </a:solidFill>
                          <a:effectLst/>
                          <a:latin typeface="+mn-lt"/>
                        </a:rPr>
                        <a:t>198</a:t>
                      </a:r>
                      <a:endParaRPr lang="el-GR" sz="1800" b="1" i="0" u="none" strike="noStrike" dirty="0">
                        <a:solidFill>
                          <a:srgbClr val="000000"/>
                        </a:solidFill>
                        <a:effectLst/>
                        <a:latin typeface="Calibri"/>
                      </a:endParaRPr>
                    </a:p>
                  </a:txBody>
                  <a:tcPr marL="4623" marR="4623" marT="4623" marB="0" anchor="ctr"/>
                </a:tc>
              </a:tr>
            </a:tbl>
          </a:graphicData>
        </a:graphic>
      </p:graphicFrame>
      <p:graphicFrame>
        <p:nvGraphicFramePr>
          <p:cNvPr id="10" name="Content Placeholder 9"/>
          <p:cNvGraphicFramePr>
            <a:graphicFrameLocks noGrp="1"/>
          </p:cNvGraphicFramePr>
          <p:nvPr>
            <p:ph sz="quarter" idx="3"/>
          </p:nvPr>
        </p:nvGraphicFramePr>
        <p:xfrm>
          <a:off x="323528" y="3284984"/>
          <a:ext cx="8820472"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pPr algn="ctr" eaLnBrk="1" hangingPunct="1"/>
            <a:r>
              <a:rPr lang="el-GR" sz="3000" b="1" smtClean="0"/>
              <a:t/>
            </a:r>
            <a:br>
              <a:rPr lang="el-GR" sz="3000" b="1" smtClean="0"/>
            </a:br>
            <a:r>
              <a:rPr lang="el-GR" sz="3000" b="1" smtClean="0"/>
              <a:t>Εκδηλώσεις με φορείς εκτός Πανεπιστημίου για την ανάπτυξη κουλτούρας Αξιολόγησης</a:t>
            </a:r>
            <a:br>
              <a:rPr lang="el-GR" sz="3000" b="1" smtClean="0"/>
            </a:br>
            <a:endParaRPr lang="el-GR" sz="3000" b="1" smtClean="0"/>
          </a:p>
        </p:txBody>
      </p:sp>
      <p:sp>
        <p:nvSpPr>
          <p:cNvPr id="54274" name="Rectangle 3"/>
          <p:cNvSpPr>
            <a:spLocks noGrp="1" noChangeArrowheads="1"/>
          </p:cNvSpPr>
          <p:nvPr>
            <p:ph type="body" sz="half" idx="4294967295"/>
          </p:nvPr>
        </p:nvSpPr>
        <p:spPr>
          <a:xfrm>
            <a:off x="381000" y="1295400"/>
            <a:ext cx="4191000" cy="5257800"/>
          </a:xfrm>
        </p:spPr>
        <p:txBody>
          <a:bodyPr/>
          <a:lstStyle/>
          <a:p>
            <a:pPr eaLnBrk="1" hangingPunct="1"/>
            <a:r>
              <a:rPr lang="el-GR" sz="2400" smtClean="0"/>
              <a:t>Συνδιοργάνωση ημερίδων για την αξιολόγηση και τη διασφάλιση ποιότητας με φορείς όπως Σχολεία, άλλα Πανεπιστήμια , Δήμοι, Επιστημονικές Ενώσεις</a:t>
            </a:r>
          </a:p>
          <a:p>
            <a:pPr eaLnBrk="1" hangingPunct="1"/>
            <a:r>
              <a:rPr lang="el-GR" sz="2400" smtClean="0"/>
              <a:t>Συμμετοχή σε συνέδρια και ημερίδες άλλων φορέων και οργανισμών με την αποστολή εισηγήσεων και την παρουσία ομιλητών</a:t>
            </a:r>
          </a:p>
        </p:txBody>
      </p:sp>
      <p:pic>
        <p:nvPicPr>
          <p:cNvPr id="54275" name="Picture 6" descr="399194_10151285350522431_2065154177_n"/>
          <p:cNvPicPr>
            <a:picLocks noGrp="1" noChangeAspect="1" noChangeArrowheads="1"/>
          </p:cNvPicPr>
          <p:nvPr>
            <p:ph type="clipArt" sz="half" idx="4294967295"/>
          </p:nvPr>
        </p:nvPicPr>
        <p:blipFill>
          <a:blip r:embed="rId2" cstate="print"/>
          <a:srcRect/>
          <a:stretch>
            <a:fillRect/>
          </a:stretch>
        </p:blipFill>
        <p:spPr bwMode="auto">
          <a:xfrm>
            <a:off x="4716463" y="1557338"/>
            <a:ext cx="4191000" cy="3935412"/>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p:txBody>
          <a:bodyPr/>
          <a:lstStyle/>
          <a:p>
            <a:pPr algn="ctr" eaLnBrk="1" hangingPunct="1"/>
            <a:r>
              <a:rPr lang="el-GR" sz="2800" b="1" smtClean="0"/>
              <a:t/>
            </a:r>
            <a:br>
              <a:rPr lang="el-GR" sz="2800" b="1" smtClean="0"/>
            </a:br>
            <a:r>
              <a:rPr lang="en-US" sz="2800" b="1" smtClean="0"/>
              <a:t>Case Study</a:t>
            </a:r>
            <a:r>
              <a:rPr lang="el-GR" sz="2800" b="1" smtClean="0"/>
              <a:t>: Συνδιοργάνωση με τον σύλλογο Καθηγητών του Αμερικάνικου Κολλεγίου Αθηνών ημερίδας για τη Αξιολόγηση στην Εκπαίδευση</a:t>
            </a:r>
          </a:p>
        </p:txBody>
      </p:sp>
      <p:sp>
        <p:nvSpPr>
          <p:cNvPr id="55298" name="Rectangle 3"/>
          <p:cNvSpPr>
            <a:spLocks noGrp="1" noChangeArrowheads="1"/>
          </p:cNvSpPr>
          <p:nvPr>
            <p:ph type="body" idx="4294967295"/>
          </p:nvPr>
        </p:nvSpPr>
        <p:spPr/>
        <p:txBody>
          <a:bodyPr/>
          <a:lstStyle/>
          <a:p>
            <a:pPr eaLnBrk="1" hangingPunct="1"/>
            <a:r>
              <a:rPr lang="el-GR" sz="2800" smtClean="0"/>
              <a:t>Ο Σύλλογος Εκπαιδευτικών Λειτουργών Κολλεγίου Αθηνών (Σ.Ε.Λ.Κ.Α.) και η Μονάδα Διασφάλισης Ποιότητας του Εθνικού και Καποδιστριακού Πανεπιστημίου Αθηνών (ΜΟ.ΔΙ.Π./Ε.Κ.Π.Α.) διοργάνωσαν στις 20/4/2013 ημερίδα, με τίτλο:</a:t>
            </a:r>
          </a:p>
          <a:p>
            <a:pPr eaLnBrk="1" hangingPunct="1">
              <a:buFont typeface="Wingdings" pitchFamily="2" charset="2"/>
              <a:buNone/>
            </a:pPr>
            <a:r>
              <a:rPr lang="el-GR" sz="2800" b="1" smtClean="0"/>
              <a:t>« Αξιολόγηση στην Εκπαίδευση: μύθος που μπορεί να γίνει πραγματικότητα;»</a:t>
            </a:r>
            <a:endParaRPr lang="el-GR" sz="2800" smtClean="0"/>
          </a:p>
          <a:p>
            <a:pPr eaLnBrk="1" hangingPunct="1"/>
            <a:r>
              <a:rPr lang="el-GR" sz="2800" smtClean="0"/>
              <a:t> Σκοπός της ημερίδας ήταν να προσεγγιστεί το θεωρητικό πλαίσιο της Αξιολόγησης στην Εκπαίδευση και να παρουσιαστούν προσπάθειες υλοποίησής της</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descr="P4200001"/>
          <p:cNvPicPr>
            <a:picLocks noChangeAspect="1" noChangeArrowheads="1"/>
          </p:cNvPicPr>
          <p:nvPr/>
        </p:nvPicPr>
        <p:blipFill>
          <a:blip r:embed="rId2" cstate="print"/>
          <a:srcRect/>
          <a:stretch>
            <a:fillRect/>
          </a:stretch>
        </p:blipFill>
        <p:spPr bwMode="auto">
          <a:xfrm>
            <a:off x="914400" y="685800"/>
            <a:ext cx="7315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P4200059"/>
          <p:cNvPicPr>
            <a:picLocks noChangeAspect="1" noChangeArrowheads="1"/>
          </p:cNvPicPr>
          <p:nvPr/>
        </p:nvPicPr>
        <p:blipFill>
          <a:blip r:embed="rId2" cstate="print"/>
          <a:srcRect/>
          <a:stretch>
            <a:fillRect/>
          </a:stretch>
        </p:blipFill>
        <p:spPr bwMode="auto">
          <a:xfrm>
            <a:off x="900113" y="692150"/>
            <a:ext cx="7315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684213" y="2105025"/>
            <a:ext cx="8208962" cy="2647950"/>
          </a:xfrm>
          <a:prstGeom prst="rect">
            <a:avLst/>
          </a:prstGeom>
          <a:noFill/>
          <a:ln w="9525">
            <a:noFill/>
            <a:miter lim="800000"/>
            <a:headEnd/>
            <a:tailEnd/>
          </a:ln>
        </p:spPr>
        <p:txBody>
          <a:bodyPr anchor="ctr">
            <a:spAutoFit/>
          </a:bodyPr>
          <a:lstStyle/>
          <a:p>
            <a:pPr algn="ctr" eaLnBrk="0" hangingPunct="0"/>
            <a:r>
              <a:rPr lang="el-GR" b="1" i="1"/>
              <a:t>Μια επιτελική ομάδα στελεχών που προσπαθεί να προωθήσει αλλαγές και βελτιώσεις και όχι μόνο να συλλέγει στοιχεία και να συντάσσει εκθέσεις που δεν διαβάζει κανείς.. Μέσα από αυτό το σκεπτικό θα περάσουμε από τους τετραετείς κύκλους αξιολόγησης στους διαχρονικούς κύκλους ποιότητας.</a:t>
            </a:r>
          </a:p>
          <a:p>
            <a:pPr algn="ctr" eaLnBrk="0" hangingPunct="0"/>
            <a:endParaRPr lang="el-GR" b="1" i="1"/>
          </a:p>
        </p:txBody>
      </p:sp>
      <p:sp>
        <p:nvSpPr>
          <p:cNvPr id="58370" name="Rectangle 5"/>
          <p:cNvSpPr>
            <a:spLocks noGrp="1" noChangeArrowheads="1"/>
          </p:cNvSpPr>
          <p:nvPr>
            <p:ph type="title" idx="4294967295"/>
          </p:nvPr>
        </p:nvSpPr>
        <p:spPr/>
        <p:txBody>
          <a:bodyPr/>
          <a:lstStyle/>
          <a:p>
            <a:pPr algn="ctr" eaLnBrk="1" hangingPunct="1"/>
            <a:r>
              <a:rPr lang="el-GR" sz="4000" b="1" i="1" smtClean="0"/>
              <a:t>Η ΜΟΔΙΠ στην περίοδο της «Μεταξιολόγησης»</a:t>
            </a:r>
          </a:p>
        </p:txBody>
      </p:sp>
      <p:sp>
        <p:nvSpPr>
          <p:cNvPr id="58371" name="Rectangle 6"/>
          <p:cNvSpPr>
            <a:spLocks noGrp="1" noChangeArrowheads="1"/>
          </p:cNvSpPr>
          <p:nvPr>
            <p:ph type="body" idx="4294967295"/>
          </p:nvPr>
        </p:nvSpPr>
        <p:spPr/>
        <p:txBody>
          <a:bodyPr/>
          <a:lstStyle/>
          <a:p>
            <a:pPr eaLnBrk="1" hangingPunct="1"/>
            <a:endParaRPr lang="el-G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Τίτλος"/>
          <p:cNvSpPr>
            <a:spLocks noGrp="1"/>
          </p:cNvSpPr>
          <p:nvPr>
            <p:ph type="title"/>
          </p:nvPr>
        </p:nvSpPr>
        <p:spPr/>
        <p:txBody>
          <a:bodyPr/>
          <a:lstStyle/>
          <a:p>
            <a:pPr algn="ctr" eaLnBrk="1" hangingPunct="1"/>
            <a:r>
              <a:rPr lang="el-GR" sz="4000" b="1" smtClean="0">
                <a:solidFill>
                  <a:srgbClr val="FFC000"/>
                </a:solidFill>
              </a:rPr>
              <a:t>Απολογισμός Δράσης 2010-13</a:t>
            </a:r>
          </a:p>
        </p:txBody>
      </p:sp>
      <p:sp>
        <p:nvSpPr>
          <p:cNvPr id="22530" name="2 - Θέση περιεχομένου"/>
          <p:cNvSpPr>
            <a:spLocks noGrp="1"/>
          </p:cNvSpPr>
          <p:nvPr>
            <p:ph idx="1"/>
          </p:nvPr>
        </p:nvSpPr>
        <p:spPr>
          <a:xfrm>
            <a:off x="539750" y="1052513"/>
            <a:ext cx="8323263" cy="4752975"/>
          </a:xfrm>
        </p:spPr>
        <p:txBody>
          <a:bodyPr/>
          <a:lstStyle/>
          <a:p>
            <a:pPr eaLnBrk="1" hangingPunct="1"/>
            <a:r>
              <a:rPr lang="el-GR" sz="1800" b="1" smtClean="0"/>
              <a:t>7</a:t>
            </a:r>
            <a:r>
              <a:rPr lang="el-GR" sz="1800" smtClean="0"/>
              <a:t> Συνεδριάσεις της Διοικούσας Επιτροπής</a:t>
            </a:r>
          </a:p>
          <a:p>
            <a:pPr eaLnBrk="1" hangingPunct="1"/>
            <a:r>
              <a:rPr lang="el-GR" sz="1800" smtClean="0"/>
              <a:t>Οργάνωση 3 Ενημερωτικών Ημερίδων σχετικά με τον απολογισμό δράσης της ΜΟΔΙΠ</a:t>
            </a:r>
          </a:p>
          <a:p>
            <a:pPr eaLnBrk="1" hangingPunct="1"/>
            <a:r>
              <a:rPr lang="el-GR" sz="1800" smtClean="0"/>
              <a:t>Συγκέντρωση  ετήσιων απογραφικών εκθέσεων τμημάτων του ΕΚΠΑ για το ακαδ. Έτος 2009-2010, 2010-11 και 2011-2012</a:t>
            </a:r>
          </a:p>
          <a:p>
            <a:pPr eaLnBrk="1" hangingPunct="1"/>
            <a:r>
              <a:rPr lang="el-GR" sz="1800" smtClean="0"/>
              <a:t>Υποστήριξη Τμημάτων και συγκέντρωση όλων των εκθέσεων Εσωτερικής Αξιολόγησης των τμημάτων του ΕΚΠΑ (εκτός από το Σλαβικών Σπουδών, το οποίο δεν υποχρεούται προς το παρόν βάσει νόμου να συμμετάσχει στη διαδικασία)</a:t>
            </a:r>
          </a:p>
          <a:p>
            <a:pPr eaLnBrk="1" hangingPunct="1"/>
            <a:r>
              <a:rPr lang="el-GR" sz="1800" smtClean="0"/>
              <a:t>Ολοκλήρωση  Εξωτερικών Αξιολογήσεων σε 11 Τμήματα του Ιδρύματος. Περαιτέρω προγραμματισμός διεκόπη λόγω υπολειτουργίας της ΑΔΙΠ.</a:t>
            </a:r>
          </a:p>
          <a:p>
            <a:pPr eaLnBrk="1" hangingPunct="1"/>
            <a:r>
              <a:rPr lang="el-GR" sz="1800" smtClean="0"/>
              <a:t>Ολοκλήρωση της Ενδιάμεσης Έκθεσης του Ιδρύματος (2008 -2009 και 2009-2011) </a:t>
            </a:r>
          </a:p>
          <a:p>
            <a:pPr eaLnBrk="1" hangingPunct="1"/>
            <a:r>
              <a:rPr lang="el-GR" sz="1800" smtClean="0"/>
              <a:t>Συμμετοχή στελεχών της ομάδας της ΜΟΔΙΠ ΕΚΠΑ με εισηγήσεις σε 2 συνέδρια άλλων ΜΟΔΙΠ Πανεπιστημίων.</a:t>
            </a:r>
          </a:p>
          <a:p>
            <a:pPr eaLnBrk="1" hangingPunct="1"/>
            <a:r>
              <a:rPr lang="el-GR" sz="1800" smtClean="0"/>
              <a:t>Ολοκλήρωση Πληροφοριακού Συστήματος και επιμόρφωση όλων των εμπλεκομένων</a:t>
            </a:r>
          </a:p>
          <a:p>
            <a:pPr eaLnBrk="1" hangingPunct="1"/>
            <a:r>
              <a:rPr lang="el-GR" sz="1800" smtClean="0"/>
              <a:t>Δημιουργία και ενημέρωση μέσων κοινωνικής δικτύωσης: Ιστοσελίδα, </a:t>
            </a:r>
            <a:r>
              <a:rPr lang="en-US" sz="1800" smtClean="0"/>
              <a:t>Facebook</a:t>
            </a:r>
            <a:r>
              <a:rPr lang="el-GR" sz="1800" smtClean="0"/>
              <a:t>, </a:t>
            </a:r>
            <a:r>
              <a:rPr lang="en-US" sz="1800" smtClean="0"/>
              <a:t>Twitter</a:t>
            </a:r>
            <a:r>
              <a:rPr lang="el-GR" sz="1800" smtClean="0"/>
              <a:t> και </a:t>
            </a:r>
            <a:r>
              <a:rPr lang="en-US" sz="1800" smtClean="0"/>
              <a:t>YouTube</a:t>
            </a:r>
            <a:r>
              <a:rPr lang="el-GR" sz="1800" smtClean="0"/>
              <a:t> της ΜΟΔΙΠ ΕΚΠΑ</a:t>
            </a:r>
          </a:p>
          <a:p>
            <a:pPr eaLnBrk="1" hangingPunct="1"/>
            <a:endParaRPr lang="el-GR"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4"/>
          <p:cNvGrpSpPr>
            <a:grpSpLocks noChangeAspect="1"/>
          </p:cNvGrpSpPr>
          <p:nvPr/>
        </p:nvGrpSpPr>
        <p:grpSpPr bwMode="auto">
          <a:xfrm>
            <a:off x="0" y="333375"/>
            <a:ext cx="7983538" cy="5572125"/>
            <a:chOff x="-77" y="3393"/>
            <a:chExt cx="10097" cy="8640"/>
          </a:xfrm>
        </p:grpSpPr>
        <p:sp>
          <p:nvSpPr>
            <p:cNvPr id="24590" name="AutoShape 5"/>
            <p:cNvSpPr>
              <a:spLocks noChangeAspect="1" noChangeArrowheads="1"/>
            </p:cNvSpPr>
            <p:nvPr/>
          </p:nvSpPr>
          <p:spPr bwMode="auto">
            <a:xfrm>
              <a:off x="-77" y="3393"/>
              <a:ext cx="10097" cy="8640"/>
            </a:xfrm>
            <a:prstGeom prst="rect">
              <a:avLst/>
            </a:prstGeom>
            <a:noFill/>
            <a:ln w="9525">
              <a:noFill/>
              <a:miter lim="800000"/>
              <a:headEnd/>
              <a:tailEnd/>
            </a:ln>
          </p:spPr>
          <p:txBody>
            <a:bodyPr/>
            <a:lstStyle/>
            <a:p>
              <a:pPr eaLnBrk="0" hangingPunct="0"/>
              <a:endParaRPr lang="el-GR"/>
            </a:p>
          </p:txBody>
        </p:sp>
        <p:sp>
          <p:nvSpPr>
            <p:cNvPr id="32774" name="Text Box 6"/>
            <p:cNvSpPr txBox="1">
              <a:spLocks noChangeArrowheads="1"/>
            </p:cNvSpPr>
            <p:nvPr/>
          </p:nvSpPr>
          <p:spPr bwMode="auto">
            <a:xfrm>
              <a:off x="2113" y="3504"/>
              <a:ext cx="2977" cy="898"/>
            </a:xfrm>
            <a:prstGeom prst="rect">
              <a:avLst/>
            </a:prstGeom>
            <a:solidFill>
              <a:schemeClr val="accent2">
                <a:lumMod val="50000"/>
              </a:schemeClr>
            </a:solidFill>
            <a:ln>
              <a:headEnd/>
              <a:tailEnd/>
            </a:ln>
          </p:spPr>
          <p:style>
            <a:lnRef idx="3">
              <a:schemeClr val="lt1"/>
            </a:lnRef>
            <a:fillRef idx="1">
              <a:schemeClr val="accent2"/>
            </a:fillRef>
            <a:effectRef idx="1">
              <a:schemeClr val="accent2"/>
            </a:effectRef>
            <a:fontRef idx="minor">
              <a:schemeClr val="lt1"/>
            </a:fontRef>
          </p:style>
          <p:txBody>
            <a:bodyPr/>
            <a:lstStyle/>
            <a:p>
              <a:pPr algn="ctr" eaLnBrk="0" hangingPunct="0">
                <a:defRPr/>
              </a:pPr>
              <a:r>
                <a:rPr lang="el-GR" altLang="ko-KR" sz="1600" b="1" dirty="0">
                  <a:latin typeface="Times New Roman" pitchFamily="18" charset="0"/>
                  <a:ea typeface="Batang" pitchFamily="18" charset="-127"/>
                </a:rPr>
                <a:t>ΠΡΟΕΔΡΟΣ ΜΟ.ΔΙ.Π</a:t>
              </a:r>
              <a:endParaRPr lang="el-GR" sz="3200" b="1" dirty="0">
                <a:latin typeface="Arial" charset="0"/>
              </a:endParaRPr>
            </a:p>
          </p:txBody>
        </p:sp>
        <p:sp>
          <p:nvSpPr>
            <p:cNvPr id="32775" name="Text Box 7"/>
            <p:cNvSpPr txBox="1">
              <a:spLocks noChangeArrowheads="1"/>
            </p:cNvSpPr>
            <p:nvPr/>
          </p:nvSpPr>
          <p:spPr bwMode="auto">
            <a:xfrm>
              <a:off x="2113" y="4882"/>
              <a:ext cx="2973" cy="8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ΔΙΟΙΚΟΥΣΑ </a:t>
              </a:r>
            </a:p>
            <a:p>
              <a:pPr algn="ctr" eaLnBrk="0" hangingPunct="0">
                <a:defRPr/>
              </a:pPr>
              <a:r>
                <a:rPr lang="el-GR" altLang="ko-KR" sz="1200" b="1" dirty="0">
                  <a:latin typeface="Times New Roman" pitchFamily="18" charset="0"/>
                  <a:ea typeface="Batang" pitchFamily="18" charset="-127"/>
                </a:rPr>
                <a:t>ΕΠΙΤΡΟΠΗ ΜΟ.ΔΙ.Π</a:t>
              </a:r>
              <a:endParaRPr lang="el-GR" b="1" dirty="0">
                <a:latin typeface="Arial" charset="0"/>
              </a:endParaRPr>
            </a:p>
          </p:txBody>
        </p:sp>
        <p:sp>
          <p:nvSpPr>
            <p:cNvPr id="32776" name="Text Box 8"/>
            <p:cNvSpPr txBox="1">
              <a:spLocks noChangeArrowheads="1"/>
            </p:cNvSpPr>
            <p:nvPr/>
          </p:nvSpPr>
          <p:spPr bwMode="auto">
            <a:xfrm>
              <a:off x="2113" y="6002"/>
              <a:ext cx="2975" cy="800"/>
            </a:xfrm>
            <a:prstGeom prst="rect">
              <a:avLst/>
            </a:prstGeom>
            <a:solidFill>
              <a:schemeClr val="tx2"/>
            </a:solidFill>
            <a:ln>
              <a:headEnd/>
              <a:tailEnd/>
            </a:ln>
          </p:spPr>
          <p:style>
            <a:lnRef idx="3">
              <a:schemeClr val="lt1"/>
            </a:lnRef>
            <a:fillRef idx="1">
              <a:schemeClr val="accent3"/>
            </a:fillRef>
            <a:effectRef idx="1">
              <a:schemeClr val="accent3"/>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ΓΕΝΙΚΟΣ </a:t>
              </a:r>
            </a:p>
            <a:p>
              <a:pPr algn="ctr" eaLnBrk="0" hangingPunct="0">
                <a:defRPr/>
              </a:pPr>
              <a:r>
                <a:rPr lang="el-GR" altLang="ko-KR" sz="1200" b="1" dirty="0">
                  <a:latin typeface="Times New Roman" pitchFamily="18" charset="0"/>
                  <a:ea typeface="Batang" pitchFamily="18" charset="-127"/>
                </a:rPr>
                <a:t>ΣΥΝΤΟΝΙΣΤΗΣ ΜΟ.ΔΙ.Π</a:t>
              </a:r>
              <a:endParaRPr lang="el-GR" dirty="0">
                <a:latin typeface="Arial" charset="0"/>
              </a:endParaRPr>
            </a:p>
          </p:txBody>
        </p:sp>
        <p:sp>
          <p:nvSpPr>
            <p:cNvPr id="32777" name="Text Box 9"/>
            <p:cNvSpPr txBox="1">
              <a:spLocks noChangeArrowheads="1"/>
            </p:cNvSpPr>
            <p:nvPr/>
          </p:nvSpPr>
          <p:spPr bwMode="auto">
            <a:xfrm>
              <a:off x="2113" y="7282"/>
              <a:ext cx="2975" cy="96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ΥΠΕΥΘΥΝΟΣ</a:t>
              </a:r>
            </a:p>
            <a:p>
              <a:pPr algn="ctr" eaLnBrk="0" hangingPunct="0">
                <a:defRPr/>
              </a:pPr>
              <a:r>
                <a:rPr lang="el-GR" altLang="ko-KR" sz="1200" b="1" dirty="0">
                  <a:latin typeface="Times New Roman" pitchFamily="18" charset="0"/>
                  <a:ea typeface="Batang" pitchFamily="18" charset="-127"/>
                </a:rPr>
                <a:t>ΔΙΟΙΚΗΤΙΚΗΣ ΥΠΟΣΤΗΡΙΞΗΣ ΜΟ.ΔΙ.Π</a:t>
              </a:r>
              <a:endParaRPr lang="el-GR" dirty="0">
                <a:latin typeface="Arial" charset="0"/>
              </a:endParaRPr>
            </a:p>
          </p:txBody>
        </p:sp>
        <p:sp>
          <p:nvSpPr>
            <p:cNvPr id="24595" name="Line 10"/>
            <p:cNvSpPr>
              <a:spLocks noChangeShapeType="1"/>
            </p:cNvSpPr>
            <p:nvPr/>
          </p:nvSpPr>
          <p:spPr bwMode="auto">
            <a:xfrm>
              <a:off x="7515" y="6321"/>
              <a:ext cx="626" cy="0"/>
            </a:xfrm>
            <a:prstGeom prst="line">
              <a:avLst/>
            </a:prstGeom>
            <a:noFill/>
            <a:ln w="9525">
              <a:solidFill>
                <a:srgbClr val="000000"/>
              </a:solidFill>
              <a:round/>
              <a:headEnd/>
              <a:tailEnd/>
            </a:ln>
          </p:spPr>
          <p:txBody>
            <a:bodyPr/>
            <a:lstStyle/>
            <a:p>
              <a:endParaRPr lang="el-GR"/>
            </a:p>
          </p:txBody>
        </p:sp>
        <p:sp>
          <p:nvSpPr>
            <p:cNvPr id="24596" name="Line 11"/>
            <p:cNvSpPr>
              <a:spLocks noChangeShapeType="1"/>
            </p:cNvSpPr>
            <p:nvPr/>
          </p:nvSpPr>
          <p:spPr bwMode="auto">
            <a:xfrm>
              <a:off x="7515" y="7761"/>
              <a:ext cx="470" cy="1"/>
            </a:xfrm>
            <a:prstGeom prst="line">
              <a:avLst/>
            </a:prstGeom>
            <a:noFill/>
            <a:ln w="9525">
              <a:solidFill>
                <a:srgbClr val="000000"/>
              </a:solidFill>
              <a:round/>
              <a:headEnd/>
              <a:tailEnd/>
            </a:ln>
          </p:spPr>
          <p:txBody>
            <a:bodyPr/>
            <a:lstStyle/>
            <a:p>
              <a:endParaRPr lang="el-GR"/>
            </a:p>
          </p:txBody>
        </p:sp>
        <p:sp>
          <p:nvSpPr>
            <p:cNvPr id="32780" name="Text Box 12"/>
            <p:cNvSpPr txBox="1">
              <a:spLocks noChangeArrowheads="1"/>
            </p:cNvSpPr>
            <p:nvPr/>
          </p:nvSpPr>
          <p:spPr bwMode="auto">
            <a:xfrm>
              <a:off x="5402" y="6002"/>
              <a:ext cx="2973" cy="800"/>
            </a:xfrm>
            <a:prstGeom prst="rect">
              <a:avLst/>
            </a:prstGeom>
            <a:solidFill>
              <a:schemeClr val="accent1"/>
            </a:solidFill>
            <a:ln>
              <a:solidFill>
                <a:schemeClr val="accent5">
                  <a:lumMod val="5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ΟΜΑΔΑ ΕΠΙΣΤΗΜΟΝΙΚΗΣ ΥΠΟΣΤΗΡΙΞΗΣ (Ο.ΕΠ.Υ</a:t>
              </a:r>
              <a:r>
                <a:rPr lang="el-GR" altLang="ko-KR" sz="1400" b="1" dirty="0">
                  <a:latin typeface="Times New Roman" pitchFamily="18" charset="0"/>
                  <a:ea typeface="Batang" pitchFamily="18" charset="-127"/>
                </a:rPr>
                <a:t>)</a:t>
              </a:r>
              <a:endParaRPr lang="el-GR" sz="2800" dirty="0">
                <a:latin typeface="Arial" charset="0"/>
              </a:endParaRPr>
            </a:p>
          </p:txBody>
        </p:sp>
        <p:sp>
          <p:nvSpPr>
            <p:cNvPr id="32781" name="Text Box 13"/>
            <p:cNvSpPr txBox="1">
              <a:spLocks noChangeArrowheads="1"/>
            </p:cNvSpPr>
            <p:nvPr/>
          </p:nvSpPr>
          <p:spPr bwMode="auto">
            <a:xfrm>
              <a:off x="5446" y="7383"/>
              <a:ext cx="2971" cy="800"/>
            </a:xfrm>
            <a:prstGeom prst="rect">
              <a:avLst/>
            </a:prstGeom>
            <a:solidFill>
              <a:schemeClr val="accent1"/>
            </a:solidFill>
            <a:ln>
              <a:solidFill>
                <a:schemeClr val="accent5">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defRPr/>
              </a:pPr>
              <a:r>
                <a:rPr lang="el-GR" altLang="ko-KR" sz="1200" b="1" dirty="0">
                  <a:latin typeface="Batang" pitchFamily="18" charset="-127"/>
                  <a:ea typeface="Batang" pitchFamily="18" charset="-127"/>
                </a:rPr>
                <a:t>ΟΜΑΔΑ ΔΙΟΙΚΗΤΙΚΗΣ ΥΠΟΣΤΗΡΙΞΗΣ</a:t>
              </a:r>
            </a:p>
            <a:p>
              <a:pPr eaLnBrk="0" hangingPunct="0">
                <a:defRPr/>
              </a:pPr>
              <a:endParaRPr lang="el-GR" sz="1200" dirty="0">
                <a:latin typeface="Batang" pitchFamily="18" charset="-127"/>
                <a:ea typeface="Batang" pitchFamily="18" charset="-127"/>
              </a:endParaRPr>
            </a:p>
          </p:txBody>
        </p:sp>
        <p:sp>
          <p:nvSpPr>
            <p:cNvPr id="2" name="Text Box 14"/>
            <p:cNvSpPr txBox="1">
              <a:spLocks noChangeArrowheads="1"/>
            </p:cNvSpPr>
            <p:nvPr/>
          </p:nvSpPr>
          <p:spPr bwMode="auto">
            <a:xfrm>
              <a:off x="2063" y="8641"/>
              <a:ext cx="2973" cy="133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l-GR" altLang="ko-KR" sz="1400" b="1" dirty="0">
                  <a:latin typeface="Times New Roman" pitchFamily="18" charset="0"/>
                  <a:ea typeface="Batang" pitchFamily="18" charset="-127"/>
                </a:rPr>
                <a:t>ΟΜΑΔΑ ΕΣΩΤΕΡΙΚΗΣ </a:t>
              </a:r>
            </a:p>
            <a:p>
              <a:pPr algn="ctr" eaLnBrk="0" hangingPunct="0">
                <a:defRPr/>
              </a:pPr>
              <a:r>
                <a:rPr lang="el-GR" altLang="ko-KR" sz="1400" b="1" dirty="0">
                  <a:latin typeface="Times New Roman" pitchFamily="18" charset="0"/>
                  <a:ea typeface="Batang" pitchFamily="18" charset="-127"/>
                </a:rPr>
                <a:t>ΑΞΙΟΛΟΓΗΣΗΣ (ΟΜΕΑ)</a:t>
              </a:r>
            </a:p>
            <a:p>
              <a:pPr algn="ctr" eaLnBrk="0" hangingPunct="0">
                <a:defRPr/>
              </a:pPr>
              <a:r>
                <a:rPr lang="el-GR" altLang="ko-KR" sz="1400" b="1" dirty="0">
                  <a:latin typeface="Times New Roman" pitchFamily="18" charset="0"/>
                  <a:ea typeface="Batang" pitchFamily="18" charset="-127"/>
                </a:rPr>
                <a:t>ΤΜΗΜΑΤΩΝ</a:t>
              </a:r>
              <a:endParaRPr lang="el-GR" sz="2000" dirty="0">
                <a:latin typeface="Arial" charset="0"/>
              </a:endParaRPr>
            </a:p>
          </p:txBody>
        </p:sp>
        <p:sp>
          <p:nvSpPr>
            <p:cNvPr id="24600" name="AutoShape 18"/>
            <p:cNvSpPr>
              <a:spLocks/>
            </p:cNvSpPr>
            <p:nvPr/>
          </p:nvSpPr>
          <p:spPr bwMode="auto">
            <a:xfrm rot="-5400000">
              <a:off x="4537" y="8055"/>
              <a:ext cx="480" cy="5011"/>
            </a:xfrm>
            <a:prstGeom prst="leftBrace">
              <a:avLst>
                <a:gd name="adj1" fmla="val 86997"/>
                <a:gd name="adj2" fmla="val 50000"/>
              </a:avLst>
            </a:prstGeom>
            <a:noFill/>
            <a:ln w="9525">
              <a:solidFill>
                <a:srgbClr val="000000"/>
              </a:solidFill>
              <a:round/>
              <a:headEnd/>
              <a:tailEnd/>
            </a:ln>
          </p:spPr>
          <p:txBody>
            <a:bodyPr/>
            <a:lstStyle/>
            <a:p>
              <a:pPr eaLnBrk="0" hangingPunct="0"/>
              <a:endParaRPr lang="el-GR"/>
            </a:p>
          </p:txBody>
        </p:sp>
        <p:sp>
          <p:nvSpPr>
            <p:cNvPr id="3" name="Text Box 19"/>
            <p:cNvSpPr txBox="1">
              <a:spLocks noChangeArrowheads="1"/>
            </p:cNvSpPr>
            <p:nvPr/>
          </p:nvSpPr>
          <p:spPr bwMode="auto">
            <a:xfrm>
              <a:off x="240" y="5404"/>
              <a:ext cx="1002" cy="357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eaVert"/>
            <a:lstStyle/>
            <a:p>
              <a:pPr algn="ctr" eaLnBrk="0" hangingPunct="0">
                <a:defRPr/>
              </a:pPr>
              <a:r>
                <a:rPr lang="el-GR" altLang="ko-KR" sz="1200" b="1" dirty="0">
                  <a:latin typeface="Times New Roman" pitchFamily="18" charset="0"/>
                  <a:ea typeface="Batang" pitchFamily="18" charset="-127"/>
                </a:rPr>
                <a:t>ΑΡΧΗ ΔΙΑΣΦΑΛΙΣΗΣ ΠΟΙΟΤΗΤΑΣ (Α.ΔΙ.Π)</a:t>
              </a:r>
              <a:endParaRPr lang="el-GR" dirty="0">
                <a:latin typeface="Arial" charset="0"/>
              </a:endParaRPr>
            </a:p>
          </p:txBody>
        </p:sp>
        <p:sp>
          <p:nvSpPr>
            <p:cNvPr id="4" name="Text Box 20"/>
            <p:cNvSpPr txBox="1">
              <a:spLocks noChangeArrowheads="1"/>
            </p:cNvSpPr>
            <p:nvPr/>
          </p:nvSpPr>
          <p:spPr bwMode="auto">
            <a:xfrm>
              <a:off x="3155" y="10984"/>
              <a:ext cx="3443" cy="89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el-GR" altLang="ko-KR" sz="1200" b="1" dirty="0">
                  <a:latin typeface="Times New Roman" pitchFamily="18" charset="0"/>
                  <a:ea typeface="Batang" pitchFamily="18" charset="-127"/>
                </a:rPr>
                <a:t>ΝΟΜΙΜΟΣ ΕΚΠΡΟΣΩΠΟΣ ΜΟ.ΔΙ.Π</a:t>
              </a:r>
              <a:endParaRPr lang="el-GR" dirty="0">
                <a:latin typeface="Arial" charset="0"/>
              </a:endParaRPr>
            </a:p>
          </p:txBody>
        </p:sp>
        <p:sp>
          <p:nvSpPr>
            <p:cNvPr id="24603" name="AutoShape 21"/>
            <p:cNvSpPr>
              <a:spLocks/>
            </p:cNvSpPr>
            <p:nvPr/>
          </p:nvSpPr>
          <p:spPr bwMode="auto">
            <a:xfrm>
              <a:off x="1332" y="4241"/>
              <a:ext cx="782" cy="5440"/>
            </a:xfrm>
            <a:prstGeom prst="leftBrace">
              <a:avLst>
                <a:gd name="adj1" fmla="val 57971"/>
                <a:gd name="adj2" fmla="val 50000"/>
              </a:avLst>
            </a:prstGeom>
            <a:noFill/>
            <a:ln w="9525">
              <a:solidFill>
                <a:srgbClr val="000000"/>
              </a:solidFill>
              <a:round/>
              <a:headEnd/>
              <a:tailEnd/>
            </a:ln>
          </p:spPr>
          <p:txBody>
            <a:bodyPr/>
            <a:lstStyle/>
            <a:p>
              <a:pPr eaLnBrk="0" hangingPunct="0"/>
              <a:endParaRPr lang="el-GR"/>
            </a:p>
          </p:txBody>
        </p:sp>
      </p:grpSp>
      <p:sp>
        <p:nvSpPr>
          <p:cNvPr id="32793" name="Oval 25"/>
          <p:cNvSpPr>
            <a:spLocks noChangeArrowheads="1"/>
          </p:cNvSpPr>
          <p:nvPr/>
        </p:nvSpPr>
        <p:spPr bwMode="auto">
          <a:xfrm>
            <a:off x="6516688" y="3500439"/>
            <a:ext cx="2627312" cy="2736874"/>
          </a:xfrm>
          <a:prstGeom prst="ellipse">
            <a:avLst/>
          </a:prstGeom>
          <a:solidFill>
            <a:schemeClr val="accent2">
              <a:lumMod val="60000"/>
              <a:lumOff val="40000"/>
            </a:scheme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defRPr/>
            </a:pPr>
            <a:endParaRPr lang="el-GR" sz="3200" b="1">
              <a:latin typeface="Arial" charset="0"/>
            </a:endParaRPr>
          </a:p>
        </p:txBody>
      </p:sp>
      <p:sp>
        <p:nvSpPr>
          <p:cNvPr id="24581" name="Text Box 26"/>
          <p:cNvSpPr txBox="1">
            <a:spLocks noChangeArrowheads="1"/>
          </p:cNvSpPr>
          <p:nvPr/>
        </p:nvSpPr>
        <p:spPr bwMode="auto">
          <a:xfrm>
            <a:off x="7235825" y="3789363"/>
            <a:ext cx="1296988" cy="366712"/>
          </a:xfrm>
          <a:prstGeom prst="rect">
            <a:avLst/>
          </a:prstGeom>
          <a:noFill/>
          <a:ln w="9525">
            <a:noFill/>
            <a:miter lim="800000"/>
            <a:headEnd/>
            <a:tailEnd/>
          </a:ln>
        </p:spPr>
        <p:txBody>
          <a:bodyPr>
            <a:spAutoFit/>
          </a:bodyPr>
          <a:lstStyle/>
          <a:p>
            <a:pPr eaLnBrk="0" hangingPunct="0">
              <a:spcBef>
                <a:spcPct val="50000"/>
              </a:spcBef>
            </a:pPr>
            <a:endParaRPr lang="el-GR"/>
          </a:p>
        </p:txBody>
      </p:sp>
      <p:sp>
        <p:nvSpPr>
          <p:cNvPr id="32795" name="Text Box 27"/>
          <p:cNvSpPr txBox="1">
            <a:spLocks noChangeArrowheads="1"/>
          </p:cNvSpPr>
          <p:nvPr/>
        </p:nvSpPr>
        <p:spPr bwMode="auto">
          <a:xfrm>
            <a:off x="6804025" y="3789363"/>
            <a:ext cx="2160588" cy="2354262"/>
          </a:xfrm>
          <a:prstGeom prst="rect">
            <a:avLst/>
          </a:prstGeom>
          <a:noFill/>
          <a:ln w="9525">
            <a:noFill/>
            <a:miter lim="800000"/>
            <a:headEnd/>
            <a:tailEnd/>
          </a:ln>
        </p:spPr>
        <p:txBody>
          <a:bodyPr>
            <a:spAutoFit/>
          </a:bodyPr>
          <a:lstStyle/>
          <a:p>
            <a:pPr algn="ctr" eaLnBrk="0" hangingPunct="0">
              <a:spcBef>
                <a:spcPct val="20000"/>
              </a:spcBef>
            </a:pPr>
            <a:r>
              <a:rPr lang="el-GR" sz="1400" b="1"/>
              <a:t>Σύνταξη  του οργανογράμματος  και του κανονισμού λειτουργίας της μονάδας, τα οποία κατατέθηκαν στην διοικούσα επιτροπή </a:t>
            </a:r>
            <a:r>
              <a:rPr lang="en-US" sz="1400" b="1"/>
              <a:t>&amp; </a:t>
            </a:r>
            <a:r>
              <a:rPr lang="el-GR" sz="1400" b="1"/>
              <a:t>έλαβαν  την σχετική έγκρισή</a:t>
            </a:r>
            <a:r>
              <a:rPr lang="en-US" sz="1400" b="1"/>
              <a:t> </a:t>
            </a:r>
            <a:r>
              <a:rPr lang="el-GR" sz="1400" b="1"/>
              <a:t>της.</a:t>
            </a:r>
          </a:p>
          <a:p>
            <a:pPr algn="ctr" eaLnBrk="0" hangingPunct="0">
              <a:spcBef>
                <a:spcPct val="50000"/>
              </a:spcBef>
            </a:pPr>
            <a:endParaRPr lang="el-GR" sz="1400" b="1"/>
          </a:p>
        </p:txBody>
      </p:sp>
      <p:sp>
        <p:nvSpPr>
          <p:cNvPr id="30" name="29 - Στρογγυλεμένο ορθογώνιο"/>
          <p:cNvSpPr/>
          <p:nvPr/>
        </p:nvSpPr>
        <p:spPr>
          <a:xfrm>
            <a:off x="4784725" y="333375"/>
            <a:ext cx="4176713" cy="1150938"/>
          </a:xfrm>
          <a:prstGeom prst="roundRect">
            <a:avLst/>
          </a:prstGeom>
          <a:solidFill>
            <a:schemeClr val="accent2">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el-GR" b="1" dirty="0">
                <a:solidFill>
                  <a:schemeClr val="accent4">
                    <a:lumMod val="75000"/>
                  </a:schemeClr>
                </a:solidFill>
              </a:rPr>
              <a:t>ΟΡΓΑΝΟΓΡΑΜΜΑ </a:t>
            </a:r>
          </a:p>
          <a:p>
            <a:pPr algn="ctr" eaLnBrk="0" hangingPunct="0">
              <a:defRPr/>
            </a:pPr>
            <a:r>
              <a:rPr lang="el-GR" b="1" dirty="0">
                <a:solidFill>
                  <a:schemeClr val="accent4">
                    <a:lumMod val="75000"/>
                  </a:schemeClr>
                </a:solidFill>
              </a:rPr>
              <a:t>ΜΟΔΙΠ ΕΚΠΑ</a:t>
            </a:r>
          </a:p>
        </p:txBody>
      </p:sp>
      <p:cxnSp>
        <p:nvCxnSpPr>
          <p:cNvPr id="31" name="30 - Ευθεία γραμμή σύνδεσης"/>
          <p:cNvCxnSpPr>
            <a:stCxn id="32774" idx="2"/>
            <a:endCxn id="32775" idx="0"/>
          </p:cNvCxnSpPr>
          <p:nvPr/>
        </p:nvCxnSpPr>
        <p:spPr>
          <a:xfrm flipH="1">
            <a:off x="2906713" y="982663"/>
            <a:ext cx="1587" cy="309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a:stCxn id="32775" idx="2"/>
            <a:endCxn id="32776" idx="0"/>
          </p:cNvCxnSpPr>
          <p:nvPr/>
        </p:nvCxnSpPr>
        <p:spPr>
          <a:xfrm>
            <a:off x="2906713" y="1808163"/>
            <a:ext cx="1587"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a:stCxn id="32776" idx="2"/>
            <a:endCxn id="32777" idx="0"/>
          </p:cNvCxnSpPr>
          <p:nvPr/>
        </p:nvCxnSpPr>
        <p:spPr>
          <a:xfrm>
            <a:off x="2908300" y="2530475"/>
            <a:ext cx="0" cy="309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 Ευθεία γραμμή σύνδεσης"/>
          <p:cNvCxnSpPr>
            <a:stCxn id="32776" idx="3"/>
            <a:endCxn id="32780" idx="1"/>
          </p:cNvCxnSpPr>
          <p:nvPr/>
        </p:nvCxnSpPr>
        <p:spPr>
          <a:xfrm>
            <a:off x="4084638" y="2273300"/>
            <a:ext cx="247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48 - Ευθεία γραμμή σύνδεσης"/>
          <p:cNvCxnSpPr>
            <a:stCxn id="32777" idx="3"/>
            <a:endCxn id="32781" idx="1"/>
          </p:cNvCxnSpPr>
          <p:nvPr/>
        </p:nvCxnSpPr>
        <p:spPr>
          <a:xfrm>
            <a:off x="4084638" y="3149600"/>
            <a:ext cx="282575"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54 - Ευθεία γραμμή σύνδεσης"/>
          <p:cNvCxnSpPr>
            <a:stCxn id="32777" idx="2"/>
            <a:endCxn id="0" idx="0"/>
          </p:cNvCxnSpPr>
          <p:nvPr/>
        </p:nvCxnSpPr>
        <p:spPr>
          <a:xfrm flipH="1">
            <a:off x="2867025" y="3459163"/>
            <a:ext cx="41275" cy="2571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93"/>
                                        </p:tgtEl>
                                        <p:attrNameLst>
                                          <p:attrName>style.visibility</p:attrName>
                                        </p:attrNameLst>
                                      </p:cBhvr>
                                      <p:to>
                                        <p:strVal val="visible"/>
                                      </p:to>
                                    </p:set>
                                    <p:anim calcmode="lin" valueType="num">
                                      <p:cBhvr additive="base">
                                        <p:cTn id="7" dur="500" fill="hold"/>
                                        <p:tgtEl>
                                          <p:spTgt spid="32793"/>
                                        </p:tgtEl>
                                        <p:attrNameLst>
                                          <p:attrName>ppt_x</p:attrName>
                                        </p:attrNameLst>
                                      </p:cBhvr>
                                      <p:tavLst>
                                        <p:tav tm="0">
                                          <p:val>
                                            <p:strVal val="#ppt_x"/>
                                          </p:val>
                                        </p:tav>
                                        <p:tav tm="100000">
                                          <p:val>
                                            <p:strVal val="#ppt_x"/>
                                          </p:val>
                                        </p:tav>
                                      </p:tavLst>
                                    </p:anim>
                                    <p:anim calcmode="lin" valueType="num">
                                      <p:cBhvr additive="base">
                                        <p:cTn id="8" dur="500" fill="hold"/>
                                        <p:tgtEl>
                                          <p:spTgt spid="32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95"/>
                                        </p:tgtEl>
                                        <p:attrNameLst>
                                          <p:attrName>style.visibility</p:attrName>
                                        </p:attrNameLst>
                                      </p:cBhvr>
                                      <p:to>
                                        <p:strVal val="visible"/>
                                      </p:to>
                                    </p:set>
                                    <p:anim calcmode="lin" valueType="num">
                                      <p:cBhvr additive="base">
                                        <p:cTn id="13" dur="500" fill="hold"/>
                                        <p:tgtEl>
                                          <p:spTgt spid="32795"/>
                                        </p:tgtEl>
                                        <p:attrNameLst>
                                          <p:attrName>ppt_x</p:attrName>
                                        </p:attrNameLst>
                                      </p:cBhvr>
                                      <p:tavLst>
                                        <p:tav tm="0">
                                          <p:val>
                                            <p:strVal val="#ppt_x"/>
                                          </p:val>
                                        </p:tav>
                                        <p:tav tm="100000">
                                          <p:val>
                                            <p:strVal val="#ppt_x"/>
                                          </p:val>
                                        </p:tav>
                                      </p:tavLst>
                                    </p:anim>
                                    <p:anim calcmode="lin" valueType="num">
                                      <p:cBhvr additive="base">
                                        <p:cTn id="14" dur="500" fill="hold"/>
                                        <p:tgtEl>
                                          <p:spTgt spid="32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l-GR" smtClean="0"/>
              <a:t>Ποιο είναι το διακύβευμα</a:t>
            </a:r>
          </a:p>
        </p:txBody>
      </p:sp>
      <p:sp>
        <p:nvSpPr>
          <p:cNvPr id="26626" name="Rectangle 3"/>
          <p:cNvSpPr>
            <a:spLocks noGrp="1" noChangeArrowheads="1"/>
          </p:cNvSpPr>
          <p:nvPr>
            <p:ph type="body" sz="half" idx="1"/>
          </p:nvPr>
        </p:nvSpPr>
        <p:spPr/>
        <p:txBody>
          <a:bodyPr/>
          <a:lstStyle/>
          <a:p>
            <a:pPr eaLnBrk="1" hangingPunct="1">
              <a:lnSpc>
                <a:spcPct val="90000"/>
              </a:lnSpc>
            </a:pPr>
            <a:r>
              <a:rPr lang="el-GR" sz="2000" smtClean="0"/>
              <a:t>Να μην αλλάξει τίποτα, οι συμβουλές και οι προτάσεις των πορισμάτων των εξωτερικών αξιολογητών να μην οδηγήσουν σε σχέδια δράσης για τη βελτίωση και επίλυση των προβλημάτων και μετά από 3 ή 4 χρόνια όταν πραγματοποιηθεί η επόμενη εξωτερική αξιολόγηση να φανεί ότι δεν άλλαξε τίποτα απολύτως…  </a:t>
            </a:r>
          </a:p>
        </p:txBody>
      </p:sp>
      <p:sp>
        <p:nvSpPr>
          <p:cNvPr id="26627" name="Rectangle 4"/>
          <p:cNvSpPr>
            <a:spLocks noGrp="1" noChangeArrowheads="1"/>
          </p:cNvSpPr>
          <p:nvPr>
            <p:ph type="body" sz="half" idx="2"/>
          </p:nvPr>
        </p:nvSpPr>
        <p:spPr/>
        <p:txBody>
          <a:bodyPr/>
          <a:lstStyle/>
          <a:p>
            <a:pPr eaLnBrk="1" hangingPunct="1">
              <a:lnSpc>
                <a:spcPct val="90000"/>
              </a:lnSpc>
            </a:pPr>
            <a:r>
              <a:rPr lang="el-GR" sz="2000" smtClean="0"/>
              <a:t>Το επικίνδυνο στοιχείο στην περίπτωση αυτή είναι η εμπέδωση ενός συναισθήματος απογοήτευσης απέναντι στην διαδικασία της αξιολόγησης, η ουσιαστική κατάργηση του σκοπού για τον οποίο υλοποιείται και η μετατροπή της σε μια μηχανιστικά επαναλαμβανόμενη διαδικασία που πρέπει να γίνεται για να μην χάσουμε τα προγράμματα του ΕΣΠΑ ή του όποιου διάδοχου προγράμματος μετά το 2013. </a:t>
            </a:r>
          </a:p>
          <a:p>
            <a:pPr eaLnBrk="1" hangingPunct="1">
              <a:lnSpc>
                <a:spcPct val="90000"/>
              </a:lnSpc>
            </a:pPr>
            <a:endParaRPr lang="el-GR"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l-GR" sz="4000" smtClean="0"/>
              <a:t>Μονάδες Διασφάλισης Ποιότητας</a:t>
            </a:r>
            <a:r>
              <a:rPr lang="en-US" sz="4000" smtClean="0"/>
              <a:t> vs. </a:t>
            </a:r>
            <a:r>
              <a:rPr lang="el-GR" sz="4000" smtClean="0"/>
              <a:t>Γραφειοκρατίας</a:t>
            </a:r>
          </a:p>
        </p:txBody>
      </p:sp>
      <p:sp>
        <p:nvSpPr>
          <p:cNvPr id="27650" name="Rectangle 3"/>
          <p:cNvSpPr>
            <a:spLocks noGrp="1" noChangeArrowheads="1"/>
          </p:cNvSpPr>
          <p:nvPr>
            <p:ph type="body" idx="1"/>
          </p:nvPr>
        </p:nvSpPr>
        <p:spPr/>
        <p:txBody>
          <a:bodyPr/>
          <a:lstStyle/>
          <a:p>
            <a:pPr eaLnBrk="1" hangingPunct="1">
              <a:lnSpc>
                <a:spcPct val="80000"/>
              </a:lnSpc>
            </a:pPr>
            <a:endParaRPr lang="el-GR" sz="2800" smtClean="0"/>
          </a:p>
          <a:p>
            <a:pPr eaLnBrk="1" hangingPunct="1">
              <a:lnSpc>
                <a:spcPct val="80000"/>
              </a:lnSpc>
            </a:pPr>
            <a:r>
              <a:rPr lang="el-GR" sz="2800" smtClean="0"/>
              <a:t> Η συλλογή απογραφικών στοιχείων, η σύνταξη εκθέσεων, η υλοποίηση των εξωτερικών αξιολογήσεων και η εφαρμογή του συστήματος διασφάλισης ποιότητας του κάθε ιδρύματος, </a:t>
            </a:r>
            <a:r>
              <a:rPr lang="el-GR" sz="2800" b="1" u="sng" smtClean="0"/>
              <a:t>αποτελούν ικανή αλλά όχι αναγκαία συνθήκη</a:t>
            </a:r>
            <a:r>
              <a:rPr lang="el-GR" sz="2800" smtClean="0"/>
              <a:t> για την βελτίωση της ποιότητας του διδακτικού και ερευνητικού έργου στα Πανεπιστήμια και ΑΤΕΙ. </a:t>
            </a:r>
            <a:endParaRPr lang="en-US" sz="2800" smtClean="0"/>
          </a:p>
          <a:p>
            <a:pPr eaLnBrk="1" hangingPunct="1">
              <a:lnSpc>
                <a:spcPct val="80000"/>
              </a:lnSpc>
            </a:pPr>
            <a:r>
              <a:rPr lang="el-GR" sz="2800" smtClean="0"/>
              <a:t>Με άλλα λόγια οι εργασίες αυτές φαίνονται πλέον επαναλαμβανόμενες και τετριμμένες… </a:t>
            </a:r>
            <a:endParaRPr lang="en-US" sz="2800" smtClean="0"/>
          </a:p>
          <a:p>
            <a:pPr eaLnBrk="1" hangingPunct="1">
              <a:lnSpc>
                <a:spcPct val="80000"/>
              </a:lnSpc>
            </a:pPr>
            <a:r>
              <a:rPr lang="el-GR" sz="2800" smtClean="0"/>
              <a:t>Μάλιστα οι ΟΜΕΑ των τμημάτων έχουν αποκτήσει σημαντική εμπειρία καθιστώντας την συμβουλευτική υποστήριξη των στελεχών των ΜΟΔΙΠ περιττή και ανούσια.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539750" y="2105025"/>
            <a:ext cx="8353425" cy="2647950"/>
          </a:xfrm>
          <a:prstGeom prst="rect">
            <a:avLst/>
          </a:prstGeom>
          <a:noFill/>
          <a:ln w="9525">
            <a:noFill/>
            <a:miter lim="800000"/>
            <a:headEnd/>
            <a:tailEnd/>
          </a:ln>
        </p:spPr>
        <p:txBody>
          <a:bodyPr anchor="ctr">
            <a:spAutoFit/>
          </a:bodyPr>
          <a:lstStyle/>
          <a:p>
            <a:pPr algn="just" eaLnBrk="0" hangingPunct="0"/>
            <a:r>
              <a:rPr lang="el-GR" b="1" i="1"/>
              <a:t>Στο πλαίσιο αυτό οι ΜΟΔΙΠ των Πανεπιστημίων θα πρέπει να αναλάβουν ένα ρόλο διαμεσολαβητή ανάμεσα στο κάθε τμήμα και την κεντρική διοίκηση του εκπαιδευτικού ιδρύματος αλλά και του Υπουργείου Παιδείας, ώστε να επικοινωνήσουν σωστά και καθαρά τα θέματα που προκύπτουν από τα πορίσματα των εξωτερικών αξιολογήσεων.</a:t>
            </a:r>
            <a:r>
              <a:rPr lang="el-G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l-GR" sz="4000" smtClean="0"/>
              <a:t>Τα πορίσματα των εξωτερικών αξιολογήσεων οδηγούν σε…</a:t>
            </a:r>
          </a:p>
        </p:txBody>
      </p:sp>
      <p:sp>
        <p:nvSpPr>
          <p:cNvPr id="29698" name="Rectangle 3"/>
          <p:cNvSpPr>
            <a:spLocks noGrp="1" noChangeArrowheads="1"/>
          </p:cNvSpPr>
          <p:nvPr>
            <p:ph type="body" sz="half" idx="1"/>
          </p:nvPr>
        </p:nvSpPr>
        <p:spPr/>
        <p:txBody>
          <a:bodyPr/>
          <a:lstStyle/>
          <a:p>
            <a:pPr marL="609600" indent="-609600" eaLnBrk="1" hangingPunct="1">
              <a:lnSpc>
                <a:spcPct val="90000"/>
              </a:lnSpc>
              <a:buFont typeface="Wingdings" pitchFamily="2" charset="2"/>
              <a:buAutoNum type="arabicPeriod"/>
            </a:pPr>
            <a:r>
              <a:rPr lang="el-GR" sz="2400" smtClean="0"/>
              <a:t>Θέματα που μπορεί να λύσει και αλλαγές που μπορεί να κάνει το ίδιο το τμήμα.</a:t>
            </a:r>
          </a:p>
          <a:p>
            <a:pPr marL="609600" indent="-609600" eaLnBrk="1" hangingPunct="1">
              <a:lnSpc>
                <a:spcPct val="90000"/>
              </a:lnSpc>
              <a:buFont typeface="Wingdings" pitchFamily="2" charset="2"/>
              <a:buAutoNum type="arabicPeriod"/>
            </a:pPr>
            <a:r>
              <a:rPr lang="el-GR" sz="2400" smtClean="0"/>
              <a:t>Ζητήματα που για να επιλυθούν θα πρέπει να μεριμνήσει η κεντρική διοίκηση του ιδρύματος</a:t>
            </a:r>
          </a:p>
          <a:p>
            <a:pPr marL="609600" indent="-609600" eaLnBrk="1" hangingPunct="1">
              <a:lnSpc>
                <a:spcPct val="90000"/>
              </a:lnSpc>
              <a:buFont typeface="Wingdings" pitchFamily="2" charset="2"/>
              <a:buAutoNum type="arabicPeriod"/>
            </a:pPr>
            <a:r>
              <a:rPr lang="el-GR" sz="2400" smtClean="0"/>
              <a:t>Προβλήματα που προκύπτουν από καθυστερήσεις του Υπουργείου Παιδείας αλλά και θέματα που μπορούν να επιλυθούν μόνο από αυτό.</a:t>
            </a:r>
          </a:p>
        </p:txBody>
      </p:sp>
      <p:pic>
        <p:nvPicPr>
          <p:cNvPr id="29699" name="Picture 5" descr="κατερίνα 012"/>
          <p:cNvPicPr>
            <a:picLocks noGrp="1" noChangeAspect="1" noChangeArrowheads="1"/>
          </p:cNvPicPr>
          <p:nvPr>
            <p:ph type="clipArt" sz="half" idx="2"/>
          </p:nvPr>
        </p:nvPicPr>
        <p:blipFill>
          <a:blip r:embed="rId2" cstate="print"/>
          <a:srcRect/>
          <a:stretch>
            <a:fillRect/>
          </a:stretch>
        </p:blipFill>
        <p:spPr bwMode="auto">
          <a:xfrm>
            <a:off x="5076825" y="1773238"/>
            <a:ext cx="3830638" cy="388778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001140835">
  <a:themeElements>
    <a:clrScheme name="">
      <a:dk1>
        <a:srgbClr val="080808"/>
      </a:dk1>
      <a:lt1>
        <a:srgbClr val="74C8E6"/>
      </a:lt1>
      <a:dk2>
        <a:srgbClr val="FFFFFF"/>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TS001140835</Template>
  <TotalTime>585</TotalTime>
  <Words>1944</Words>
  <Application>Microsoft Office PowerPoint</Application>
  <PresentationFormat>Προβολή στην οθόνη (4:3)</PresentationFormat>
  <Paragraphs>168</Paragraphs>
  <Slides>36</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TS001140835</vt:lpstr>
      <vt:lpstr>Μονάδες Διασφάλισης Ποιότητας:  Από τους τετραετείς κύκλους αξιολόγησης στους διαχρονικούς κύκλους ποιότητας</vt:lpstr>
      <vt:lpstr>Η ολοκλήρωση ενός κύκλου…</vt:lpstr>
      <vt:lpstr>Οι Κασσάνδρες διαψεύστηκαν </vt:lpstr>
      <vt:lpstr>Απολογισμός Δράσης 2010-13</vt:lpstr>
      <vt:lpstr>Διαφάνεια 5</vt:lpstr>
      <vt:lpstr>Ποιο είναι το διακύβευμα</vt:lpstr>
      <vt:lpstr>Μονάδες Διασφάλισης Ποιότητας vs. Γραφειοκρατίας</vt:lpstr>
      <vt:lpstr>Διαφάνεια 8</vt:lpstr>
      <vt:lpstr>Τα πορίσματα των εξωτερικών αξιολογήσεων οδηγούν σε…</vt:lpstr>
      <vt:lpstr>Το νέο πλαίσιο δράσεων </vt:lpstr>
      <vt:lpstr>Εκθέσεις Συμμόρφωσης (1)</vt:lpstr>
      <vt:lpstr>Εκθέσεις Συμμόρφωσης (2)</vt:lpstr>
      <vt:lpstr>Εκθέσεις Συμμόρφωσης (3)</vt:lpstr>
      <vt:lpstr>Μελέτες Ανάδειξης προβλημάτων </vt:lpstr>
      <vt:lpstr>Παροχή Εξειδικευμένων Υπηρεσιών Υποστήριξης των τμημάτων του ΕΚΠΑ</vt:lpstr>
      <vt:lpstr>Case Study 1: «Πορίσματα και στοιχεία για τις ελλείψεις προσωπικού στο ΕΚΠΑ βάση των εκθέσεων αξιολόγησης του ιδρύματος»</vt:lpstr>
      <vt:lpstr>Case Study 2: Επιμόρφωση ΟΜΕΑ και Γραμματειών στο Πληροφοριακό Σύστημα </vt:lpstr>
      <vt:lpstr>Case Study 2: Επιμόρφωση ΟΜΕΑ και Γραμματειών στο Πληροφοριακό Σύστημα </vt:lpstr>
      <vt:lpstr>Case Study 2: Επιμόρφωση ΟΜΕΑ και Γραμματειών στο Πληροφοριακό Σύστημα </vt:lpstr>
      <vt:lpstr>Case Study 2: Επιμόρφωση ΟΜΕΑ και Γραμματειών στο Πληροφοριακό Σύστημα</vt:lpstr>
      <vt:lpstr>Case Study 3: Αποτύπωση του ερευνητικού έργου της Ιατρικής Σχολής </vt:lpstr>
      <vt:lpstr>Case Study 3: Αποτύπωση του ερευνητικού έργου της Ιατρικής Σχολής </vt:lpstr>
      <vt:lpstr>Case Study 3: Αποτύπωση του ερευνητικού έργου της Ιατρικής Σχολής</vt:lpstr>
      <vt:lpstr>Case Study 3: Αποτύπωση του ερευνητικού έργου της Ιατρικής Σχολής</vt:lpstr>
      <vt:lpstr>Case Study 3: Αποτύπωση του ερευνητικού έργου της Ιατρικής Σχολής </vt:lpstr>
      <vt:lpstr>Επιμορφωτικά προγράμματα  ΜΟΔΙΠ σε συνεργασία  με το Κέντρο Συνεχιζόμενης Εκπαίδευσης και Επιμόρφωσης του ΕΚΠΑ  </vt:lpstr>
      <vt:lpstr>Κατανομή Επιμορφωμένων</vt:lpstr>
      <vt:lpstr>Διαφάνεια 28</vt:lpstr>
      <vt:lpstr>Διαφάνεια 29</vt:lpstr>
      <vt:lpstr>Ποσόστωση Επιμορφωμένων</vt:lpstr>
      <vt:lpstr>Ποσόστωση Επιμορφωμένων EQUAS </vt:lpstr>
      <vt:lpstr> Εκδηλώσεις με φορείς εκτός Πανεπιστημίου για την ανάπτυξη κουλτούρας Αξιολόγησης </vt:lpstr>
      <vt:lpstr> Case Study: Συνδιοργάνωση με τον σύλλογο Καθηγητών του Αμερικάνικου Κολλεγίου Αθηνών ημερίδας για τη Αξιολόγηση στην Εκπαίδευση</vt:lpstr>
      <vt:lpstr>Διαφάνεια 34</vt:lpstr>
      <vt:lpstr>Διαφάνεια 35</vt:lpstr>
      <vt:lpstr>Η ΜΟΔΙΠ στην περίοδο της «Μεταξιολόγησης»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KATERINA</dc:creator>
  <cp:lastModifiedBy>modip-b</cp:lastModifiedBy>
  <cp:revision>21</cp:revision>
  <dcterms:created xsi:type="dcterms:W3CDTF">2013-04-17T08:33:03Z</dcterms:created>
  <dcterms:modified xsi:type="dcterms:W3CDTF">2014-01-24T11:54:00Z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492138L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TS001140835</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Computer monitor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EY001142237</vt:lpwstr>
  </property>
  <property fmtid="{D5CDD505-2E9C-101B-9397-08002B2CF9AE}" pid="21" name="SourceTitle">
    <vt:lpwstr>Computer monitor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OpenTemplate">
    <vt:lpwstr>1</vt:lpwstr>
  </property>
  <property fmtid="{D5CDD505-2E9C-101B-9397-08002B2CF9AE}" pid="25" name="UACurrentWords">
    <vt:lpwstr>0</vt:lpwstr>
  </property>
  <property fmtid="{D5CDD505-2E9C-101B-9397-08002B2CF9AE}" pid="26" name="UALocRecommendation">
    <vt:lpwstr>Never Localize</vt:lpwstr>
  </property>
  <property fmtid="{D5CDD505-2E9C-101B-9397-08002B2CF9AE}" pid="27" name="UALocComments">
    <vt:lpwstr>text on background image. no psd available.</vt:lpwstr>
  </property>
  <property fmtid="{D5CDD505-2E9C-101B-9397-08002B2CF9AE}" pid="28" name="Applications">
    <vt:lpwstr>65;#Microsoft Office PowerPoint 2007;#66;#PowerPoint - Design Templt 2003;#67;#PowerPoint - Design Templt 12;#64;#PowerPoint 2003;#79;#Template 12</vt:lpwstr>
  </property>
  <property fmtid="{D5CDD505-2E9C-101B-9397-08002B2CF9AE}" pid="29" name="TemplateStatus">
    <vt:lpwstr>Complete</vt:lpwstr>
  </property>
  <property fmtid="{D5CDD505-2E9C-101B-9397-08002B2CF9AE}" pid="30" name="ContentTypeId">
    <vt:lpwstr>0x0101006025706CF4CD034688BEBAE97A2E701D020200C3831ACA17D8814887A164412888521E</vt:lpwstr>
  </property>
  <property fmtid="{D5CDD505-2E9C-101B-9397-08002B2CF9AE}" pid="31" name="IsDeleted">
    <vt:lpwstr>0</vt:lpwstr>
  </property>
  <property fmtid="{D5CDD505-2E9C-101B-9397-08002B2CF9AE}" pid="32" name="ShowIn">
    <vt:lpwstr>Show everywhere</vt:lpwstr>
  </property>
  <property fmtid="{D5CDD505-2E9C-101B-9397-08002B2CF9AE}" pid="33" name="UANotes">
    <vt:lpwstr>Text is visible in high contrast mode, but graphics are not. </vt:lpwstr>
  </property>
  <property fmtid="{D5CDD505-2E9C-101B-9397-08002B2CF9AE}" pid="34" name="PublishStatusLookup">
    <vt:lpwstr>260522</vt:lpwstr>
  </property>
  <property fmtid="{D5CDD505-2E9C-101B-9397-08002B2CF9AE}" pid="35" name="TPClientViewer">
    <vt:lpwstr>Microsoft Office PowerPoint</vt:lpwstr>
  </property>
  <property fmtid="{D5CDD505-2E9C-101B-9397-08002B2CF9AE}" pid="36" name="TPComponent">
    <vt:lpwstr>PPTFiles</vt:lpwstr>
  </property>
  <property fmtid="{D5CDD505-2E9C-101B-9397-08002B2CF9AE}" pid="37" name="TPNamespace">
    <vt:lpwstr>POWERPNT</vt:lpwstr>
  </property>
  <property fmtid="{D5CDD505-2E9C-101B-9397-08002B2CF9AE}" pid="38" name="APTrustLevel">
    <vt:lpwstr>1.00000000000000</vt:lpwstr>
  </property>
  <property fmtid="{D5CDD505-2E9C-101B-9397-08002B2CF9AE}" pid="39" name="TrustLevel">
    <vt:lpwstr>Microsoft Managed Content</vt:lpwstr>
  </property>
  <property fmtid="{D5CDD505-2E9C-101B-9397-08002B2CF9AE}" pid="40" name="Content Type">
    <vt:lpwstr>OOFile</vt:lpwstr>
  </property>
  <property fmtid="{D5CDD505-2E9C-101B-9397-08002B2CF9AE}" pid="41" name="AuthoringAssetId">
    <vt:lpwstr>TP001140835</vt:lpwstr>
  </property>
  <property fmtid="{D5CDD505-2E9C-101B-9397-08002B2CF9AE}" pid="42" name="NumericAssetId">
    <vt:lpwstr/>
  </property>
  <property fmtid="{D5CDD505-2E9C-101B-9397-08002B2CF9AE}" pid="43" name="AppVer">
    <vt:lpwstr/>
  </property>
</Properties>
</file>