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330" r:id="rId2"/>
    <p:sldId id="335" r:id="rId3"/>
    <p:sldId id="336" r:id="rId4"/>
    <p:sldId id="337" r:id="rId5"/>
    <p:sldId id="338" r:id="rId6"/>
    <p:sldId id="339" r:id="rId7"/>
    <p:sldId id="340" r:id="rId8"/>
    <p:sldId id="341" r:id="rId9"/>
    <p:sldId id="342" r:id="rId10"/>
    <p:sldId id="343" r:id="rId11"/>
    <p:sldId id="344" r:id="rId12"/>
    <p:sldId id="345" r:id="rId13"/>
    <p:sldId id="346" r:id="rId14"/>
    <p:sldId id="347" r:id="rId15"/>
    <p:sldId id="313" r:id="rId16"/>
    <p:sldId id="316" r:id="rId17"/>
    <p:sldId id="348" r:id="rId18"/>
    <p:sldId id="317" r:id="rId19"/>
    <p:sldId id="318" r:id="rId20"/>
    <p:sldId id="319" r:id="rId21"/>
    <p:sldId id="320" r:id="rId22"/>
    <p:sldId id="321" r:id="rId23"/>
    <p:sldId id="322" r:id="rId24"/>
    <p:sldId id="324" r:id="rId25"/>
    <p:sldId id="326" r:id="rId26"/>
    <p:sldId id="327" r:id="rId27"/>
    <p:sldId id="329" r:id="rId28"/>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102" d="100"/>
          <a:sy n="102"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16CAE1-259D-4872-96A3-639A02C8595F}" type="doc">
      <dgm:prSet loTypeId="urn:microsoft.com/office/officeart/2005/8/layout/hProcess9" loCatId="process" qsTypeId="urn:microsoft.com/office/officeart/2005/8/quickstyle/simple5" qsCatId="simple" csTypeId="urn:microsoft.com/office/officeart/2005/8/colors/accent1_3" csCatId="accent1" phldr="1"/>
      <dgm:spPr/>
      <dgm:t>
        <a:bodyPr/>
        <a:lstStyle/>
        <a:p>
          <a:endParaRPr lang="en-GB"/>
        </a:p>
      </dgm:t>
    </dgm:pt>
    <dgm:pt modelId="{2B179B53-F4FF-4C1A-B588-DB49E05D61ED}">
      <dgm:prSet/>
      <dgm:spPr/>
      <dgm:t>
        <a:bodyPr/>
        <a:lstStyle/>
        <a:p>
          <a:pPr rtl="0"/>
          <a:r>
            <a:rPr lang="en-US" b="1" dirty="0" smtClean="0"/>
            <a:t>EVALUATION</a:t>
          </a:r>
          <a:endParaRPr lang="en-GB" b="1" dirty="0"/>
        </a:p>
      </dgm:t>
    </dgm:pt>
    <dgm:pt modelId="{F0CD917A-BDFF-4D13-97AF-8224417CA2AC}" type="parTrans" cxnId="{D7028157-BE8E-4AE5-871C-29CC31808F7B}">
      <dgm:prSet/>
      <dgm:spPr/>
      <dgm:t>
        <a:bodyPr/>
        <a:lstStyle/>
        <a:p>
          <a:endParaRPr lang="en-GB"/>
        </a:p>
      </dgm:t>
    </dgm:pt>
    <dgm:pt modelId="{CC5CF931-062F-4777-B1C5-19E1DFAA187D}" type="sibTrans" cxnId="{D7028157-BE8E-4AE5-871C-29CC31808F7B}">
      <dgm:prSet/>
      <dgm:spPr/>
      <dgm:t>
        <a:bodyPr/>
        <a:lstStyle/>
        <a:p>
          <a:endParaRPr lang="en-GB"/>
        </a:p>
      </dgm:t>
    </dgm:pt>
    <dgm:pt modelId="{407366AF-F77D-48CA-9294-08DC2735B800}">
      <dgm:prSet/>
      <dgm:spPr/>
      <dgm:t>
        <a:bodyPr/>
        <a:lstStyle/>
        <a:p>
          <a:pPr rtl="0"/>
          <a:r>
            <a:rPr lang="en-US" b="1" dirty="0" smtClean="0"/>
            <a:t>QUALITY ASSURANCE  </a:t>
          </a:r>
          <a:endParaRPr lang="en-GB" dirty="0"/>
        </a:p>
      </dgm:t>
    </dgm:pt>
    <dgm:pt modelId="{8472BCFD-C7BE-46B1-913E-C935C788675D}" type="parTrans" cxnId="{63AD9F1D-E4C5-49F7-A402-28B44AB04C70}">
      <dgm:prSet/>
      <dgm:spPr/>
      <dgm:t>
        <a:bodyPr/>
        <a:lstStyle/>
        <a:p>
          <a:endParaRPr lang="en-GB"/>
        </a:p>
      </dgm:t>
    </dgm:pt>
    <dgm:pt modelId="{805EC7DE-DD9C-415E-8833-2A32EFD17D18}" type="sibTrans" cxnId="{63AD9F1D-E4C5-49F7-A402-28B44AB04C70}">
      <dgm:prSet/>
      <dgm:spPr/>
      <dgm:t>
        <a:bodyPr/>
        <a:lstStyle/>
        <a:p>
          <a:endParaRPr lang="en-GB"/>
        </a:p>
      </dgm:t>
    </dgm:pt>
    <dgm:pt modelId="{1EEC231C-2E9D-4373-961C-0B1149F5D7C0}">
      <dgm:prSet/>
      <dgm:spPr/>
      <dgm:t>
        <a:bodyPr/>
        <a:lstStyle/>
        <a:p>
          <a:pPr rtl="0"/>
          <a:r>
            <a:rPr lang="en-US" b="1" dirty="0" smtClean="0"/>
            <a:t>ACCREDITATION  </a:t>
          </a:r>
          <a:endParaRPr lang="en-GB" dirty="0"/>
        </a:p>
      </dgm:t>
    </dgm:pt>
    <dgm:pt modelId="{BA7E191C-D9DC-4D0B-83E1-C8A3DE305573}" type="parTrans" cxnId="{F18BAF49-8E96-4F31-BBB9-F319E44B27C4}">
      <dgm:prSet/>
      <dgm:spPr/>
      <dgm:t>
        <a:bodyPr/>
        <a:lstStyle/>
        <a:p>
          <a:endParaRPr lang="en-GB"/>
        </a:p>
      </dgm:t>
    </dgm:pt>
    <dgm:pt modelId="{FEC28882-537F-47B4-B46C-398D3A7839CB}" type="sibTrans" cxnId="{F18BAF49-8E96-4F31-BBB9-F319E44B27C4}">
      <dgm:prSet/>
      <dgm:spPr/>
      <dgm:t>
        <a:bodyPr/>
        <a:lstStyle/>
        <a:p>
          <a:endParaRPr lang="en-GB"/>
        </a:p>
      </dgm:t>
    </dgm:pt>
    <dgm:pt modelId="{D7A17F7F-60CB-4CF1-BF49-8EEC3F17400E}">
      <dgm:prSet/>
      <dgm:spPr/>
      <dgm:t>
        <a:bodyPr/>
        <a:lstStyle/>
        <a:p>
          <a:pPr rtl="0"/>
          <a:r>
            <a:rPr lang="en-US" b="1" dirty="0" smtClean="0"/>
            <a:t>EXCELLENCE </a:t>
          </a:r>
          <a:endParaRPr lang="en-GB" b="1" dirty="0"/>
        </a:p>
      </dgm:t>
    </dgm:pt>
    <dgm:pt modelId="{03D83819-CC72-45B7-A912-18DB81EB7AD6}" type="parTrans" cxnId="{D3676018-3EE3-4B75-9799-6D687B6D0344}">
      <dgm:prSet/>
      <dgm:spPr/>
      <dgm:t>
        <a:bodyPr/>
        <a:lstStyle/>
        <a:p>
          <a:endParaRPr lang="en-GB"/>
        </a:p>
      </dgm:t>
    </dgm:pt>
    <dgm:pt modelId="{FE4F1B6F-24E4-4931-9E06-C415B1E60D2A}" type="sibTrans" cxnId="{D3676018-3EE3-4B75-9799-6D687B6D0344}">
      <dgm:prSet/>
      <dgm:spPr/>
      <dgm:t>
        <a:bodyPr/>
        <a:lstStyle/>
        <a:p>
          <a:endParaRPr lang="en-GB"/>
        </a:p>
      </dgm:t>
    </dgm:pt>
    <dgm:pt modelId="{35818DE3-E51F-4294-8AA2-7E7576468FD2}" type="pres">
      <dgm:prSet presAssocID="{F916CAE1-259D-4872-96A3-639A02C8595F}" presName="CompostProcess" presStyleCnt="0">
        <dgm:presLayoutVars>
          <dgm:dir/>
          <dgm:resizeHandles val="exact"/>
        </dgm:presLayoutVars>
      </dgm:prSet>
      <dgm:spPr/>
      <dgm:t>
        <a:bodyPr/>
        <a:lstStyle/>
        <a:p>
          <a:endParaRPr lang="en-GB"/>
        </a:p>
      </dgm:t>
    </dgm:pt>
    <dgm:pt modelId="{5B8C94DE-D46C-417E-AB61-9A318990086F}" type="pres">
      <dgm:prSet presAssocID="{F916CAE1-259D-4872-96A3-639A02C8595F}" presName="arrow" presStyleLbl="bgShp" presStyleIdx="0" presStyleCnt="1" custScaleX="117647" custLinFactNeighborY="4167"/>
      <dgm:spPr/>
    </dgm:pt>
    <dgm:pt modelId="{5AE61859-ECD4-4BCB-8439-8A9C2226E723}" type="pres">
      <dgm:prSet presAssocID="{F916CAE1-259D-4872-96A3-639A02C8595F}" presName="linearProcess" presStyleCnt="0"/>
      <dgm:spPr/>
    </dgm:pt>
    <dgm:pt modelId="{287DA159-988B-47CC-836A-904D23C37F03}" type="pres">
      <dgm:prSet presAssocID="{2B179B53-F4FF-4C1A-B588-DB49E05D61ED}" presName="textNode" presStyleLbl="node1" presStyleIdx="0" presStyleCnt="4" custScaleX="113637" custLinFactNeighborX="1539">
        <dgm:presLayoutVars>
          <dgm:bulletEnabled val="1"/>
        </dgm:presLayoutVars>
      </dgm:prSet>
      <dgm:spPr/>
      <dgm:t>
        <a:bodyPr/>
        <a:lstStyle/>
        <a:p>
          <a:endParaRPr lang="en-GB"/>
        </a:p>
      </dgm:t>
    </dgm:pt>
    <dgm:pt modelId="{0BC7DEB5-30E9-4B88-B164-ACEFCDCBE108}" type="pres">
      <dgm:prSet presAssocID="{CC5CF931-062F-4777-B1C5-19E1DFAA187D}" presName="sibTrans" presStyleCnt="0"/>
      <dgm:spPr/>
    </dgm:pt>
    <dgm:pt modelId="{646BE650-5771-4470-9240-423101678C64}" type="pres">
      <dgm:prSet presAssocID="{407366AF-F77D-48CA-9294-08DC2735B800}" presName="textNode" presStyleLbl="node1" presStyleIdx="1" presStyleCnt="4" custScaleX="113637" custLinFactNeighborX="-586">
        <dgm:presLayoutVars>
          <dgm:bulletEnabled val="1"/>
        </dgm:presLayoutVars>
      </dgm:prSet>
      <dgm:spPr/>
      <dgm:t>
        <a:bodyPr/>
        <a:lstStyle/>
        <a:p>
          <a:endParaRPr lang="en-GB"/>
        </a:p>
      </dgm:t>
    </dgm:pt>
    <dgm:pt modelId="{9260064C-A4B3-4786-A833-E9BE5E9B3EF2}" type="pres">
      <dgm:prSet presAssocID="{805EC7DE-DD9C-415E-8833-2A32EFD17D18}" presName="sibTrans" presStyleCnt="0"/>
      <dgm:spPr/>
    </dgm:pt>
    <dgm:pt modelId="{FC804969-7144-472E-8911-AD5C83A94E68}" type="pres">
      <dgm:prSet presAssocID="{1EEC231C-2E9D-4373-961C-0B1149F5D7C0}" presName="textNode" presStyleLbl="node1" presStyleIdx="2" presStyleCnt="4" custScaleX="113637" custLinFactNeighborX="-3027">
        <dgm:presLayoutVars>
          <dgm:bulletEnabled val="1"/>
        </dgm:presLayoutVars>
      </dgm:prSet>
      <dgm:spPr/>
      <dgm:t>
        <a:bodyPr/>
        <a:lstStyle/>
        <a:p>
          <a:endParaRPr lang="en-GB"/>
        </a:p>
      </dgm:t>
    </dgm:pt>
    <dgm:pt modelId="{7E61A266-CE9E-4769-8635-532ECB2DE5BF}" type="pres">
      <dgm:prSet presAssocID="{FEC28882-537F-47B4-B46C-398D3A7839CB}" presName="sibTrans" presStyleCnt="0"/>
      <dgm:spPr/>
    </dgm:pt>
    <dgm:pt modelId="{73CB4FD3-26BA-4110-A0DD-E6BA71FC7B1A}" type="pres">
      <dgm:prSet presAssocID="{D7A17F7F-60CB-4CF1-BF49-8EEC3F17400E}" presName="textNode" presStyleLbl="node1" presStyleIdx="3" presStyleCnt="4" custScaleX="113637" custLinFactNeighborX="-9398">
        <dgm:presLayoutVars>
          <dgm:bulletEnabled val="1"/>
        </dgm:presLayoutVars>
      </dgm:prSet>
      <dgm:spPr/>
      <dgm:t>
        <a:bodyPr/>
        <a:lstStyle/>
        <a:p>
          <a:endParaRPr lang="en-GB"/>
        </a:p>
      </dgm:t>
    </dgm:pt>
  </dgm:ptLst>
  <dgm:cxnLst>
    <dgm:cxn modelId="{F18BAF49-8E96-4F31-BBB9-F319E44B27C4}" srcId="{F916CAE1-259D-4872-96A3-639A02C8595F}" destId="{1EEC231C-2E9D-4373-961C-0B1149F5D7C0}" srcOrd="2" destOrd="0" parTransId="{BA7E191C-D9DC-4D0B-83E1-C8A3DE305573}" sibTransId="{FEC28882-537F-47B4-B46C-398D3A7839CB}"/>
    <dgm:cxn modelId="{9251C67F-B89C-438C-9DE7-389B7EBC3849}" type="presOf" srcId="{D7A17F7F-60CB-4CF1-BF49-8EEC3F17400E}" destId="{73CB4FD3-26BA-4110-A0DD-E6BA71FC7B1A}" srcOrd="0" destOrd="0" presId="urn:microsoft.com/office/officeart/2005/8/layout/hProcess9"/>
    <dgm:cxn modelId="{D3676018-3EE3-4B75-9799-6D687B6D0344}" srcId="{F916CAE1-259D-4872-96A3-639A02C8595F}" destId="{D7A17F7F-60CB-4CF1-BF49-8EEC3F17400E}" srcOrd="3" destOrd="0" parTransId="{03D83819-CC72-45B7-A912-18DB81EB7AD6}" sibTransId="{FE4F1B6F-24E4-4931-9E06-C415B1E60D2A}"/>
    <dgm:cxn modelId="{8E888E4C-901B-43FB-8597-027471672E57}" type="presOf" srcId="{F916CAE1-259D-4872-96A3-639A02C8595F}" destId="{35818DE3-E51F-4294-8AA2-7E7576468FD2}" srcOrd="0" destOrd="0" presId="urn:microsoft.com/office/officeart/2005/8/layout/hProcess9"/>
    <dgm:cxn modelId="{D7028157-BE8E-4AE5-871C-29CC31808F7B}" srcId="{F916CAE1-259D-4872-96A3-639A02C8595F}" destId="{2B179B53-F4FF-4C1A-B588-DB49E05D61ED}" srcOrd="0" destOrd="0" parTransId="{F0CD917A-BDFF-4D13-97AF-8224417CA2AC}" sibTransId="{CC5CF931-062F-4777-B1C5-19E1DFAA187D}"/>
    <dgm:cxn modelId="{63AD9F1D-E4C5-49F7-A402-28B44AB04C70}" srcId="{F916CAE1-259D-4872-96A3-639A02C8595F}" destId="{407366AF-F77D-48CA-9294-08DC2735B800}" srcOrd="1" destOrd="0" parTransId="{8472BCFD-C7BE-46B1-913E-C935C788675D}" sibTransId="{805EC7DE-DD9C-415E-8833-2A32EFD17D18}"/>
    <dgm:cxn modelId="{2C203D41-8B10-45CB-906B-67089996DB93}" type="presOf" srcId="{1EEC231C-2E9D-4373-961C-0B1149F5D7C0}" destId="{FC804969-7144-472E-8911-AD5C83A94E68}" srcOrd="0" destOrd="0" presId="urn:microsoft.com/office/officeart/2005/8/layout/hProcess9"/>
    <dgm:cxn modelId="{E3385CF3-9E37-4936-8F11-AEA79D0B0718}" type="presOf" srcId="{407366AF-F77D-48CA-9294-08DC2735B800}" destId="{646BE650-5771-4470-9240-423101678C64}" srcOrd="0" destOrd="0" presId="urn:microsoft.com/office/officeart/2005/8/layout/hProcess9"/>
    <dgm:cxn modelId="{93A351D0-4763-4265-9292-4A6E386CEA1B}" type="presOf" srcId="{2B179B53-F4FF-4C1A-B588-DB49E05D61ED}" destId="{287DA159-988B-47CC-836A-904D23C37F03}" srcOrd="0" destOrd="0" presId="urn:microsoft.com/office/officeart/2005/8/layout/hProcess9"/>
    <dgm:cxn modelId="{2C5B388A-A88B-469C-A003-3285CAA177E3}" type="presParOf" srcId="{35818DE3-E51F-4294-8AA2-7E7576468FD2}" destId="{5B8C94DE-D46C-417E-AB61-9A318990086F}" srcOrd="0" destOrd="0" presId="urn:microsoft.com/office/officeart/2005/8/layout/hProcess9"/>
    <dgm:cxn modelId="{F95EE702-DEB6-4C3A-B0FC-C6ADFE9EFDAC}" type="presParOf" srcId="{35818DE3-E51F-4294-8AA2-7E7576468FD2}" destId="{5AE61859-ECD4-4BCB-8439-8A9C2226E723}" srcOrd="1" destOrd="0" presId="urn:microsoft.com/office/officeart/2005/8/layout/hProcess9"/>
    <dgm:cxn modelId="{A91B1FCA-705F-456D-9314-CCAB20B829C9}" type="presParOf" srcId="{5AE61859-ECD4-4BCB-8439-8A9C2226E723}" destId="{287DA159-988B-47CC-836A-904D23C37F03}" srcOrd="0" destOrd="0" presId="urn:microsoft.com/office/officeart/2005/8/layout/hProcess9"/>
    <dgm:cxn modelId="{5F31C222-90B7-41F2-BD58-BCCF6EC7596C}" type="presParOf" srcId="{5AE61859-ECD4-4BCB-8439-8A9C2226E723}" destId="{0BC7DEB5-30E9-4B88-B164-ACEFCDCBE108}" srcOrd="1" destOrd="0" presId="urn:microsoft.com/office/officeart/2005/8/layout/hProcess9"/>
    <dgm:cxn modelId="{634AC724-FF01-4818-A923-FA25A3BC4F98}" type="presParOf" srcId="{5AE61859-ECD4-4BCB-8439-8A9C2226E723}" destId="{646BE650-5771-4470-9240-423101678C64}" srcOrd="2" destOrd="0" presId="urn:microsoft.com/office/officeart/2005/8/layout/hProcess9"/>
    <dgm:cxn modelId="{4D2F471D-C1E7-4F93-9EC0-D80071E2FBFA}" type="presParOf" srcId="{5AE61859-ECD4-4BCB-8439-8A9C2226E723}" destId="{9260064C-A4B3-4786-A833-E9BE5E9B3EF2}" srcOrd="3" destOrd="0" presId="urn:microsoft.com/office/officeart/2005/8/layout/hProcess9"/>
    <dgm:cxn modelId="{6BACB33A-975A-4636-A34A-C42ACF5CF152}" type="presParOf" srcId="{5AE61859-ECD4-4BCB-8439-8A9C2226E723}" destId="{FC804969-7144-472E-8911-AD5C83A94E68}" srcOrd="4" destOrd="0" presId="urn:microsoft.com/office/officeart/2005/8/layout/hProcess9"/>
    <dgm:cxn modelId="{8A5496C2-C9F6-4C0A-9BEC-D6F5EED972A0}" type="presParOf" srcId="{5AE61859-ECD4-4BCB-8439-8A9C2226E723}" destId="{7E61A266-CE9E-4769-8635-532ECB2DE5BF}" srcOrd="5" destOrd="0" presId="urn:microsoft.com/office/officeart/2005/8/layout/hProcess9"/>
    <dgm:cxn modelId="{73D350B2-A269-4ECE-8ADD-8AE555280420}" type="presParOf" srcId="{5AE61859-ECD4-4BCB-8439-8A9C2226E723}" destId="{73CB4FD3-26BA-4110-A0DD-E6BA71FC7B1A}" srcOrd="6"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CE3634-23FA-4329-B80B-46B9E003D6FA}" type="doc">
      <dgm:prSet loTypeId="urn:microsoft.com/office/officeart/2005/8/layout/cycle5" loCatId="cycle" qsTypeId="urn:microsoft.com/office/officeart/2005/8/quickstyle/simple5" qsCatId="simple" csTypeId="urn:microsoft.com/office/officeart/2005/8/colors/accent1_2" csCatId="accent1" phldr="1"/>
      <dgm:spPr/>
      <dgm:t>
        <a:bodyPr/>
        <a:lstStyle/>
        <a:p>
          <a:endParaRPr lang="en-GB"/>
        </a:p>
      </dgm:t>
    </dgm:pt>
    <dgm:pt modelId="{69BE21CB-8C33-466F-B1D8-98DBA4EEDA25}">
      <dgm:prSet phldrT="[Text]"/>
      <dgm:spPr/>
      <dgm:t>
        <a:bodyPr/>
        <a:lstStyle/>
        <a:p>
          <a:pPr>
            <a:spcAft>
              <a:spcPts val="600"/>
            </a:spcAft>
          </a:pPr>
          <a:r>
            <a:rPr lang="el-GR" dirty="0" smtClean="0"/>
            <a:t>ΠΟΛΙΤΙΚΗ ΒΕΛΤΙΩΣΗΣ </a:t>
          </a:r>
          <a:r>
            <a:rPr lang="el-GR" b="1" dirty="0" smtClean="0"/>
            <a:t>ΠΡΟΓΡΑΜΜΑΤΩΝ ΣΠΟΥΔΩΝ</a:t>
          </a:r>
          <a:endParaRPr lang="en-GB" b="1" dirty="0"/>
        </a:p>
      </dgm:t>
    </dgm:pt>
    <dgm:pt modelId="{65D630AB-0222-45F4-A330-675DCDD4E1D3}" type="parTrans" cxnId="{1C956810-5867-4F95-8797-B08381DD3245}">
      <dgm:prSet/>
      <dgm:spPr/>
      <dgm:t>
        <a:bodyPr/>
        <a:lstStyle/>
        <a:p>
          <a:pPr>
            <a:spcAft>
              <a:spcPts val="600"/>
            </a:spcAft>
          </a:pPr>
          <a:endParaRPr lang="en-GB"/>
        </a:p>
      </dgm:t>
    </dgm:pt>
    <dgm:pt modelId="{DEE494EB-047D-4C41-862D-BCE03A642F86}" type="sibTrans" cxnId="{1C956810-5867-4F95-8797-B08381DD3245}">
      <dgm:prSet/>
      <dgm:spPr/>
      <dgm:t>
        <a:bodyPr/>
        <a:lstStyle/>
        <a:p>
          <a:pPr>
            <a:spcAft>
              <a:spcPts val="600"/>
            </a:spcAft>
          </a:pPr>
          <a:endParaRPr lang="en-GB"/>
        </a:p>
      </dgm:t>
    </dgm:pt>
    <dgm:pt modelId="{8B98C62B-08BD-4711-87D7-276FBF00B816}">
      <dgm:prSet phldrT="[Text]"/>
      <dgm:spPr/>
      <dgm:t>
        <a:bodyPr/>
        <a:lstStyle/>
        <a:p>
          <a:pPr>
            <a:spcAft>
              <a:spcPts val="600"/>
            </a:spcAft>
          </a:pPr>
          <a:r>
            <a:rPr lang="el-GR" dirty="0" smtClean="0"/>
            <a:t>ΠΟΛΙΤΙΚΗ </a:t>
          </a:r>
          <a:r>
            <a:rPr lang="el-GR" b="1" dirty="0" smtClean="0"/>
            <a:t>ΑΞΙΟΛΟΓΗΣΗΣ ΦΟΙΤΗΤΩΝ</a:t>
          </a:r>
          <a:endParaRPr lang="en-GB" b="1" dirty="0"/>
        </a:p>
      </dgm:t>
    </dgm:pt>
    <dgm:pt modelId="{9B026488-5AF3-46EA-920B-E47EE2784133}" type="parTrans" cxnId="{08E7BA70-3002-48AD-B580-EFC54E98FE0A}">
      <dgm:prSet/>
      <dgm:spPr/>
      <dgm:t>
        <a:bodyPr/>
        <a:lstStyle/>
        <a:p>
          <a:pPr>
            <a:spcAft>
              <a:spcPts val="600"/>
            </a:spcAft>
          </a:pPr>
          <a:endParaRPr lang="en-GB"/>
        </a:p>
      </dgm:t>
    </dgm:pt>
    <dgm:pt modelId="{3258A0EB-EC68-4EB7-A485-225121D3760D}" type="sibTrans" cxnId="{08E7BA70-3002-48AD-B580-EFC54E98FE0A}">
      <dgm:prSet/>
      <dgm:spPr/>
      <dgm:t>
        <a:bodyPr/>
        <a:lstStyle/>
        <a:p>
          <a:pPr>
            <a:spcAft>
              <a:spcPts val="600"/>
            </a:spcAft>
          </a:pPr>
          <a:endParaRPr lang="en-GB"/>
        </a:p>
      </dgm:t>
    </dgm:pt>
    <dgm:pt modelId="{E409F3B8-5402-4231-9AC9-358B034AE7D1}">
      <dgm:prSet phldrT="[Text]"/>
      <dgm:spPr/>
      <dgm:t>
        <a:bodyPr/>
        <a:lstStyle/>
        <a:p>
          <a:pPr>
            <a:spcAft>
              <a:spcPts val="600"/>
            </a:spcAft>
          </a:pPr>
          <a:r>
            <a:rPr lang="el-GR" dirty="0" smtClean="0"/>
            <a:t>ΠΟΛΙΤΙΚΗ </a:t>
          </a:r>
          <a:r>
            <a:rPr lang="el-GR" b="1" dirty="0" smtClean="0"/>
            <a:t>ΠΟΙΟΤΗΤΑΣ</a:t>
          </a:r>
          <a:r>
            <a:rPr lang="el-GR" dirty="0" smtClean="0"/>
            <a:t> </a:t>
          </a:r>
          <a:r>
            <a:rPr lang="el-GR" b="1" dirty="0" smtClean="0"/>
            <a:t>ΕΚΠΑΙΔΕΥΤΙΚΟΥ ΠΡΟΣΩΠΙΚΟΥ</a:t>
          </a:r>
          <a:endParaRPr lang="en-GB" b="1" dirty="0"/>
        </a:p>
      </dgm:t>
    </dgm:pt>
    <dgm:pt modelId="{2C435CC4-BD1D-4B58-BC89-30451EEBD163}" type="parTrans" cxnId="{736B82FF-F617-4BBE-A694-1251983B8729}">
      <dgm:prSet/>
      <dgm:spPr/>
      <dgm:t>
        <a:bodyPr/>
        <a:lstStyle/>
        <a:p>
          <a:pPr>
            <a:spcAft>
              <a:spcPts val="600"/>
            </a:spcAft>
          </a:pPr>
          <a:endParaRPr lang="en-GB"/>
        </a:p>
      </dgm:t>
    </dgm:pt>
    <dgm:pt modelId="{7105E52F-5694-4040-824A-C4886782DDF5}" type="sibTrans" cxnId="{736B82FF-F617-4BBE-A694-1251983B8729}">
      <dgm:prSet/>
      <dgm:spPr/>
      <dgm:t>
        <a:bodyPr/>
        <a:lstStyle/>
        <a:p>
          <a:pPr>
            <a:spcAft>
              <a:spcPts val="600"/>
            </a:spcAft>
          </a:pPr>
          <a:endParaRPr lang="en-GB"/>
        </a:p>
      </dgm:t>
    </dgm:pt>
    <dgm:pt modelId="{FA7B004F-F87E-4106-AC60-D5B3A56F95F1}">
      <dgm:prSet phldrT="[Text]"/>
      <dgm:spPr/>
      <dgm:t>
        <a:bodyPr/>
        <a:lstStyle/>
        <a:p>
          <a:pPr>
            <a:spcAft>
              <a:spcPts val="600"/>
            </a:spcAft>
          </a:pPr>
          <a:r>
            <a:rPr lang="el-GR" dirty="0" smtClean="0"/>
            <a:t>ΠΟΛΙΤΙΚΗ ΕΞΑΣΦΑΛΙΣΗΣ </a:t>
          </a:r>
          <a:r>
            <a:rPr lang="el-GR" b="1" dirty="0" smtClean="0"/>
            <a:t>ΑΝΑΓΚΑΙΩΝ ΠΟΡΩΝ</a:t>
          </a:r>
          <a:endParaRPr lang="en-GB" b="1" dirty="0"/>
        </a:p>
      </dgm:t>
    </dgm:pt>
    <dgm:pt modelId="{C5F26A3C-9EBE-4553-B7D9-C9414ECF2AB8}" type="parTrans" cxnId="{E3BFD883-9498-4D28-9A98-5FC8F7A1444C}">
      <dgm:prSet/>
      <dgm:spPr/>
      <dgm:t>
        <a:bodyPr/>
        <a:lstStyle/>
        <a:p>
          <a:pPr>
            <a:spcAft>
              <a:spcPts val="600"/>
            </a:spcAft>
          </a:pPr>
          <a:endParaRPr lang="en-GB"/>
        </a:p>
      </dgm:t>
    </dgm:pt>
    <dgm:pt modelId="{333DB6A5-135E-484E-ADF1-FFE158A18158}" type="sibTrans" cxnId="{E3BFD883-9498-4D28-9A98-5FC8F7A1444C}">
      <dgm:prSet/>
      <dgm:spPr/>
      <dgm:t>
        <a:bodyPr/>
        <a:lstStyle/>
        <a:p>
          <a:pPr>
            <a:spcAft>
              <a:spcPts val="600"/>
            </a:spcAft>
          </a:pPr>
          <a:endParaRPr lang="en-GB"/>
        </a:p>
      </dgm:t>
    </dgm:pt>
    <dgm:pt modelId="{1E783CFF-8D46-4A99-B90C-5DB7110EDBAD}">
      <dgm:prSet phldrT="[Text]"/>
      <dgm:spPr/>
      <dgm:t>
        <a:bodyPr/>
        <a:lstStyle/>
        <a:p>
          <a:pPr>
            <a:spcAft>
              <a:spcPts val="600"/>
            </a:spcAft>
          </a:pPr>
          <a:r>
            <a:rPr lang="el-GR" dirty="0" smtClean="0"/>
            <a:t>ΣΥΣΤΗΜΑΤΑ ΣΥΛΛΟΓΗΣ &amp; ΑΞΙΟΠΟΙΗΣΗΣ </a:t>
          </a:r>
          <a:r>
            <a:rPr lang="el-GR" b="1" dirty="0" smtClean="0"/>
            <a:t>ΠΛΗΡΟΦΟΡΙΑΣ</a:t>
          </a:r>
          <a:endParaRPr lang="en-GB" b="1" dirty="0"/>
        </a:p>
      </dgm:t>
    </dgm:pt>
    <dgm:pt modelId="{CFDBE7A1-712C-4217-8DC1-124A4F86FE72}" type="parTrans" cxnId="{96ADABA0-DA14-49C4-BAA9-217712CC01E9}">
      <dgm:prSet/>
      <dgm:spPr/>
      <dgm:t>
        <a:bodyPr/>
        <a:lstStyle/>
        <a:p>
          <a:pPr>
            <a:spcAft>
              <a:spcPts val="600"/>
            </a:spcAft>
          </a:pPr>
          <a:endParaRPr lang="en-GB"/>
        </a:p>
      </dgm:t>
    </dgm:pt>
    <dgm:pt modelId="{66A7CA93-36A4-4B3F-841B-F8E2DC35A9A3}" type="sibTrans" cxnId="{96ADABA0-DA14-49C4-BAA9-217712CC01E9}">
      <dgm:prSet/>
      <dgm:spPr/>
      <dgm:t>
        <a:bodyPr/>
        <a:lstStyle/>
        <a:p>
          <a:pPr>
            <a:spcAft>
              <a:spcPts val="600"/>
            </a:spcAft>
          </a:pPr>
          <a:endParaRPr lang="en-GB"/>
        </a:p>
      </dgm:t>
    </dgm:pt>
    <dgm:pt modelId="{394C4561-9E90-488E-A4B9-42F8B3D79B7E}" type="pres">
      <dgm:prSet presAssocID="{16CE3634-23FA-4329-B80B-46B9E003D6FA}" presName="cycle" presStyleCnt="0">
        <dgm:presLayoutVars>
          <dgm:dir/>
          <dgm:resizeHandles val="exact"/>
        </dgm:presLayoutVars>
      </dgm:prSet>
      <dgm:spPr/>
      <dgm:t>
        <a:bodyPr/>
        <a:lstStyle/>
        <a:p>
          <a:endParaRPr lang="en-GB"/>
        </a:p>
      </dgm:t>
    </dgm:pt>
    <dgm:pt modelId="{0853F730-DFD5-4CB0-BB31-9FD4C3CAFDF3}" type="pres">
      <dgm:prSet presAssocID="{69BE21CB-8C33-466F-B1D8-98DBA4EEDA25}" presName="node" presStyleLbl="node1" presStyleIdx="0" presStyleCnt="5">
        <dgm:presLayoutVars>
          <dgm:bulletEnabled val="1"/>
        </dgm:presLayoutVars>
      </dgm:prSet>
      <dgm:spPr/>
      <dgm:t>
        <a:bodyPr/>
        <a:lstStyle/>
        <a:p>
          <a:endParaRPr lang="en-GB"/>
        </a:p>
      </dgm:t>
    </dgm:pt>
    <dgm:pt modelId="{AB9CDA88-C31B-437E-B317-19FAFA0CB400}" type="pres">
      <dgm:prSet presAssocID="{69BE21CB-8C33-466F-B1D8-98DBA4EEDA25}" presName="spNode" presStyleCnt="0"/>
      <dgm:spPr/>
      <dgm:t>
        <a:bodyPr/>
        <a:lstStyle/>
        <a:p>
          <a:endParaRPr lang="en-GB"/>
        </a:p>
      </dgm:t>
    </dgm:pt>
    <dgm:pt modelId="{5E58EDEE-A622-468B-B3F3-5290059301D9}" type="pres">
      <dgm:prSet presAssocID="{DEE494EB-047D-4C41-862D-BCE03A642F86}" presName="sibTrans" presStyleLbl="sibTrans1D1" presStyleIdx="0" presStyleCnt="5"/>
      <dgm:spPr/>
      <dgm:t>
        <a:bodyPr/>
        <a:lstStyle/>
        <a:p>
          <a:endParaRPr lang="en-GB"/>
        </a:p>
      </dgm:t>
    </dgm:pt>
    <dgm:pt modelId="{941749F9-34AF-480D-B5E7-49F2E4B1CD90}" type="pres">
      <dgm:prSet presAssocID="{8B98C62B-08BD-4711-87D7-276FBF00B816}" presName="node" presStyleLbl="node1" presStyleIdx="1" presStyleCnt="5">
        <dgm:presLayoutVars>
          <dgm:bulletEnabled val="1"/>
        </dgm:presLayoutVars>
      </dgm:prSet>
      <dgm:spPr/>
      <dgm:t>
        <a:bodyPr/>
        <a:lstStyle/>
        <a:p>
          <a:endParaRPr lang="en-GB"/>
        </a:p>
      </dgm:t>
    </dgm:pt>
    <dgm:pt modelId="{C333F758-146E-4E50-BC3E-069DCD125F34}" type="pres">
      <dgm:prSet presAssocID="{8B98C62B-08BD-4711-87D7-276FBF00B816}" presName="spNode" presStyleCnt="0"/>
      <dgm:spPr/>
      <dgm:t>
        <a:bodyPr/>
        <a:lstStyle/>
        <a:p>
          <a:endParaRPr lang="en-GB"/>
        </a:p>
      </dgm:t>
    </dgm:pt>
    <dgm:pt modelId="{CEA01879-CA9A-47D2-9F12-0B18B360CB92}" type="pres">
      <dgm:prSet presAssocID="{3258A0EB-EC68-4EB7-A485-225121D3760D}" presName="sibTrans" presStyleLbl="sibTrans1D1" presStyleIdx="1" presStyleCnt="5"/>
      <dgm:spPr/>
      <dgm:t>
        <a:bodyPr/>
        <a:lstStyle/>
        <a:p>
          <a:endParaRPr lang="en-GB"/>
        </a:p>
      </dgm:t>
    </dgm:pt>
    <dgm:pt modelId="{418BAF50-7A1B-4896-AD80-6CB413862259}" type="pres">
      <dgm:prSet presAssocID="{E409F3B8-5402-4231-9AC9-358B034AE7D1}" presName="node" presStyleLbl="node1" presStyleIdx="2" presStyleCnt="5">
        <dgm:presLayoutVars>
          <dgm:bulletEnabled val="1"/>
        </dgm:presLayoutVars>
      </dgm:prSet>
      <dgm:spPr/>
      <dgm:t>
        <a:bodyPr/>
        <a:lstStyle/>
        <a:p>
          <a:endParaRPr lang="en-GB"/>
        </a:p>
      </dgm:t>
    </dgm:pt>
    <dgm:pt modelId="{A206C7A3-41A0-4CC0-95FC-6F0BC3E1BF6E}" type="pres">
      <dgm:prSet presAssocID="{E409F3B8-5402-4231-9AC9-358B034AE7D1}" presName="spNode" presStyleCnt="0"/>
      <dgm:spPr/>
      <dgm:t>
        <a:bodyPr/>
        <a:lstStyle/>
        <a:p>
          <a:endParaRPr lang="en-GB"/>
        </a:p>
      </dgm:t>
    </dgm:pt>
    <dgm:pt modelId="{AD1FE38D-8111-4081-ABD3-093799C158A6}" type="pres">
      <dgm:prSet presAssocID="{7105E52F-5694-4040-824A-C4886782DDF5}" presName="sibTrans" presStyleLbl="sibTrans1D1" presStyleIdx="2" presStyleCnt="5"/>
      <dgm:spPr/>
      <dgm:t>
        <a:bodyPr/>
        <a:lstStyle/>
        <a:p>
          <a:endParaRPr lang="en-GB"/>
        </a:p>
      </dgm:t>
    </dgm:pt>
    <dgm:pt modelId="{D52439B1-B4E2-47DE-81E4-153B1AC9F554}" type="pres">
      <dgm:prSet presAssocID="{FA7B004F-F87E-4106-AC60-D5B3A56F95F1}" presName="node" presStyleLbl="node1" presStyleIdx="3" presStyleCnt="5">
        <dgm:presLayoutVars>
          <dgm:bulletEnabled val="1"/>
        </dgm:presLayoutVars>
      </dgm:prSet>
      <dgm:spPr/>
      <dgm:t>
        <a:bodyPr/>
        <a:lstStyle/>
        <a:p>
          <a:endParaRPr lang="en-GB"/>
        </a:p>
      </dgm:t>
    </dgm:pt>
    <dgm:pt modelId="{64E3A519-83CE-4008-9F72-3A3252CA73B0}" type="pres">
      <dgm:prSet presAssocID="{FA7B004F-F87E-4106-AC60-D5B3A56F95F1}" presName="spNode" presStyleCnt="0"/>
      <dgm:spPr/>
      <dgm:t>
        <a:bodyPr/>
        <a:lstStyle/>
        <a:p>
          <a:endParaRPr lang="en-GB"/>
        </a:p>
      </dgm:t>
    </dgm:pt>
    <dgm:pt modelId="{E08273E5-ED57-4D97-9AFC-B422F37E57BB}" type="pres">
      <dgm:prSet presAssocID="{333DB6A5-135E-484E-ADF1-FFE158A18158}" presName="sibTrans" presStyleLbl="sibTrans1D1" presStyleIdx="3" presStyleCnt="5"/>
      <dgm:spPr/>
      <dgm:t>
        <a:bodyPr/>
        <a:lstStyle/>
        <a:p>
          <a:endParaRPr lang="en-GB"/>
        </a:p>
      </dgm:t>
    </dgm:pt>
    <dgm:pt modelId="{10647FE7-D9FF-491C-BC9E-FAACE68C8618}" type="pres">
      <dgm:prSet presAssocID="{1E783CFF-8D46-4A99-B90C-5DB7110EDBAD}" presName="node" presStyleLbl="node1" presStyleIdx="4" presStyleCnt="5">
        <dgm:presLayoutVars>
          <dgm:bulletEnabled val="1"/>
        </dgm:presLayoutVars>
      </dgm:prSet>
      <dgm:spPr/>
      <dgm:t>
        <a:bodyPr/>
        <a:lstStyle/>
        <a:p>
          <a:endParaRPr lang="en-GB"/>
        </a:p>
      </dgm:t>
    </dgm:pt>
    <dgm:pt modelId="{4051ED5B-CF39-4A30-A5C9-B5E6A78BABC0}" type="pres">
      <dgm:prSet presAssocID="{1E783CFF-8D46-4A99-B90C-5DB7110EDBAD}" presName="spNode" presStyleCnt="0"/>
      <dgm:spPr/>
      <dgm:t>
        <a:bodyPr/>
        <a:lstStyle/>
        <a:p>
          <a:endParaRPr lang="en-GB"/>
        </a:p>
      </dgm:t>
    </dgm:pt>
    <dgm:pt modelId="{C1C1BB18-E076-4BEA-94F4-F8DED18048F5}" type="pres">
      <dgm:prSet presAssocID="{66A7CA93-36A4-4B3F-841B-F8E2DC35A9A3}" presName="sibTrans" presStyleLbl="sibTrans1D1" presStyleIdx="4" presStyleCnt="5"/>
      <dgm:spPr/>
      <dgm:t>
        <a:bodyPr/>
        <a:lstStyle/>
        <a:p>
          <a:endParaRPr lang="en-GB"/>
        </a:p>
      </dgm:t>
    </dgm:pt>
  </dgm:ptLst>
  <dgm:cxnLst>
    <dgm:cxn modelId="{350BCA09-9F78-4ABB-8341-D17A5C1AC5D1}" type="presOf" srcId="{66A7CA93-36A4-4B3F-841B-F8E2DC35A9A3}" destId="{C1C1BB18-E076-4BEA-94F4-F8DED18048F5}" srcOrd="0" destOrd="0" presId="urn:microsoft.com/office/officeart/2005/8/layout/cycle5"/>
    <dgm:cxn modelId="{2BB310C5-D316-43D1-A51F-B8C6C34CAA30}" type="presOf" srcId="{69BE21CB-8C33-466F-B1D8-98DBA4EEDA25}" destId="{0853F730-DFD5-4CB0-BB31-9FD4C3CAFDF3}" srcOrd="0" destOrd="0" presId="urn:microsoft.com/office/officeart/2005/8/layout/cycle5"/>
    <dgm:cxn modelId="{96ADABA0-DA14-49C4-BAA9-217712CC01E9}" srcId="{16CE3634-23FA-4329-B80B-46B9E003D6FA}" destId="{1E783CFF-8D46-4A99-B90C-5DB7110EDBAD}" srcOrd="4" destOrd="0" parTransId="{CFDBE7A1-712C-4217-8DC1-124A4F86FE72}" sibTransId="{66A7CA93-36A4-4B3F-841B-F8E2DC35A9A3}"/>
    <dgm:cxn modelId="{1C956810-5867-4F95-8797-B08381DD3245}" srcId="{16CE3634-23FA-4329-B80B-46B9E003D6FA}" destId="{69BE21CB-8C33-466F-B1D8-98DBA4EEDA25}" srcOrd="0" destOrd="0" parTransId="{65D630AB-0222-45F4-A330-675DCDD4E1D3}" sibTransId="{DEE494EB-047D-4C41-862D-BCE03A642F86}"/>
    <dgm:cxn modelId="{028F90E2-57D6-47CD-9076-065DED67425E}" type="presOf" srcId="{8B98C62B-08BD-4711-87D7-276FBF00B816}" destId="{941749F9-34AF-480D-B5E7-49F2E4B1CD90}" srcOrd="0" destOrd="0" presId="urn:microsoft.com/office/officeart/2005/8/layout/cycle5"/>
    <dgm:cxn modelId="{60AB57E3-B99E-4902-A61F-FF38FD37CE06}" type="presOf" srcId="{FA7B004F-F87E-4106-AC60-D5B3A56F95F1}" destId="{D52439B1-B4E2-47DE-81E4-153B1AC9F554}" srcOrd="0" destOrd="0" presId="urn:microsoft.com/office/officeart/2005/8/layout/cycle5"/>
    <dgm:cxn modelId="{E3BFD883-9498-4D28-9A98-5FC8F7A1444C}" srcId="{16CE3634-23FA-4329-B80B-46B9E003D6FA}" destId="{FA7B004F-F87E-4106-AC60-D5B3A56F95F1}" srcOrd="3" destOrd="0" parTransId="{C5F26A3C-9EBE-4553-B7D9-C9414ECF2AB8}" sibTransId="{333DB6A5-135E-484E-ADF1-FFE158A18158}"/>
    <dgm:cxn modelId="{D8D2202A-6FD6-44AD-841E-3B7467D81F3F}" type="presOf" srcId="{333DB6A5-135E-484E-ADF1-FFE158A18158}" destId="{E08273E5-ED57-4D97-9AFC-B422F37E57BB}" srcOrd="0" destOrd="0" presId="urn:microsoft.com/office/officeart/2005/8/layout/cycle5"/>
    <dgm:cxn modelId="{A445CD05-445F-405F-8D05-8C616B20F4A4}" type="presOf" srcId="{DEE494EB-047D-4C41-862D-BCE03A642F86}" destId="{5E58EDEE-A622-468B-B3F3-5290059301D9}" srcOrd="0" destOrd="0" presId="urn:microsoft.com/office/officeart/2005/8/layout/cycle5"/>
    <dgm:cxn modelId="{D61CEF61-9496-4CE5-91DB-081F7855DCEE}" type="presOf" srcId="{7105E52F-5694-4040-824A-C4886782DDF5}" destId="{AD1FE38D-8111-4081-ABD3-093799C158A6}" srcOrd="0" destOrd="0" presId="urn:microsoft.com/office/officeart/2005/8/layout/cycle5"/>
    <dgm:cxn modelId="{42A8B125-69B5-4D11-856E-82CA86DDE641}" type="presOf" srcId="{1E783CFF-8D46-4A99-B90C-5DB7110EDBAD}" destId="{10647FE7-D9FF-491C-BC9E-FAACE68C8618}" srcOrd="0" destOrd="0" presId="urn:microsoft.com/office/officeart/2005/8/layout/cycle5"/>
    <dgm:cxn modelId="{08E7BA70-3002-48AD-B580-EFC54E98FE0A}" srcId="{16CE3634-23FA-4329-B80B-46B9E003D6FA}" destId="{8B98C62B-08BD-4711-87D7-276FBF00B816}" srcOrd="1" destOrd="0" parTransId="{9B026488-5AF3-46EA-920B-E47EE2784133}" sibTransId="{3258A0EB-EC68-4EB7-A485-225121D3760D}"/>
    <dgm:cxn modelId="{E3BE6487-851E-457A-B597-4B05F3867FF7}" type="presOf" srcId="{16CE3634-23FA-4329-B80B-46B9E003D6FA}" destId="{394C4561-9E90-488E-A4B9-42F8B3D79B7E}" srcOrd="0" destOrd="0" presId="urn:microsoft.com/office/officeart/2005/8/layout/cycle5"/>
    <dgm:cxn modelId="{81699766-DAD3-4AA2-9227-5D84D47D4B66}" type="presOf" srcId="{E409F3B8-5402-4231-9AC9-358B034AE7D1}" destId="{418BAF50-7A1B-4896-AD80-6CB413862259}" srcOrd="0" destOrd="0" presId="urn:microsoft.com/office/officeart/2005/8/layout/cycle5"/>
    <dgm:cxn modelId="{736B82FF-F617-4BBE-A694-1251983B8729}" srcId="{16CE3634-23FA-4329-B80B-46B9E003D6FA}" destId="{E409F3B8-5402-4231-9AC9-358B034AE7D1}" srcOrd="2" destOrd="0" parTransId="{2C435CC4-BD1D-4B58-BC89-30451EEBD163}" sibTransId="{7105E52F-5694-4040-824A-C4886782DDF5}"/>
    <dgm:cxn modelId="{89064882-A602-4EC3-9083-5158CFD79244}" type="presOf" srcId="{3258A0EB-EC68-4EB7-A485-225121D3760D}" destId="{CEA01879-CA9A-47D2-9F12-0B18B360CB92}" srcOrd="0" destOrd="0" presId="urn:microsoft.com/office/officeart/2005/8/layout/cycle5"/>
    <dgm:cxn modelId="{34882FA3-0E84-4FF5-8019-5D796AED10DB}" type="presParOf" srcId="{394C4561-9E90-488E-A4B9-42F8B3D79B7E}" destId="{0853F730-DFD5-4CB0-BB31-9FD4C3CAFDF3}" srcOrd="0" destOrd="0" presId="urn:microsoft.com/office/officeart/2005/8/layout/cycle5"/>
    <dgm:cxn modelId="{087DFADC-62C4-4813-8A8B-C4D8EE5AAD80}" type="presParOf" srcId="{394C4561-9E90-488E-A4B9-42F8B3D79B7E}" destId="{AB9CDA88-C31B-437E-B317-19FAFA0CB400}" srcOrd="1" destOrd="0" presId="urn:microsoft.com/office/officeart/2005/8/layout/cycle5"/>
    <dgm:cxn modelId="{DC2A088A-9175-418A-9522-0DF6DBEB4CB9}" type="presParOf" srcId="{394C4561-9E90-488E-A4B9-42F8B3D79B7E}" destId="{5E58EDEE-A622-468B-B3F3-5290059301D9}" srcOrd="2" destOrd="0" presId="urn:microsoft.com/office/officeart/2005/8/layout/cycle5"/>
    <dgm:cxn modelId="{D855042B-DF2B-4C5E-BC13-20211120672D}" type="presParOf" srcId="{394C4561-9E90-488E-A4B9-42F8B3D79B7E}" destId="{941749F9-34AF-480D-B5E7-49F2E4B1CD90}" srcOrd="3" destOrd="0" presId="urn:microsoft.com/office/officeart/2005/8/layout/cycle5"/>
    <dgm:cxn modelId="{F3D92063-0DB3-4D20-9059-3944A1D231F5}" type="presParOf" srcId="{394C4561-9E90-488E-A4B9-42F8B3D79B7E}" destId="{C333F758-146E-4E50-BC3E-069DCD125F34}" srcOrd="4" destOrd="0" presId="urn:microsoft.com/office/officeart/2005/8/layout/cycle5"/>
    <dgm:cxn modelId="{C7398CAB-96B6-4742-ACDD-46E641DDA10A}" type="presParOf" srcId="{394C4561-9E90-488E-A4B9-42F8B3D79B7E}" destId="{CEA01879-CA9A-47D2-9F12-0B18B360CB92}" srcOrd="5" destOrd="0" presId="urn:microsoft.com/office/officeart/2005/8/layout/cycle5"/>
    <dgm:cxn modelId="{FB8D3746-EC79-498A-8583-E70AE699F425}" type="presParOf" srcId="{394C4561-9E90-488E-A4B9-42F8B3D79B7E}" destId="{418BAF50-7A1B-4896-AD80-6CB413862259}" srcOrd="6" destOrd="0" presId="urn:microsoft.com/office/officeart/2005/8/layout/cycle5"/>
    <dgm:cxn modelId="{8976300C-8E9F-4FBB-8EA8-FB7A41B0CD6B}" type="presParOf" srcId="{394C4561-9E90-488E-A4B9-42F8B3D79B7E}" destId="{A206C7A3-41A0-4CC0-95FC-6F0BC3E1BF6E}" srcOrd="7" destOrd="0" presId="urn:microsoft.com/office/officeart/2005/8/layout/cycle5"/>
    <dgm:cxn modelId="{8E039173-A673-4769-8406-AAE3D92618EB}" type="presParOf" srcId="{394C4561-9E90-488E-A4B9-42F8B3D79B7E}" destId="{AD1FE38D-8111-4081-ABD3-093799C158A6}" srcOrd="8" destOrd="0" presId="urn:microsoft.com/office/officeart/2005/8/layout/cycle5"/>
    <dgm:cxn modelId="{F8ADCF71-2F83-4B43-957C-492A28A41650}" type="presParOf" srcId="{394C4561-9E90-488E-A4B9-42F8B3D79B7E}" destId="{D52439B1-B4E2-47DE-81E4-153B1AC9F554}" srcOrd="9" destOrd="0" presId="urn:microsoft.com/office/officeart/2005/8/layout/cycle5"/>
    <dgm:cxn modelId="{4887EFE8-5952-4CED-8930-7970B0CDE674}" type="presParOf" srcId="{394C4561-9E90-488E-A4B9-42F8B3D79B7E}" destId="{64E3A519-83CE-4008-9F72-3A3252CA73B0}" srcOrd="10" destOrd="0" presId="urn:microsoft.com/office/officeart/2005/8/layout/cycle5"/>
    <dgm:cxn modelId="{8D7F5580-2307-4565-8BF0-35BF8CD4636C}" type="presParOf" srcId="{394C4561-9E90-488E-A4B9-42F8B3D79B7E}" destId="{E08273E5-ED57-4D97-9AFC-B422F37E57BB}" srcOrd="11" destOrd="0" presId="urn:microsoft.com/office/officeart/2005/8/layout/cycle5"/>
    <dgm:cxn modelId="{0979BFF1-3663-41C3-A488-44CC43337DCB}" type="presParOf" srcId="{394C4561-9E90-488E-A4B9-42F8B3D79B7E}" destId="{10647FE7-D9FF-491C-BC9E-FAACE68C8618}" srcOrd="12" destOrd="0" presId="urn:microsoft.com/office/officeart/2005/8/layout/cycle5"/>
    <dgm:cxn modelId="{70A1C3FA-C267-452D-8218-CEC459EF1019}" type="presParOf" srcId="{394C4561-9E90-488E-A4B9-42F8B3D79B7E}" destId="{4051ED5B-CF39-4A30-A5C9-B5E6A78BABC0}" srcOrd="13" destOrd="0" presId="urn:microsoft.com/office/officeart/2005/8/layout/cycle5"/>
    <dgm:cxn modelId="{1F8FBF1C-9F52-441C-9BAB-333AAF0638C8}" type="presParOf" srcId="{394C4561-9E90-488E-A4B9-42F8B3D79B7E}" destId="{C1C1BB18-E076-4BEA-94F4-F8DED18048F5}" srcOrd="14" destOrd="0" presId="urn:microsoft.com/office/officeart/2005/8/layout/cycle5"/>
  </dgm:cxnLst>
  <dgm:bg>
    <a:no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CE3634-23FA-4329-B80B-46B9E003D6FA}" type="doc">
      <dgm:prSet loTypeId="urn:microsoft.com/office/officeart/2005/8/layout/cycle3" loCatId="cycle" qsTypeId="urn:microsoft.com/office/officeart/2005/8/quickstyle/simple5" qsCatId="simple" csTypeId="urn:microsoft.com/office/officeart/2005/8/colors/accent1_2" csCatId="accent1" phldr="1"/>
      <dgm:spPr/>
      <dgm:t>
        <a:bodyPr/>
        <a:lstStyle/>
        <a:p>
          <a:endParaRPr lang="en-GB"/>
        </a:p>
      </dgm:t>
    </dgm:pt>
    <dgm:pt modelId="{6E8A6297-A32C-4282-8EE8-C0E275712014}">
      <dgm:prSet phldrT="[Text]" custT="1"/>
      <dgm:spPr>
        <a:solidFill>
          <a:schemeClr val="bg2">
            <a:lumMod val="25000"/>
          </a:schemeClr>
        </a:solidFill>
      </dgm:spPr>
      <dgm:t>
        <a:bodyPr/>
        <a:lstStyle/>
        <a:p>
          <a:pPr>
            <a:spcAft>
              <a:spcPts val="600"/>
            </a:spcAft>
          </a:pPr>
          <a:r>
            <a:rPr lang="el-GR" sz="1600" dirty="0" smtClean="0">
              <a:latin typeface="Calibri" pitchFamily="34" charset="0"/>
            </a:rPr>
            <a:t>ΑΞΙΟΛΟΓΗΣΗ </a:t>
          </a:r>
          <a:r>
            <a:rPr lang="el-GR" sz="1600" b="1" dirty="0" smtClean="0">
              <a:latin typeface="Calibri" pitchFamily="34" charset="0"/>
            </a:rPr>
            <a:t>ΕΣΩΤΕΡΙΚΟΥ</a:t>
          </a:r>
          <a:r>
            <a:rPr lang="el-GR" sz="1600" dirty="0" smtClean="0">
              <a:latin typeface="Calibri" pitchFamily="34" charset="0"/>
            </a:rPr>
            <a:t> </a:t>
          </a:r>
          <a:r>
            <a:rPr lang="el-GR" sz="1600" b="1" dirty="0" smtClean="0">
              <a:latin typeface="Calibri" pitchFamily="34" charset="0"/>
            </a:rPr>
            <a:t>ΜΗΧΑΝΙΣΜΟΥ</a:t>
          </a:r>
          <a:r>
            <a:rPr lang="el-GR" sz="1600" dirty="0" smtClean="0">
              <a:latin typeface="Calibri" pitchFamily="34" charset="0"/>
            </a:rPr>
            <a:t> ΠΟΙΟΤΗΤΑΣ</a:t>
          </a:r>
          <a:endParaRPr lang="en-GB" sz="1600" dirty="0">
            <a:latin typeface="Calibri" pitchFamily="34" charset="0"/>
          </a:endParaRPr>
        </a:p>
      </dgm:t>
    </dgm:pt>
    <dgm:pt modelId="{2BB507F6-C089-4B52-A9F1-0150F946F1F0}" type="parTrans" cxnId="{477EF89B-4234-4018-828C-BC034CF64633}">
      <dgm:prSet/>
      <dgm:spPr/>
      <dgm:t>
        <a:bodyPr/>
        <a:lstStyle/>
        <a:p>
          <a:pPr>
            <a:spcAft>
              <a:spcPts val="600"/>
            </a:spcAft>
          </a:pPr>
          <a:endParaRPr lang="en-GB"/>
        </a:p>
      </dgm:t>
    </dgm:pt>
    <dgm:pt modelId="{A2D62A96-B17E-489D-B378-FD0BE4F6923B}" type="sibTrans" cxnId="{477EF89B-4234-4018-828C-BC034CF64633}">
      <dgm:prSet/>
      <dgm:spPr/>
      <dgm:t>
        <a:bodyPr/>
        <a:lstStyle/>
        <a:p>
          <a:pPr>
            <a:spcAft>
              <a:spcPts val="600"/>
            </a:spcAft>
          </a:pPr>
          <a:endParaRPr lang="en-GB"/>
        </a:p>
      </dgm:t>
    </dgm:pt>
    <dgm:pt modelId="{8B98C62B-08BD-4711-87D7-276FBF00B816}">
      <dgm:prSet phldrT="[Text]" custT="1"/>
      <dgm:spPr/>
      <dgm:t>
        <a:bodyPr/>
        <a:lstStyle/>
        <a:p>
          <a:pPr>
            <a:spcAft>
              <a:spcPts val="600"/>
            </a:spcAft>
          </a:pPr>
          <a:r>
            <a:rPr lang="el-GR" sz="1600" dirty="0" smtClean="0">
              <a:latin typeface="Calibri" pitchFamily="34" charset="0"/>
            </a:rPr>
            <a:t>ΜΕΘΟΔΟΛΟΓΙΑ </a:t>
          </a:r>
          <a:r>
            <a:rPr lang="el-GR" sz="1600" b="1" dirty="0" smtClean="0">
              <a:latin typeface="Calibri" pitchFamily="34" charset="0"/>
            </a:rPr>
            <a:t>ΑΠΟΔΕΚΤΗ</a:t>
          </a:r>
          <a:r>
            <a:rPr lang="el-GR" sz="1600" dirty="0" smtClean="0">
              <a:latin typeface="Calibri" pitchFamily="34" charset="0"/>
            </a:rPr>
            <a:t> ΑΠΟ ΟΛΟΥΣ</a:t>
          </a:r>
          <a:endParaRPr lang="en-GB" sz="1600" dirty="0">
            <a:latin typeface="Calibri" pitchFamily="34" charset="0"/>
          </a:endParaRPr>
        </a:p>
      </dgm:t>
    </dgm:pt>
    <dgm:pt modelId="{9B026488-5AF3-46EA-920B-E47EE2784133}" type="parTrans" cxnId="{08E7BA70-3002-48AD-B580-EFC54E98FE0A}">
      <dgm:prSet/>
      <dgm:spPr/>
      <dgm:t>
        <a:bodyPr/>
        <a:lstStyle/>
        <a:p>
          <a:pPr>
            <a:spcAft>
              <a:spcPts val="600"/>
            </a:spcAft>
          </a:pPr>
          <a:endParaRPr lang="en-GB"/>
        </a:p>
      </dgm:t>
    </dgm:pt>
    <dgm:pt modelId="{3258A0EB-EC68-4EB7-A485-225121D3760D}" type="sibTrans" cxnId="{08E7BA70-3002-48AD-B580-EFC54E98FE0A}">
      <dgm:prSet/>
      <dgm:spPr/>
      <dgm:t>
        <a:bodyPr/>
        <a:lstStyle/>
        <a:p>
          <a:pPr>
            <a:spcAft>
              <a:spcPts val="600"/>
            </a:spcAft>
          </a:pPr>
          <a:endParaRPr lang="en-GB"/>
        </a:p>
      </dgm:t>
    </dgm:pt>
    <dgm:pt modelId="{1E783CFF-8D46-4A99-B90C-5DB7110EDBAD}">
      <dgm:prSet phldrT="[Text]" custT="1"/>
      <dgm:spPr/>
      <dgm:t>
        <a:bodyPr/>
        <a:lstStyle/>
        <a:p>
          <a:pPr>
            <a:spcAft>
              <a:spcPts val="600"/>
            </a:spcAft>
          </a:pPr>
          <a:r>
            <a:rPr lang="el-GR" sz="1400" b="0" dirty="0" smtClean="0">
              <a:latin typeface="Calibri" pitchFamily="34" charset="0"/>
            </a:rPr>
            <a:t>ΔΗΜΟΣΙΟΠΟΙΗΣΗ</a:t>
          </a:r>
          <a:r>
            <a:rPr lang="el-GR" sz="1600" b="0" dirty="0" smtClean="0">
              <a:latin typeface="Calibri" pitchFamily="34" charset="0"/>
            </a:rPr>
            <a:t> </a:t>
          </a:r>
          <a:r>
            <a:rPr lang="el-GR" sz="1600" b="1" dirty="0" smtClean="0">
              <a:latin typeface="Calibri" pitchFamily="34" charset="0"/>
            </a:rPr>
            <a:t>ΕΚΘΕΣΕΩΝ</a:t>
          </a:r>
          <a:endParaRPr lang="en-GB" sz="1600" dirty="0">
            <a:latin typeface="Calibri" pitchFamily="34" charset="0"/>
          </a:endParaRPr>
        </a:p>
      </dgm:t>
    </dgm:pt>
    <dgm:pt modelId="{CFDBE7A1-712C-4217-8DC1-124A4F86FE72}" type="parTrans" cxnId="{96ADABA0-DA14-49C4-BAA9-217712CC01E9}">
      <dgm:prSet/>
      <dgm:spPr/>
      <dgm:t>
        <a:bodyPr/>
        <a:lstStyle/>
        <a:p>
          <a:pPr>
            <a:spcAft>
              <a:spcPts val="600"/>
            </a:spcAft>
          </a:pPr>
          <a:endParaRPr lang="en-GB"/>
        </a:p>
      </dgm:t>
    </dgm:pt>
    <dgm:pt modelId="{66A7CA93-36A4-4B3F-841B-F8E2DC35A9A3}" type="sibTrans" cxnId="{96ADABA0-DA14-49C4-BAA9-217712CC01E9}">
      <dgm:prSet/>
      <dgm:spPr/>
      <dgm:t>
        <a:bodyPr/>
        <a:lstStyle/>
        <a:p>
          <a:pPr>
            <a:spcAft>
              <a:spcPts val="600"/>
            </a:spcAft>
          </a:pPr>
          <a:endParaRPr lang="en-GB"/>
        </a:p>
      </dgm:t>
    </dgm:pt>
    <dgm:pt modelId="{063679EE-4D75-47DB-942D-480D6632A572}">
      <dgm:prSet phldrT="[Text]" custT="1"/>
      <dgm:spPr/>
      <dgm:t>
        <a:bodyPr/>
        <a:lstStyle/>
        <a:p>
          <a:pPr>
            <a:spcAft>
              <a:spcPts val="600"/>
            </a:spcAft>
          </a:pPr>
          <a:r>
            <a:rPr lang="el-GR" sz="1600" dirty="0" smtClean="0">
              <a:latin typeface="Calibri" pitchFamily="34" charset="0"/>
            </a:rPr>
            <a:t>ΟΜΟΙΟΜΟΡΦΑ </a:t>
          </a:r>
          <a:r>
            <a:rPr lang="el-GR" sz="1600" b="1" dirty="0" smtClean="0">
              <a:latin typeface="Calibri" pitchFamily="34" charset="0"/>
            </a:rPr>
            <a:t>ΚΡΙΤΗΡΙΑ</a:t>
          </a:r>
          <a:endParaRPr lang="en-GB" sz="1600" b="1" dirty="0">
            <a:latin typeface="Calibri" pitchFamily="34" charset="0"/>
          </a:endParaRPr>
        </a:p>
      </dgm:t>
    </dgm:pt>
    <dgm:pt modelId="{06A1394F-CE06-46AB-B739-07699374D793}" type="parTrans" cxnId="{82C29171-A336-4EFA-AFB8-8F9CBD0A0EB3}">
      <dgm:prSet/>
      <dgm:spPr/>
      <dgm:t>
        <a:bodyPr/>
        <a:lstStyle/>
        <a:p>
          <a:endParaRPr lang="en-GB"/>
        </a:p>
      </dgm:t>
    </dgm:pt>
    <dgm:pt modelId="{A431149E-6031-4B39-ABD6-687FE326E8F2}" type="sibTrans" cxnId="{82C29171-A336-4EFA-AFB8-8F9CBD0A0EB3}">
      <dgm:prSet/>
      <dgm:spPr/>
      <dgm:t>
        <a:bodyPr/>
        <a:lstStyle/>
        <a:p>
          <a:endParaRPr lang="en-GB"/>
        </a:p>
      </dgm:t>
    </dgm:pt>
    <dgm:pt modelId="{1612B290-6C9E-45C6-877F-A95B58AA64D7}">
      <dgm:prSet phldrT="[Text]" custT="1"/>
      <dgm:spPr>
        <a:gradFill rotWithShape="0">
          <a:gsLst>
            <a:gs pos="0">
              <a:srgbClr val="91B4DF"/>
            </a:gs>
            <a:gs pos="80000">
              <a:srgbClr val="76A2D8"/>
            </a:gs>
            <a:gs pos="100000">
              <a:schemeClr val="accent1">
                <a:hueOff val="0"/>
                <a:satOff val="0"/>
                <a:lumOff val="0"/>
                <a:alphaOff val="0"/>
                <a:shade val="94000"/>
                <a:satMod val="135000"/>
              </a:schemeClr>
            </a:gs>
          </a:gsLst>
        </a:gradFill>
        <a:scene3d>
          <a:camera prst="perspectiveContrastingRightFacing"/>
          <a:lightRig rig="threePt" dir="t">
            <a:rot lat="0" lon="0" rev="1200000"/>
          </a:lightRig>
        </a:scene3d>
        <a:sp3d>
          <a:bevelT w="63500" h="25400"/>
        </a:sp3d>
      </dgm:spPr>
      <dgm:t>
        <a:bodyPr/>
        <a:lstStyle/>
        <a:p>
          <a:pPr>
            <a:spcAft>
              <a:spcPts val="600"/>
            </a:spcAft>
          </a:pPr>
          <a:r>
            <a:rPr lang="el-GR" sz="1800" dirty="0" smtClean="0"/>
            <a:t>ΠΕΡΙΟΔΙΚΗ </a:t>
          </a:r>
          <a:r>
            <a:rPr lang="el-GR" sz="1800" b="1" dirty="0" smtClean="0"/>
            <a:t>ΕΠΑΝΑΛΗΨΗ</a:t>
          </a:r>
          <a:endParaRPr lang="en-GB" sz="1800" dirty="0"/>
        </a:p>
      </dgm:t>
    </dgm:pt>
    <dgm:pt modelId="{39CC9849-FB5A-4DC2-A8FE-8C79BFA3A580}" type="parTrans" cxnId="{9E33F0C1-95B1-4F47-A6D4-EF2BEDBA64C5}">
      <dgm:prSet/>
      <dgm:spPr/>
      <dgm:t>
        <a:bodyPr/>
        <a:lstStyle/>
        <a:p>
          <a:endParaRPr lang="en-GB"/>
        </a:p>
      </dgm:t>
    </dgm:pt>
    <dgm:pt modelId="{C0ECF3D0-D363-4484-AFEF-0B44A197236A}" type="sibTrans" cxnId="{9E33F0C1-95B1-4F47-A6D4-EF2BEDBA64C5}">
      <dgm:prSet/>
      <dgm:spPr/>
      <dgm:t>
        <a:bodyPr/>
        <a:lstStyle/>
        <a:p>
          <a:endParaRPr lang="en-GB"/>
        </a:p>
      </dgm:t>
    </dgm:pt>
    <dgm:pt modelId="{C9AA4EF8-AE4C-47FC-BBFB-BAE6FE9ADE84}" type="pres">
      <dgm:prSet presAssocID="{16CE3634-23FA-4329-B80B-46B9E003D6FA}" presName="Name0" presStyleCnt="0">
        <dgm:presLayoutVars>
          <dgm:dir/>
          <dgm:resizeHandles val="exact"/>
        </dgm:presLayoutVars>
      </dgm:prSet>
      <dgm:spPr/>
      <dgm:t>
        <a:bodyPr/>
        <a:lstStyle/>
        <a:p>
          <a:endParaRPr lang="en-GB"/>
        </a:p>
      </dgm:t>
    </dgm:pt>
    <dgm:pt modelId="{3DE57674-6130-4DA9-9FEA-1AA350615E01}" type="pres">
      <dgm:prSet presAssocID="{16CE3634-23FA-4329-B80B-46B9E003D6FA}" presName="cycle" presStyleCnt="0"/>
      <dgm:spPr/>
    </dgm:pt>
    <dgm:pt modelId="{47BDF861-8414-41D9-96E0-8C0823FEF621}" type="pres">
      <dgm:prSet presAssocID="{6E8A6297-A32C-4282-8EE8-C0E275712014}" presName="nodeFirstNode" presStyleLbl="node1" presStyleIdx="0" presStyleCnt="5" custScaleX="72268">
        <dgm:presLayoutVars>
          <dgm:bulletEnabled val="1"/>
        </dgm:presLayoutVars>
      </dgm:prSet>
      <dgm:spPr/>
      <dgm:t>
        <a:bodyPr/>
        <a:lstStyle/>
        <a:p>
          <a:endParaRPr lang="en-GB"/>
        </a:p>
      </dgm:t>
    </dgm:pt>
    <dgm:pt modelId="{4514E708-8BAD-45C8-93AA-96262CFC01A8}" type="pres">
      <dgm:prSet presAssocID="{A2D62A96-B17E-489D-B378-FD0BE4F6923B}" presName="sibTransFirstNode" presStyleLbl="bgShp" presStyleIdx="0" presStyleCnt="1"/>
      <dgm:spPr/>
      <dgm:t>
        <a:bodyPr/>
        <a:lstStyle/>
        <a:p>
          <a:endParaRPr lang="en-GB"/>
        </a:p>
      </dgm:t>
    </dgm:pt>
    <dgm:pt modelId="{1D4452BB-B86F-4C2A-97A1-EF0E2EE411F4}" type="pres">
      <dgm:prSet presAssocID="{063679EE-4D75-47DB-942D-480D6632A572}" presName="nodeFollowingNodes" presStyleLbl="node1" presStyleIdx="1" presStyleCnt="5" custScaleX="72268">
        <dgm:presLayoutVars>
          <dgm:bulletEnabled val="1"/>
        </dgm:presLayoutVars>
      </dgm:prSet>
      <dgm:spPr/>
      <dgm:t>
        <a:bodyPr/>
        <a:lstStyle/>
        <a:p>
          <a:endParaRPr lang="en-GB"/>
        </a:p>
      </dgm:t>
    </dgm:pt>
    <dgm:pt modelId="{82640A19-1F6B-4663-A6ED-EF8D4A3F065D}" type="pres">
      <dgm:prSet presAssocID="{8B98C62B-08BD-4711-87D7-276FBF00B816}" presName="nodeFollowingNodes" presStyleLbl="node1" presStyleIdx="2" presStyleCnt="5" custScaleX="72268">
        <dgm:presLayoutVars>
          <dgm:bulletEnabled val="1"/>
        </dgm:presLayoutVars>
      </dgm:prSet>
      <dgm:spPr/>
      <dgm:t>
        <a:bodyPr/>
        <a:lstStyle/>
        <a:p>
          <a:endParaRPr lang="en-GB"/>
        </a:p>
      </dgm:t>
    </dgm:pt>
    <dgm:pt modelId="{8216AFE7-0EA5-4767-9FA2-C352989DC60B}" type="pres">
      <dgm:prSet presAssocID="{1E783CFF-8D46-4A99-B90C-5DB7110EDBAD}" presName="nodeFollowingNodes" presStyleLbl="node1" presStyleIdx="3" presStyleCnt="5" custScaleX="72268">
        <dgm:presLayoutVars>
          <dgm:bulletEnabled val="1"/>
        </dgm:presLayoutVars>
      </dgm:prSet>
      <dgm:spPr/>
      <dgm:t>
        <a:bodyPr/>
        <a:lstStyle/>
        <a:p>
          <a:endParaRPr lang="en-GB"/>
        </a:p>
      </dgm:t>
    </dgm:pt>
    <dgm:pt modelId="{60217529-A613-4F81-A23C-9678ACD45728}" type="pres">
      <dgm:prSet presAssocID="{1612B290-6C9E-45C6-877F-A95B58AA64D7}" presName="nodeFollowingNodes" presStyleLbl="node1" presStyleIdx="4" presStyleCnt="5" custScaleX="80980">
        <dgm:presLayoutVars>
          <dgm:bulletEnabled val="1"/>
        </dgm:presLayoutVars>
      </dgm:prSet>
      <dgm:spPr/>
      <dgm:t>
        <a:bodyPr/>
        <a:lstStyle/>
        <a:p>
          <a:endParaRPr lang="en-GB"/>
        </a:p>
      </dgm:t>
    </dgm:pt>
  </dgm:ptLst>
  <dgm:cxnLst>
    <dgm:cxn modelId="{96ADABA0-DA14-49C4-BAA9-217712CC01E9}" srcId="{16CE3634-23FA-4329-B80B-46B9E003D6FA}" destId="{1E783CFF-8D46-4A99-B90C-5DB7110EDBAD}" srcOrd="3" destOrd="0" parTransId="{CFDBE7A1-712C-4217-8DC1-124A4F86FE72}" sibTransId="{66A7CA93-36A4-4B3F-841B-F8E2DC35A9A3}"/>
    <dgm:cxn modelId="{E0B44093-D50A-4D4F-8925-6ED67D0F6FFF}" type="presOf" srcId="{6E8A6297-A32C-4282-8EE8-C0E275712014}" destId="{47BDF861-8414-41D9-96E0-8C0823FEF621}" srcOrd="0" destOrd="0" presId="urn:microsoft.com/office/officeart/2005/8/layout/cycle3"/>
    <dgm:cxn modelId="{9E33F0C1-95B1-4F47-A6D4-EF2BEDBA64C5}" srcId="{16CE3634-23FA-4329-B80B-46B9E003D6FA}" destId="{1612B290-6C9E-45C6-877F-A95B58AA64D7}" srcOrd="4" destOrd="0" parTransId="{39CC9849-FB5A-4DC2-A8FE-8C79BFA3A580}" sibTransId="{C0ECF3D0-D363-4484-AFEF-0B44A197236A}"/>
    <dgm:cxn modelId="{942CDBB0-2B31-4E34-9C33-F7FFF01E77AD}" type="presOf" srcId="{1612B290-6C9E-45C6-877F-A95B58AA64D7}" destId="{60217529-A613-4F81-A23C-9678ACD45728}" srcOrd="0" destOrd="0" presId="urn:microsoft.com/office/officeart/2005/8/layout/cycle3"/>
    <dgm:cxn modelId="{9E6A1F34-3D30-4EF5-BA20-88C9F61AF582}" type="presOf" srcId="{8B98C62B-08BD-4711-87D7-276FBF00B816}" destId="{82640A19-1F6B-4663-A6ED-EF8D4A3F065D}" srcOrd="0" destOrd="0" presId="urn:microsoft.com/office/officeart/2005/8/layout/cycle3"/>
    <dgm:cxn modelId="{82C29171-A336-4EFA-AFB8-8F9CBD0A0EB3}" srcId="{16CE3634-23FA-4329-B80B-46B9E003D6FA}" destId="{063679EE-4D75-47DB-942D-480D6632A572}" srcOrd="1" destOrd="0" parTransId="{06A1394F-CE06-46AB-B739-07699374D793}" sibTransId="{A431149E-6031-4B39-ABD6-687FE326E8F2}"/>
    <dgm:cxn modelId="{22868417-9FC8-4B81-8E7B-3CF0110AA920}" type="presOf" srcId="{16CE3634-23FA-4329-B80B-46B9E003D6FA}" destId="{C9AA4EF8-AE4C-47FC-BBFB-BAE6FE9ADE84}" srcOrd="0" destOrd="0" presId="urn:microsoft.com/office/officeart/2005/8/layout/cycle3"/>
    <dgm:cxn modelId="{477EF89B-4234-4018-828C-BC034CF64633}" srcId="{16CE3634-23FA-4329-B80B-46B9E003D6FA}" destId="{6E8A6297-A32C-4282-8EE8-C0E275712014}" srcOrd="0" destOrd="0" parTransId="{2BB507F6-C089-4B52-A9F1-0150F946F1F0}" sibTransId="{A2D62A96-B17E-489D-B378-FD0BE4F6923B}"/>
    <dgm:cxn modelId="{9FBA91C1-0A12-4D2A-B9F4-76F2F3D0FA44}" type="presOf" srcId="{063679EE-4D75-47DB-942D-480D6632A572}" destId="{1D4452BB-B86F-4C2A-97A1-EF0E2EE411F4}" srcOrd="0" destOrd="0" presId="urn:microsoft.com/office/officeart/2005/8/layout/cycle3"/>
    <dgm:cxn modelId="{932D9253-AE98-4B66-9CD1-87FA7E081733}" type="presOf" srcId="{A2D62A96-B17E-489D-B378-FD0BE4F6923B}" destId="{4514E708-8BAD-45C8-93AA-96262CFC01A8}" srcOrd="0" destOrd="0" presId="urn:microsoft.com/office/officeart/2005/8/layout/cycle3"/>
    <dgm:cxn modelId="{08E7BA70-3002-48AD-B580-EFC54E98FE0A}" srcId="{16CE3634-23FA-4329-B80B-46B9E003D6FA}" destId="{8B98C62B-08BD-4711-87D7-276FBF00B816}" srcOrd="2" destOrd="0" parTransId="{9B026488-5AF3-46EA-920B-E47EE2784133}" sibTransId="{3258A0EB-EC68-4EB7-A485-225121D3760D}"/>
    <dgm:cxn modelId="{0C7878EC-5990-4382-AFBA-8A8F005DD453}" type="presOf" srcId="{1E783CFF-8D46-4A99-B90C-5DB7110EDBAD}" destId="{8216AFE7-0EA5-4767-9FA2-C352989DC60B}" srcOrd="0" destOrd="0" presId="urn:microsoft.com/office/officeart/2005/8/layout/cycle3"/>
    <dgm:cxn modelId="{BF0B1E5D-8D04-4529-BB22-382F8DEA8F0E}" type="presParOf" srcId="{C9AA4EF8-AE4C-47FC-BBFB-BAE6FE9ADE84}" destId="{3DE57674-6130-4DA9-9FEA-1AA350615E01}" srcOrd="0" destOrd="0" presId="urn:microsoft.com/office/officeart/2005/8/layout/cycle3"/>
    <dgm:cxn modelId="{5DB408C0-983E-420B-A311-D2274927FD1F}" type="presParOf" srcId="{3DE57674-6130-4DA9-9FEA-1AA350615E01}" destId="{47BDF861-8414-41D9-96E0-8C0823FEF621}" srcOrd="0" destOrd="0" presId="urn:microsoft.com/office/officeart/2005/8/layout/cycle3"/>
    <dgm:cxn modelId="{69EDD42A-BCAC-482A-8F2C-46CDC8E69F11}" type="presParOf" srcId="{3DE57674-6130-4DA9-9FEA-1AA350615E01}" destId="{4514E708-8BAD-45C8-93AA-96262CFC01A8}" srcOrd="1" destOrd="0" presId="urn:microsoft.com/office/officeart/2005/8/layout/cycle3"/>
    <dgm:cxn modelId="{23685E96-3A03-4742-925F-64E95FCEF559}" type="presParOf" srcId="{3DE57674-6130-4DA9-9FEA-1AA350615E01}" destId="{1D4452BB-B86F-4C2A-97A1-EF0E2EE411F4}" srcOrd="2" destOrd="0" presId="urn:microsoft.com/office/officeart/2005/8/layout/cycle3"/>
    <dgm:cxn modelId="{77F49CCC-11CF-4C40-B201-A20C7D6C68DE}" type="presParOf" srcId="{3DE57674-6130-4DA9-9FEA-1AA350615E01}" destId="{82640A19-1F6B-4663-A6ED-EF8D4A3F065D}" srcOrd="3" destOrd="0" presId="urn:microsoft.com/office/officeart/2005/8/layout/cycle3"/>
    <dgm:cxn modelId="{56A372ED-2D08-4553-880B-7B728FB13E3C}" type="presParOf" srcId="{3DE57674-6130-4DA9-9FEA-1AA350615E01}" destId="{8216AFE7-0EA5-4767-9FA2-C352989DC60B}" srcOrd="4" destOrd="0" presId="urn:microsoft.com/office/officeart/2005/8/layout/cycle3"/>
    <dgm:cxn modelId="{C6F49402-F311-4099-8190-21A9C046C80D}" type="presParOf" srcId="{3DE57674-6130-4DA9-9FEA-1AA350615E01}" destId="{60217529-A613-4F81-A23C-9678ACD45728}" srcOrd="5" destOrd="0" presId="urn:microsoft.com/office/officeart/2005/8/layout/cycle3"/>
  </dgm:cxnLst>
  <dgm:bg>
    <a:solidFill>
      <a:schemeClr val="bg1"/>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6B7F13-E0AE-4C6C-9C02-42475C187CA3}" type="doc">
      <dgm:prSet loTypeId="urn:microsoft.com/office/officeart/2005/8/layout/venn3" loCatId="relationship" qsTypeId="urn:microsoft.com/office/officeart/2005/8/quickstyle/3d4" qsCatId="3D" csTypeId="urn:microsoft.com/office/officeart/2005/8/colors/accent0_3" csCatId="mainScheme" phldr="1"/>
      <dgm:spPr/>
      <dgm:t>
        <a:bodyPr/>
        <a:lstStyle/>
        <a:p>
          <a:endParaRPr lang="en-GB"/>
        </a:p>
      </dgm:t>
    </dgm:pt>
    <dgm:pt modelId="{7E2AEC3D-C7BB-45A5-BC2A-ADDD1979ECF7}">
      <dgm:prSet custT="1"/>
      <dgm:spPr>
        <a:solidFill>
          <a:schemeClr val="bg2">
            <a:lumMod val="75000"/>
            <a:alpha val="50000"/>
          </a:schemeClr>
        </a:solidFill>
      </dgm:spPr>
      <dgm:t>
        <a:bodyPr/>
        <a:lstStyle/>
        <a:p>
          <a:pPr rtl="0"/>
          <a:r>
            <a:rPr lang="el-GR" sz="2400" dirty="0" smtClean="0">
              <a:latin typeface="Calibri" pitchFamily="34" charset="0"/>
            </a:rPr>
            <a:t>Ύπαρξη </a:t>
          </a:r>
          <a:r>
            <a:rPr lang="el-GR" sz="2400" dirty="0" smtClean="0">
              <a:latin typeface="Calibri" pitchFamily="34" charset="0"/>
              <a:cs typeface="Calibri" pitchFamily="34" charset="0"/>
            </a:rPr>
            <a:t>Διαδικασιών </a:t>
          </a:r>
          <a:r>
            <a:rPr lang="el-GR" sz="2400" i="1" dirty="0" smtClean="0">
              <a:latin typeface="Calibri" pitchFamily="34" charset="0"/>
              <a:cs typeface="Calibri" pitchFamily="34" charset="0"/>
            </a:rPr>
            <a:t>Σχεδιασμού και Λήψης Αποφάσεων </a:t>
          </a:r>
          <a:r>
            <a:rPr lang="el-GR" sz="2400" dirty="0" smtClean="0">
              <a:latin typeface="Calibri" pitchFamily="34" charset="0"/>
              <a:cs typeface="Calibri" pitchFamily="34" charset="0"/>
            </a:rPr>
            <a:t>για τη Βελτίωση της Ποιότητας</a:t>
          </a:r>
          <a:endParaRPr lang="el-GR" sz="2400" dirty="0">
            <a:latin typeface="Calibri" pitchFamily="34" charset="0"/>
            <a:cs typeface="Calibri" pitchFamily="34" charset="0"/>
          </a:endParaRPr>
        </a:p>
      </dgm:t>
    </dgm:pt>
    <dgm:pt modelId="{EB0EE1E5-523F-4167-B639-D3C6CB882F52}" type="parTrans" cxnId="{AA939A63-70E2-493A-BAAF-12D5DE3437BC}">
      <dgm:prSet/>
      <dgm:spPr/>
      <dgm:t>
        <a:bodyPr/>
        <a:lstStyle/>
        <a:p>
          <a:endParaRPr lang="en-GB">
            <a:solidFill>
              <a:schemeClr val="bg1"/>
            </a:solidFill>
            <a:latin typeface="Arial Narrow Special G2" pitchFamily="34" charset="2"/>
          </a:endParaRPr>
        </a:p>
      </dgm:t>
    </dgm:pt>
    <dgm:pt modelId="{E127A7D9-1920-4290-A6D1-32930FEFEC41}" type="sibTrans" cxnId="{AA939A63-70E2-493A-BAAF-12D5DE3437BC}">
      <dgm:prSet/>
      <dgm:spPr/>
      <dgm:t>
        <a:bodyPr/>
        <a:lstStyle/>
        <a:p>
          <a:endParaRPr lang="en-GB">
            <a:solidFill>
              <a:schemeClr val="bg1"/>
            </a:solidFill>
            <a:latin typeface="Arial Narrow Special G2" pitchFamily="34" charset="2"/>
          </a:endParaRPr>
        </a:p>
      </dgm:t>
    </dgm:pt>
    <dgm:pt modelId="{D887A77B-4EA4-4A27-A769-2106EE321158}">
      <dgm:prSet custT="1"/>
      <dgm:spPr>
        <a:solidFill>
          <a:schemeClr val="bg1">
            <a:lumMod val="75000"/>
            <a:alpha val="50000"/>
          </a:schemeClr>
        </a:solidFill>
      </dgm:spPr>
      <dgm:t>
        <a:bodyPr/>
        <a:lstStyle/>
        <a:p>
          <a:pPr rtl="0"/>
          <a:r>
            <a:rPr lang="el-GR" sz="2400" dirty="0" smtClean="0">
              <a:latin typeface="Calibri" pitchFamily="34" charset="0"/>
            </a:rPr>
            <a:t>Ύπαρξη </a:t>
          </a:r>
          <a:r>
            <a:rPr lang="el-GR" sz="2400" dirty="0" smtClean="0">
              <a:latin typeface="Calibri" pitchFamily="34" charset="0"/>
              <a:cs typeface="Calibri" pitchFamily="34" charset="0"/>
            </a:rPr>
            <a:t>Διαδικασιών </a:t>
          </a:r>
          <a:r>
            <a:rPr lang="el-GR" sz="2400" i="1" dirty="0" smtClean="0">
              <a:latin typeface="Calibri" pitchFamily="34" charset="0"/>
              <a:cs typeface="Calibri" pitchFamily="34" charset="0"/>
            </a:rPr>
            <a:t>Εφαρμογής των Πολιτικών </a:t>
          </a:r>
          <a:r>
            <a:rPr lang="el-GR" sz="2400" dirty="0" smtClean="0">
              <a:latin typeface="Calibri" pitchFamily="34" charset="0"/>
            </a:rPr>
            <a:t>Βελτίωσης της Ποιότητας</a:t>
          </a:r>
          <a:endParaRPr lang="en-GB" sz="2400" dirty="0">
            <a:latin typeface="Arial Narrow Special G2" pitchFamily="34" charset="2"/>
          </a:endParaRPr>
        </a:p>
      </dgm:t>
    </dgm:pt>
    <dgm:pt modelId="{88A4BA83-E2BA-44CA-8B9A-82344DE970E5}" type="parTrans" cxnId="{32F0DEDA-A161-4E4A-A34C-671C38DB4BBB}">
      <dgm:prSet/>
      <dgm:spPr/>
      <dgm:t>
        <a:bodyPr/>
        <a:lstStyle/>
        <a:p>
          <a:endParaRPr lang="en-GB">
            <a:solidFill>
              <a:schemeClr val="bg1"/>
            </a:solidFill>
            <a:latin typeface="Arial Narrow Special G2" pitchFamily="34" charset="2"/>
          </a:endParaRPr>
        </a:p>
      </dgm:t>
    </dgm:pt>
    <dgm:pt modelId="{BB00E1BA-A84D-46E5-911A-5E48EC97AF2C}" type="sibTrans" cxnId="{32F0DEDA-A161-4E4A-A34C-671C38DB4BBB}">
      <dgm:prSet/>
      <dgm:spPr/>
      <dgm:t>
        <a:bodyPr/>
        <a:lstStyle/>
        <a:p>
          <a:endParaRPr lang="en-GB">
            <a:solidFill>
              <a:schemeClr val="bg1"/>
            </a:solidFill>
            <a:latin typeface="Arial Narrow Special G2" pitchFamily="34" charset="2"/>
          </a:endParaRPr>
        </a:p>
      </dgm:t>
    </dgm:pt>
    <dgm:pt modelId="{84710E67-C82E-476A-9320-7B96E5A6E18E}">
      <dgm:prSet custT="1"/>
      <dgm:spPr>
        <a:solidFill>
          <a:schemeClr val="tx2">
            <a:lumMod val="40000"/>
            <a:lumOff val="60000"/>
            <a:alpha val="50000"/>
          </a:schemeClr>
        </a:solidFill>
      </dgm:spPr>
      <dgm:t>
        <a:bodyPr/>
        <a:lstStyle/>
        <a:p>
          <a:pPr rtl="0">
            <a:lnSpc>
              <a:spcPct val="100000"/>
            </a:lnSpc>
            <a:spcAft>
              <a:spcPts val="0"/>
            </a:spcAft>
          </a:pPr>
          <a:r>
            <a:rPr lang="el-GR" sz="2400" dirty="0" smtClean="0">
              <a:latin typeface="Calibri" pitchFamily="34" charset="0"/>
            </a:rPr>
            <a:t>Τεκμηρίωση</a:t>
          </a:r>
        </a:p>
        <a:p>
          <a:pPr rtl="0">
            <a:lnSpc>
              <a:spcPct val="100000"/>
            </a:lnSpc>
            <a:spcAft>
              <a:spcPts val="0"/>
            </a:spcAft>
          </a:pPr>
          <a:r>
            <a:rPr lang="el-GR" sz="2400" dirty="0" smtClean="0">
              <a:latin typeface="Calibri" pitchFamily="34" charset="0"/>
            </a:rPr>
            <a:t>της Βελτίωσης της Ποιότητας</a:t>
          </a:r>
          <a:endParaRPr lang="en-GB" sz="2400" dirty="0">
            <a:latin typeface="Arial Narrow Special G2" pitchFamily="34" charset="2"/>
          </a:endParaRPr>
        </a:p>
      </dgm:t>
    </dgm:pt>
    <dgm:pt modelId="{A54AC3D7-211F-4F4F-9278-DF62B41D1DE9}" type="sibTrans" cxnId="{21288840-5D8F-4705-8353-1A30CC119CB4}">
      <dgm:prSet/>
      <dgm:spPr/>
      <dgm:t>
        <a:bodyPr/>
        <a:lstStyle/>
        <a:p>
          <a:endParaRPr lang="en-GB">
            <a:solidFill>
              <a:schemeClr val="bg1"/>
            </a:solidFill>
            <a:latin typeface="Arial Narrow Special G2" pitchFamily="34" charset="2"/>
          </a:endParaRPr>
        </a:p>
      </dgm:t>
    </dgm:pt>
    <dgm:pt modelId="{4DAB99B3-45AA-4F47-BEFE-CFB3D9333877}" type="parTrans" cxnId="{21288840-5D8F-4705-8353-1A30CC119CB4}">
      <dgm:prSet/>
      <dgm:spPr/>
      <dgm:t>
        <a:bodyPr/>
        <a:lstStyle/>
        <a:p>
          <a:endParaRPr lang="en-GB">
            <a:solidFill>
              <a:schemeClr val="bg1"/>
            </a:solidFill>
            <a:latin typeface="Arial Narrow Special G2" pitchFamily="34" charset="2"/>
          </a:endParaRPr>
        </a:p>
      </dgm:t>
    </dgm:pt>
    <dgm:pt modelId="{A93375C7-A6C6-4CC3-A721-1AA278424E8F}" type="pres">
      <dgm:prSet presAssocID="{E16B7F13-E0AE-4C6C-9C02-42475C187CA3}" presName="Name0" presStyleCnt="0">
        <dgm:presLayoutVars>
          <dgm:dir/>
          <dgm:resizeHandles val="exact"/>
        </dgm:presLayoutVars>
      </dgm:prSet>
      <dgm:spPr/>
      <dgm:t>
        <a:bodyPr/>
        <a:lstStyle/>
        <a:p>
          <a:endParaRPr lang="en-GB"/>
        </a:p>
      </dgm:t>
    </dgm:pt>
    <dgm:pt modelId="{17105ED8-8103-485A-98D0-3E4E75D0F7E8}" type="pres">
      <dgm:prSet presAssocID="{7E2AEC3D-C7BB-45A5-BC2A-ADDD1979ECF7}" presName="Name5" presStyleLbl="vennNode1" presStyleIdx="0" presStyleCnt="3">
        <dgm:presLayoutVars>
          <dgm:bulletEnabled val="1"/>
        </dgm:presLayoutVars>
      </dgm:prSet>
      <dgm:spPr/>
      <dgm:t>
        <a:bodyPr/>
        <a:lstStyle/>
        <a:p>
          <a:endParaRPr lang="en-GB"/>
        </a:p>
      </dgm:t>
    </dgm:pt>
    <dgm:pt modelId="{B989B007-1966-4C9A-82CC-7EB0C96347A9}" type="pres">
      <dgm:prSet presAssocID="{E127A7D9-1920-4290-A6D1-32930FEFEC41}" presName="space" presStyleCnt="0"/>
      <dgm:spPr/>
      <dgm:t>
        <a:bodyPr/>
        <a:lstStyle/>
        <a:p>
          <a:endParaRPr lang="en-GB"/>
        </a:p>
      </dgm:t>
    </dgm:pt>
    <dgm:pt modelId="{BB46D55A-E7D6-4A29-95C6-FC6B729B13DF}" type="pres">
      <dgm:prSet presAssocID="{D887A77B-4EA4-4A27-A769-2106EE321158}" presName="Name5" presStyleLbl="vennNode1" presStyleIdx="1" presStyleCnt="3">
        <dgm:presLayoutVars>
          <dgm:bulletEnabled val="1"/>
        </dgm:presLayoutVars>
      </dgm:prSet>
      <dgm:spPr/>
      <dgm:t>
        <a:bodyPr/>
        <a:lstStyle/>
        <a:p>
          <a:endParaRPr lang="en-GB"/>
        </a:p>
      </dgm:t>
    </dgm:pt>
    <dgm:pt modelId="{48A039C3-026D-4A9E-9921-30BA482189F1}" type="pres">
      <dgm:prSet presAssocID="{BB00E1BA-A84D-46E5-911A-5E48EC97AF2C}" presName="space" presStyleCnt="0"/>
      <dgm:spPr/>
      <dgm:t>
        <a:bodyPr/>
        <a:lstStyle/>
        <a:p>
          <a:endParaRPr lang="en-GB"/>
        </a:p>
      </dgm:t>
    </dgm:pt>
    <dgm:pt modelId="{0E854E27-6FAB-4363-903C-1AF2FBE5F80D}" type="pres">
      <dgm:prSet presAssocID="{84710E67-C82E-476A-9320-7B96E5A6E18E}" presName="Name5" presStyleLbl="vennNode1" presStyleIdx="2" presStyleCnt="3">
        <dgm:presLayoutVars>
          <dgm:bulletEnabled val="1"/>
        </dgm:presLayoutVars>
      </dgm:prSet>
      <dgm:spPr/>
      <dgm:t>
        <a:bodyPr/>
        <a:lstStyle/>
        <a:p>
          <a:endParaRPr lang="en-GB"/>
        </a:p>
      </dgm:t>
    </dgm:pt>
  </dgm:ptLst>
  <dgm:cxnLst>
    <dgm:cxn modelId="{32F0DEDA-A161-4E4A-A34C-671C38DB4BBB}" srcId="{E16B7F13-E0AE-4C6C-9C02-42475C187CA3}" destId="{D887A77B-4EA4-4A27-A769-2106EE321158}" srcOrd="1" destOrd="0" parTransId="{88A4BA83-E2BA-44CA-8B9A-82344DE970E5}" sibTransId="{BB00E1BA-A84D-46E5-911A-5E48EC97AF2C}"/>
    <dgm:cxn modelId="{F6513317-9792-4BBE-8EF3-D40FEB70BE36}" type="presOf" srcId="{E16B7F13-E0AE-4C6C-9C02-42475C187CA3}" destId="{A93375C7-A6C6-4CC3-A721-1AA278424E8F}" srcOrd="0" destOrd="0" presId="urn:microsoft.com/office/officeart/2005/8/layout/venn3"/>
    <dgm:cxn modelId="{60C718C4-5A43-4A14-8AB0-0A22770A8F5C}" type="presOf" srcId="{84710E67-C82E-476A-9320-7B96E5A6E18E}" destId="{0E854E27-6FAB-4363-903C-1AF2FBE5F80D}" srcOrd="0" destOrd="0" presId="urn:microsoft.com/office/officeart/2005/8/layout/venn3"/>
    <dgm:cxn modelId="{AA939A63-70E2-493A-BAAF-12D5DE3437BC}" srcId="{E16B7F13-E0AE-4C6C-9C02-42475C187CA3}" destId="{7E2AEC3D-C7BB-45A5-BC2A-ADDD1979ECF7}" srcOrd="0" destOrd="0" parTransId="{EB0EE1E5-523F-4167-B639-D3C6CB882F52}" sibTransId="{E127A7D9-1920-4290-A6D1-32930FEFEC41}"/>
    <dgm:cxn modelId="{E1663E4D-3E3D-4E4F-BC1E-A246362FCE11}" type="presOf" srcId="{D887A77B-4EA4-4A27-A769-2106EE321158}" destId="{BB46D55A-E7D6-4A29-95C6-FC6B729B13DF}" srcOrd="0" destOrd="0" presId="urn:microsoft.com/office/officeart/2005/8/layout/venn3"/>
    <dgm:cxn modelId="{3E50805D-EEF1-43CA-9BE1-70BC97685B73}" type="presOf" srcId="{7E2AEC3D-C7BB-45A5-BC2A-ADDD1979ECF7}" destId="{17105ED8-8103-485A-98D0-3E4E75D0F7E8}" srcOrd="0" destOrd="0" presId="urn:microsoft.com/office/officeart/2005/8/layout/venn3"/>
    <dgm:cxn modelId="{21288840-5D8F-4705-8353-1A30CC119CB4}" srcId="{E16B7F13-E0AE-4C6C-9C02-42475C187CA3}" destId="{84710E67-C82E-476A-9320-7B96E5A6E18E}" srcOrd="2" destOrd="0" parTransId="{4DAB99B3-45AA-4F47-BEFE-CFB3D9333877}" sibTransId="{A54AC3D7-211F-4F4F-9278-DF62B41D1DE9}"/>
    <dgm:cxn modelId="{96571298-5A22-4AD9-9848-DB357100217C}" type="presParOf" srcId="{A93375C7-A6C6-4CC3-A721-1AA278424E8F}" destId="{17105ED8-8103-485A-98D0-3E4E75D0F7E8}" srcOrd="0" destOrd="0" presId="urn:microsoft.com/office/officeart/2005/8/layout/venn3"/>
    <dgm:cxn modelId="{37630098-077D-42B8-9D1D-B16B0880940C}" type="presParOf" srcId="{A93375C7-A6C6-4CC3-A721-1AA278424E8F}" destId="{B989B007-1966-4C9A-82CC-7EB0C96347A9}" srcOrd="1" destOrd="0" presId="urn:microsoft.com/office/officeart/2005/8/layout/venn3"/>
    <dgm:cxn modelId="{F54D1461-272C-4695-A792-37A6F0B13CB8}" type="presParOf" srcId="{A93375C7-A6C6-4CC3-A721-1AA278424E8F}" destId="{BB46D55A-E7D6-4A29-95C6-FC6B729B13DF}" srcOrd="2" destOrd="0" presId="urn:microsoft.com/office/officeart/2005/8/layout/venn3"/>
    <dgm:cxn modelId="{8DC9E7E5-C9DA-42D3-99F2-0B0747D501E8}" type="presParOf" srcId="{A93375C7-A6C6-4CC3-A721-1AA278424E8F}" destId="{48A039C3-026D-4A9E-9921-30BA482189F1}" srcOrd="3" destOrd="0" presId="urn:microsoft.com/office/officeart/2005/8/layout/venn3"/>
    <dgm:cxn modelId="{C63E90A8-924B-4F7D-AD46-3A9C46A0E45F}" type="presParOf" srcId="{A93375C7-A6C6-4CC3-A721-1AA278424E8F}" destId="{0E854E27-6FAB-4363-903C-1AF2FBE5F80D}" srcOrd="4" destOrd="0" presId="urn:microsoft.com/office/officeart/2005/8/layout/ven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8C94DE-D46C-417E-AB61-9A318990086F}">
      <dsp:nvSpPr>
        <dsp:cNvPr id="0" name=""/>
        <dsp:cNvSpPr/>
      </dsp:nvSpPr>
      <dsp:spPr>
        <a:xfrm>
          <a:off x="2" y="0"/>
          <a:ext cx="9143995" cy="1728192"/>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87DA159-988B-47CC-836A-904D23C37F03}">
      <dsp:nvSpPr>
        <dsp:cNvPr id="0" name=""/>
        <dsp:cNvSpPr/>
      </dsp:nvSpPr>
      <dsp:spPr>
        <a:xfrm>
          <a:off x="6938" y="518457"/>
          <a:ext cx="2173325" cy="691276"/>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EVALUATION</a:t>
          </a:r>
          <a:endParaRPr lang="en-GB" sz="1800" b="1" kern="1200" dirty="0"/>
        </a:p>
      </dsp:txBody>
      <dsp:txXfrm>
        <a:off x="6938" y="518457"/>
        <a:ext cx="2173325" cy="691276"/>
      </dsp:txXfrm>
    </dsp:sp>
    <dsp:sp modelId="{646BE650-5771-4470-9240-423101678C64}">
      <dsp:nvSpPr>
        <dsp:cNvPr id="0" name=""/>
        <dsp:cNvSpPr/>
      </dsp:nvSpPr>
      <dsp:spPr>
        <a:xfrm>
          <a:off x="2324253" y="518457"/>
          <a:ext cx="2173325" cy="691276"/>
        </a:xfrm>
        <a:prstGeom prst="roundRect">
          <a:avLst/>
        </a:prstGeom>
        <a:gradFill rotWithShape="0">
          <a:gsLst>
            <a:gs pos="0">
              <a:schemeClr val="accent1">
                <a:shade val="80000"/>
                <a:hueOff val="102082"/>
                <a:satOff val="-1464"/>
                <a:lumOff val="8538"/>
                <a:alphaOff val="0"/>
                <a:shade val="51000"/>
                <a:satMod val="130000"/>
              </a:schemeClr>
            </a:gs>
            <a:gs pos="80000">
              <a:schemeClr val="accent1">
                <a:shade val="80000"/>
                <a:hueOff val="102082"/>
                <a:satOff val="-1464"/>
                <a:lumOff val="8538"/>
                <a:alphaOff val="0"/>
                <a:shade val="93000"/>
                <a:satMod val="130000"/>
              </a:schemeClr>
            </a:gs>
            <a:gs pos="100000">
              <a:schemeClr val="accent1">
                <a:shade val="80000"/>
                <a:hueOff val="102082"/>
                <a:satOff val="-1464"/>
                <a:lumOff val="85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QUALITY ASSURANCE  </a:t>
          </a:r>
          <a:endParaRPr lang="en-GB" sz="1800" kern="1200" dirty="0"/>
        </a:p>
      </dsp:txBody>
      <dsp:txXfrm>
        <a:off x="2324253" y="518457"/>
        <a:ext cx="2173325" cy="691276"/>
      </dsp:txXfrm>
    </dsp:sp>
    <dsp:sp modelId="{FC804969-7144-472E-8911-AD5C83A94E68}">
      <dsp:nvSpPr>
        <dsp:cNvPr id="0" name=""/>
        <dsp:cNvSpPr/>
      </dsp:nvSpPr>
      <dsp:spPr>
        <a:xfrm>
          <a:off x="4641105" y="518457"/>
          <a:ext cx="2173325" cy="691276"/>
        </a:xfrm>
        <a:prstGeom prst="roundRect">
          <a:avLst/>
        </a:prstGeom>
        <a:gradFill rotWithShape="0">
          <a:gsLst>
            <a:gs pos="0">
              <a:schemeClr val="accent1">
                <a:shade val="80000"/>
                <a:hueOff val="204164"/>
                <a:satOff val="-2928"/>
                <a:lumOff val="17077"/>
                <a:alphaOff val="0"/>
                <a:shade val="51000"/>
                <a:satMod val="130000"/>
              </a:schemeClr>
            </a:gs>
            <a:gs pos="80000">
              <a:schemeClr val="accent1">
                <a:shade val="80000"/>
                <a:hueOff val="204164"/>
                <a:satOff val="-2928"/>
                <a:lumOff val="17077"/>
                <a:alphaOff val="0"/>
                <a:shade val="93000"/>
                <a:satMod val="130000"/>
              </a:schemeClr>
            </a:gs>
            <a:gs pos="100000">
              <a:schemeClr val="accent1">
                <a:shade val="80000"/>
                <a:hueOff val="204164"/>
                <a:satOff val="-2928"/>
                <a:lumOff val="170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ACCREDITATION  </a:t>
          </a:r>
          <a:endParaRPr lang="en-GB" sz="1800" kern="1200" dirty="0"/>
        </a:p>
      </dsp:txBody>
      <dsp:txXfrm>
        <a:off x="4641105" y="518457"/>
        <a:ext cx="2173325" cy="691276"/>
      </dsp:txXfrm>
    </dsp:sp>
    <dsp:sp modelId="{73CB4FD3-26BA-4110-A0DD-E6BA71FC7B1A}">
      <dsp:nvSpPr>
        <dsp:cNvPr id="0" name=""/>
        <dsp:cNvSpPr/>
      </dsp:nvSpPr>
      <dsp:spPr>
        <a:xfrm>
          <a:off x="6952174" y="518457"/>
          <a:ext cx="2173325" cy="691276"/>
        </a:xfrm>
        <a:prstGeom prst="roundRect">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EXCELLENCE </a:t>
          </a:r>
          <a:endParaRPr lang="en-GB" sz="1800" b="1" kern="1200" dirty="0"/>
        </a:p>
      </dsp:txBody>
      <dsp:txXfrm>
        <a:off x="6952174" y="518457"/>
        <a:ext cx="2173325" cy="6912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53F730-DFD5-4CB0-BB31-9FD4C3CAFDF3}">
      <dsp:nvSpPr>
        <dsp:cNvPr id="0" name=""/>
        <dsp:cNvSpPr/>
      </dsp:nvSpPr>
      <dsp:spPr>
        <a:xfrm>
          <a:off x="2601751" y="1637"/>
          <a:ext cx="1816769" cy="1180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600"/>
            </a:spcAft>
          </a:pPr>
          <a:r>
            <a:rPr lang="el-GR" sz="1400" kern="1200" dirty="0" smtClean="0"/>
            <a:t>ΠΟΛΙΤΙΚΗ ΒΕΛΤΙΩΣΗΣ </a:t>
          </a:r>
          <a:r>
            <a:rPr lang="el-GR" sz="1400" b="1" kern="1200" dirty="0" smtClean="0"/>
            <a:t>ΠΡΟΓΡΑΜΜΑΤΩΝ ΣΠΟΥΔΩΝ</a:t>
          </a:r>
          <a:endParaRPr lang="en-GB" sz="1400" b="1" kern="1200" dirty="0"/>
        </a:p>
      </dsp:txBody>
      <dsp:txXfrm>
        <a:off x="2601751" y="1637"/>
        <a:ext cx="1816769" cy="1180900"/>
      </dsp:txXfrm>
    </dsp:sp>
    <dsp:sp modelId="{5E58EDEE-A622-468B-B3F3-5290059301D9}">
      <dsp:nvSpPr>
        <dsp:cNvPr id="0" name=""/>
        <dsp:cNvSpPr/>
      </dsp:nvSpPr>
      <dsp:spPr>
        <a:xfrm>
          <a:off x="1147974" y="592087"/>
          <a:ext cx="4724322" cy="4724322"/>
        </a:xfrm>
        <a:custGeom>
          <a:avLst/>
          <a:gdLst/>
          <a:ahLst/>
          <a:cxnLst/>
          <a:rect l="0" t="0" r="0" b="0"/>
          <a:pathLst>
            <a:path>
              <a:moveTo>
                <a:pt x="3514627" y="300214"/>
              </a:moveTo>
              <a:arcTo wR="2362161" hR="2362161" stAng="17952106" swAng="121364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41749F9-34AF-480D-B5E7-49F2E4B1CD90}">
      <dsp:nvSpPr>
        <dsp:cNvPr id="0" name=""/>
        <dsp:cNvSpPr/>
      </dsp:nvSpPr>
      <dsp:spPr>
        <a:xfrm>
          <a:off x="4848300" y="1633850"/>
          <a:ext cx="1816769" cy="1180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600"/>
            </a:spcAft>
          </a:pPr>
          <a:r>
            <a:rPr lang="el-GR" sz="1400" kern="1200" dirty="0" smtClean="0"/>
            <a:t>ΠΟΛΙΤΙΚΗ </a:t>
          </a:r>
          <a:r>
            <a:rPr lang="el-GR" sz="1400" b="1" kern="1200" dirty="0" smtClean="0"/>
            <a:t>ΑΞΙΟΛΟΓΗΣΗΣ ΦΟΙΤΗΤΩΝ</a:t>
          </a:r>
          <a:endParaRPr lang="en-GB" sz="1400" b="1" kern="1200" dirty="0"/>
        </a:p>
      </dsp:txBody>
      <dsp:txXfrm>
        <a:off x="4848300" y="1633850"/>
        <a:ext cx="1816769" cy="1180900"/>
      </dsp:txXfrm>
    </dsp:sp>
    <dsp:sp modelId="{CEA01879-CA9A-47D2-9F12-0B18B360CB92}">
      <dsp:nvSpPr>
        <dsp:cNvPr id="0" name=""/>
        <dsp:cNvSpPr/>
      </dsp:nvSpPr>
      <dsp:spPr>
        <a:xfrm>
          <a:off x="1147974" y="592087"/>
          <a:ext cx="4724322" cy="4724322"/>
        </a:xfrm>
        <a:custGeom>
          <a:avLst/>
          <a:gdLst/>
          <a:ahLst/>
          <a:cxnLst/>
          <a:rect l="0" t="0" r="0" b="0"/>
          <a:pathLst>
            <a:path>
              <a:moveTo>
                <a:pt x="4718689" y="2525201"/>
              </a:moveTo>
              <a:arcTo wR="2362161" hR="2362161" stAng="21837468" swAng="136135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18BAF50-7A1B-4896-AD80-6CB413862259}">
      <dsp:nvSpPr>
        <dsp:cNvPr id="0" name=""/>
        <dsp:cNvSpPr/>
      </dsp:nvSpPr>
      <dsp:spPr>
        <a:xfrm>
          <a:off x="3990194" y="4274826"/>
          <a:ext cx="1816769" cy="1180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600"/>
            </a:spcAft>
          </a:pPr>
          <a:r>
            <a:rPr lang="el-GR" sz="1400" kern="1200" dirty="0" smtClean="0"/>
            <a:t>ΠΟΛΙΤΙΚΗ </a:t>
          </a:r>
          <a:r>
            <a:rPr lang="el-GR" sz="1400" b="1" kern="1200" dirty="0" smtClean="0"/>
            <a:t>ΠΟΙΟΤΗΤΑΣ</a:t>
          </a:r>
          <a:r>
            <a:rPr lang="el-GR" sz="1400" kern="1200" dirty="0" smtClean="0"/>
            <a:t> </a:t>
          </a:r>
          <a:r>
            <a:rPr lang="el-GR" sz="1400" b="1" kern="1200" dirty="0" smtClean="0"/>
            <a:t>ΕΚΠΑΙΔΕΥΤΙΚΟΥ ΠΡΟΣΩΠΙΚΟΥ</a:t>
          </a:r>
          <a:endParaRPr lang="en-GB" sz="1400" b="1" kern="1200" dirty="0"/>
        </a:p>
      </dsp:txBody>
      <dsp:txXfrm>
        <a:off x="3990194" y="4274826"/>
        <a:ext cx="1816769" cy="1180900"/>
      </dsp:txXfrm>
    </dsp:sp>
    <dsp:sp modelId="{AD1FE38D-8111-4081-ABD3-093799C158A6}">
      <dsp:nvSpPr>
        <dsp:cNvPr id="0" name=""/>
        <dsp:cNvSpPr/>
      </dsp:nvSpPr>
      <dsp:spPr>
        <a:xfrm>
          <a:off x="1147974" y="592087"/>
          <a:ext cx="4724322" cy="4724322"/>
        </a:xfrm>
        <a:custGeom>
          <a:avLst/>
          <a:gdLst/>
          <a:ahLst/>
          <a:cxnLst/>
          <a:rect l="0" t="0" r="0" b="0"/>
          <a:pathLst>
            <a:path>
              <a:moveTo>
                <a:pt x="2652825" y="4706371"/>
              </a:moveTo>
              <a:arcTo wR="2362161" hR="2362161" stAng="4975910" swAng="8481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2439B1-B4E2-47DE-81E4-153B1AC9F554}">
      <dsp:nvSpPr>
        <dsp:cNvPr id="0" name=""/>
        <dsp:cNvSpPr/>
      </dsp:nvSpPr>
      <dsp:spPr>
        <a:xfrm>
          <a:off x="1213307" y="4274826"/>
          <a:ext cx="1816769" cy="1180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600"/>
            </a:spcAft>
          </a:pPr>
          <a:r>
            <a:rPr lang="el-GR" sz="1400" kern="1200" dirty="0" smtClean="0"/>
            <a:t>ΠΟΛΙΤΙΚΗ ΕΞΑΣΦΑΛΙΣΗΣ </a:t>
          </a:r>
          <a:r>
            <a:rPr lang="el-GR" sz="1400" b="1" kern="1200" dirty="0" smtClean="0"/>
            <a:t>ΑΝΑΓΚΑΙΩΝ ΠΟΡΩΝ</a:t>
          </a:r>
          <a:endParaRPr lang="en-GB" sz="1400" b="1" kern="1200" dirty="0"/>
        </a:p>
      </dsp:txBody>
      <dsp:txXfrm>
        <a:off x="1213307" y="4274826"/>
        <a:ext cx="1816769" cy="1180900"/>
      </dsp:txXfrm>
    </dsp:sp>
    <dsp:sp modelId="{E08273E5-ED57-4D97-9AFC-B422F37E57BB}">
      <dsp:nvSpPr>
        <dsp:cNvPr id="0" name=""/>
        <dsp:cNvSpPr/>
      </dsp:nvSpPr>
      <dsp:spPr>
        <a:xfrm>
          <a:off x="1147974" y="592087"/>
          <a:ext cx="4724322" cy="4724322"/>
        </a:xfrm>
        <a:custGeom>
          <a:avLst/>
          <a:gdLst/>
          <a:ahLst/>
          <a:cxnLst/>
          <a:rect l="0" t="0" r="0" b="0"/>
          <a:pathLst>
            <a:path>
              <a:moveTo>
                <a:pt x="250895" y="3421576"/>
              </a:moveTo>
              <a:arcTo wR="2362161" hR="2362161" stAng="9201174" swAng="136135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0647FE7-D9FF-491C-BC9E-FAACE68C8618}">
      <dsp:nvSpPr>
        <dsp:cNvPr id="0" name=""/>
        <dsp:cNvSpPr/>
      </dsp:nvSpPr>
      <dsp:spPr>
        <a:xfrm>
          <a:off x="355202" y="1633850"/>
          <a:ext cx="1816769" cy="1180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600"/>
            </a:spcAft>
          </a:pPr>
          <a:r>
            <a:rPr lang="el-GR" sz="1400" kern="1200" dirty="0" smtClean="0"/>
            <a:t>ΣΥΣΤΗΜΑΤΑ ΣΥΛΛΟΓΗΣ &amp; ΑΞΙΟΠΟΙΗΣΗΣ </a:t>
          </a:r>
          <a:r>
            <a:rPr lang="el-GR" sz="1400" b="1" kern="1200" dirty="0" smtClean="0"/>
            <a:t>ΠΛΗΡΟΦΟΡΙΑΣ</a:t>
          </a:r>
          <a:endParaRPr lang="en-GB" sz="1400" b="1" kern="1200" dirty="0"/>
        </a:p>
      </dsp:txBody>
      <dsp:txXfrm>
        <a:off x="355202" y="1633850"/>
        <a:ext cx="1816769" cy="1180900"/>
      </dsp:txXfrm>
    </dsp:sp>
    <dsp:sp modelId="{C1C1BB18-E076-4BEA-94F4-F8DED18048F5}">
      <dsp:nvSpPr>
        <dsp:cNvPr id="0" name=""/>
        <dsp:cNvSpPr/>
      </dsp:nvSpPr>
      <dsp:spPr>
        <a:xfrm>
          <a:off x="1147974" y="592087"/>
          <a:ext cx="4724322" cy="4724322"/>
        </a:xfrm>
        <a:custGeom>
          <a:avLst/>
          <a:gdLst/>
          <a:ahLst/>
          <a:cxnLst/>
          <a:rect l="0" t="0" r="0" b="0"/>
          <a:pathLst>
            <a:path>
              <a:moveTo>
                <a:pt x="567855" y="825843"/>
              </a:moveTo>
              <a:arcTo wR="2362161" hR="2362161" stAng="13234245" swAng="121364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91"/>
          </a:xfrm>
          <a:prstGeom prst="rect">
            <a:avLst/>
          </a:prstGeom>
        </p:spPr>
        <p:txBody>
          <a:bodyPr vert="horz" lIns="90726" tIns="45363" rIns="90726" bIns="45363"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777563" y="0"/>
            <a:ext cx="2889938" cy="496491"/>
          </a:xfrm>
          <a:prstGeom prst="rect">
            <a:avLst/>
          </a:prstGeom>
        </p:spPr>
        <p:txBody>
          <a:bodyPr vert="horz" lIns="90726" tIns="45363" rIns="90726" bIns="45363" rtlCol="0"/>
          <a:lstStyle>
            <a:lvl1pPr algn="r" fontAlgn="auto">
              <a:spcBef>
                <a:spcPts val="0"/>
              </a:spcBef>
              <a:spcAft>
                <a:spcPts val="0"/>
              </a:spcAft>
              <a:defRPr sz="1200">
                <a:latin typeface="+mn-lt"/>
                <a:cs typeface="+mn-cs"/>
              </a:defRPr>
            </a:lvl1pPr>
          </a:lstStyle>
          <a:p>
            <a:pPr>
              <a:defRPr/>
            </a:pPr>
            <a:fld id="{03F57945-CACF-43B8-9866-0AFD9B4AC946}" type="datetimeFigureOut">
              <a:rPr lang="en-US"/>
              <a:pPr>
                <a:defRPr/>
              </a:pPr>
              <a:t>5/29/2014</a:t>
            </a:fld>
            <a:endParaRPr lang="en-US"/>
          </a:p>
        </p:txBody>
      </p:sp>
      <p:sp>
        <p:nvSpPr>
          <p:cNvPr id="4" name="Footer Placeholder 3"/>
          <p:cNvSpPr>
            <a:spLocks noGrp="1"/>
          </p:cNvSpPr>
          <p:nvPr>
            <p:ph type="ftr" sz="quarter" idx="2"/>
          </p:nvPr>
        </p:nvSpPr>
        <p:spPr>
          <a:xfrm>
            <a:off x="0" y="9430142"/>
            <a:ext cx="2889938" cy="496491"/>
          </a:xfrm>
          <a:prstGeom prst="rect">
            <a:avLst/>
          </a:prstGeom>
        </p:spPr>
        <p:txBody>
          <a:bodyPr vert="horz" lIns="90726" tIns="45363" rIns="90726" bIns="45363"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777563" y="9430142"/>
            <a:ext cx="2889938" cy="496491"/>
          </a:xfrm>
          <a:prstGeom prst="rect">
            <a:avLst/>
          </a:prstGeom>
        </p:spPr>
        <p:txBody>
          <a:bodyPr vert="horz" lIns="90726" tIns="45363" rIns="90726" bIns="45363" rtlCol="0" anchor="b"/>
          <a:lstStyle>
            <a:lvl1pPr algn="r" fontAlgn="auto">
              <a:spcBef>
                <a:spcPts val="0"/>
              </a:spcBef>
              <a:spcAft>
                <a:spcPts val="0"/>
              </a:spcAft>
              <a:defRPr sz="1200">
                <a:latin typeface="+mn-lt"/>
                <a:cs typeface="+mn-cs"/>
              </a:defRPr>
            </a:lvl1pPr>
          </a:lstStyle>
          <a:p>
            <a:pPr>
              <a:defRPr/>
            </a:pPr>
            <a:fld id="{522700C7-7510-4665-B170-4E3EE6D061D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91"/>
          </a:xfrm>
          <a:prstGeom prst="rect">
            <a:avLst/>
          </a:prstGeom>
        </p:spPr>
        <p:txBody>
          <a:bodyPr vert="horz" lIns="90726" tIns="45363" rIns="90726" bIns="45363"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777563" y="0"/>
            <a:ext cx="2889938" cy="496491"/>
          </a:xfrm>
          <a:prstGeom prst="rect">
            <a:avLst/>
          </a:prstGeom>
        </p:spPr>
        <p:txBody>
          <a:bodyPr vert="horz" lIns="90726" tIns="45363" rIns="90726" bIns="45363" rtlCol="0"/>
          <a:lstStyle>
            <a:lvl1pPr algn="r" fontAlgn="auto">
              <a:spcBef>
                <a:spcPts val="0"/>
              </a:spcBef>
              <a:spcAft>
                <a:spcPts val="0"/>
              </a:spcAft>
              <a:defRPr sz="1200">
                <a:latin typeface="+mn-lt"/>
                <a:cs typeface="+mn-cs"/>
              </a:defRPr>
            </a:lvl1pPr>
          </a:lstStyle>
          <a:p>
            <a:pPr>
              <a:defRPr/>
            </a:pPr>
            <a:fld id="{BBA5CD5D-1E1F-43BB-BF3E-CE5038D6E8BC}" type="datetimeFigureOut">
              <a:rPr lang="en-US"/>
              <a:pPr>
                <a:defRPr/>
              </a:pPr>
              <a:t>5/29/2014</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726" tIns="45363" rIns="90726" bIns="45363" rtlCol="0" anchor="ctr"/>
          <a:lstStyle/>
          <a:p>
            <a:pPr lvl="0"/>
            <a:endParaRPr lang="en-US" noProof="0"/>
          </a:p>
        </p:txBody>
      </p:sp>
      <p:sp>
        <p:nvSpPr>
          <p:cNvPr id="5" name="Notes Placeholder 4"/>
          <p:cNvSpPr>
            <a:spLocks noGrp="1"/>
          </p:cNvSpPr>
          <p:nvPr>
            <p:ph type="body" sz="quarter" idx="3"/>
          </p:nvPr>
        </p:nvSpPr>
        <p:spPr>
          <a:xfrm>
            <a:off x="666909" y="4716663"/>
            <a:ext cx="5335270" cy="4466826"/>
          </a:xfrm>
          <a:prstGeom prst="rect">
            <a:avLst/>
          </a:prstGeom>
        </p:spPr>
        <p:txBody>
          <a:bodyPr vert="horz" lIns="90726" tIns="45363" rIns="90726" bIns="4536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142"/>
            <a:ext cx="2889938" cy="496491"/>
          </a:xfrm>
          <a:prstGeom prst="rect">
            <a:avLst/>
          </a:prstGeom>
        </p:spPr>
        <p:txBody>
          <a:bodyPr vert="horz" lIns="90726" tIns="45363" rIns="90726" bIns="45363"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777563" y="9430142"/>
            <a:ext cx="2889938" cy="496491"/>
          </a:xfrm>
          <a:prstGeom prst="rect">
            <a:avLst/>
          </a:prstGeom>
        </p:spPr>
        <p:txBody>
          <a:bodyPr vert="horz" lIns="90726" tIns="45363" rIns="90726" bIns="45363" rtlCol="0" anchor="b"/>
          <a:lstStyle>
            <a:lvl1pPr algn="r" fontAlgn="auto">
              <a:spcBef>
                <a:spcPts val="0"/>
              </a:spcBef>
              <a:spcAft>
                <a:spcPts val="0"/>
              </a:spcAft>
              <a:defRPr sz="1200">
                <a:latin typeface="+mn-lt"/>
                <a:cs typeface="+mn-cs"/>
              </a:defRPr>
            </a:lvl1pPr>
          </a:lstStyle>
          <a:p>
            <a:pPr>
              <a:defRPr/>
            </a:pPr>
            <a:fld id="{2B4F2877-4491-40E8-A37F-C3EA633BF86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903F84-9DE1-4546-A204-636045F587AA}" type="slidenum">
              <a:rPr lang="en-GB">
                <a:solidFill>
                  <a:prstClr val="black"/>
                </a:solidFill>
              </a:rPr>
              <a:pPr/>
              <a:t>1</a:t>
            </a:fld>
            <a:endParaRPr lang="en-GB">
              <a:solidFill>
                <a:prstClr val="black"/>
              </a:solidFill>
            </a:endParaRPr>
          </a:p>
        </p:txBody>
      </p:sp>
      <p:sp>
        <p:nvSpPr>
          <p:cNvPr id="73730" name="Rectangle 2"/>
          <p:cNvSpPr>
            <a:spLocks noGrp="1" noRot="1" noChangeAspect="1" noChangeArrowheads="1" noTextEdit="1"/>
          </p:cNvSpPr>
          <p:nvPr>
            <p:ph type="sldImg"/>
          </p:nvPr>
        </p:nvSpPr>
        <p:spPr>
          <a:xfrm>
            <a:off x="855663" y="744538"/>
            <a:ext cx="4960937" cy="3722687"/>
          </a:xfrm>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11</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12</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13</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14</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latin typeface="Arial" charset="0"/>
              </a:rPr>
              <a:t>Στο Ανακοινωθέν του Βερολίνου της 19ης Σεπτεμβρίου 2003, οι Υπουργοί των κρατών που συνυπέγραψαν την Διαδικασία της Μπολώνια κάλεσαν το </a:t>
            </a:r>
            <a:r>
              <a:rPr lang="el-GR" i="1" smtClean="0">
                <a:latin typeface="Arial" charset="0"/>
              </a:rPr>
              <a:t>Ευρωπαϊκό Δίκτυο για την Διασφάλιση της Ποιότητας στην Ανώτατη Εκπαίδευση </a:t>
            </a:r>
            <a:r>
              <a:rPr lang="el-GR"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Μπολώνια.» Οι Υπουργοί ζήτησαν επίσης από την ENQA να λάβει σοβαρά υπ’όψη «την πείρα άλλων οργανισμών και δικτύων διασφάλισης ποιότητας»</a:t>
            </a:r>
            <a:r>
              <a:rPr lang="en-US" smtClean="0">
                <a:latin typeface="Arial" charset="0"/>
              </a:rPr>
              <a:t>The ESG are a set of standards and guidelines for internal and external quality assurance to evaluate the processes in practice. </a:t>
            </a:r>
          </a:p>
          <a:p>
            <a:pPr eaLnBrk="1" hangingPunct="1">
              <a:spcBef>
                <a:spcPct val="0"/>
              </a:spcBef>
            </a:pPr>
            <a:r>
              <a:rPr lang="en-US" smtClean="0">
                <a:latin typeface="Arial" charset="0"/>
              </a:rPr>
              <a:t>2009 </a:t>
            </a:r>
            <a:r>
              <a:rPr lang="el-GR" smtClean="0">
                <a:latin typeface="Arial" charset="0"/>
              </a:rPr>
              <a:t>Πρώτη Έκδοση</a:t>
            </a:r>
          </a:p>
          <a:p>
            <a:pPr eaLnBrk="1" hangingPunct="1">
              <a:spcBef>
                <a:spcPct val="0"/>
              </a:spcBef>
            </a:pPr>
            <a:r>
              <a:rPr lang="el-GR" smtClean="0">
                <a:latin typeface="Arial" charset="0"/>
              </a:rPr>
              <a:t>2014 Αναθεώρηση</a:t>
            </a:r>
          </a:p>
          <a:p>
            <a:pPr eaLnBrk="1" hangingPunct="1">
              <a:spcBef>
                <a:spcPct val="0"/>
              </a:spcBef>
            </a:pPr>
            <a:endParaRPr lang="en-US" smtClean="0">
              <a:latin typeface="Arial" charset="0"/>
            </a:endParaRPr>
          </a:p>
          <a:p>
            <a:pPr eaLnBrk="1" hangingPunct="1">
              <a:spcBef>
                <a:spcPct val="0"/>
              </a:spcBef>
            </a:pPr>
            <a:r>
              <a:rPr lang="en-US" smtClean="0">
                <a:latin typeface="Arial" charset="0"/>
              </a:rPr>
              <a:t>The ESG are not as such standards</a:t>
            </a:r>
            <a:r>
              <a:rPr lang="el-GR" smtClean="0">
                <a:latin typeface="Arial" charset="0"/>
              </a:rPr>
              <a:t> </a:t>
            </a:r>
            <a:br>
              <a:rPr lang="el-GR" smtClean="0">
                <a:latin typeface="Arial" charset="0"/>
              </a:rPr>
            </a:br>
            <a:r>
              <a:rPr lang="en-US" smtClean="0">
                <a:latin typeface="Arial" charset="0"/>
              </a:rPr>
              <a:t>for quality, nor do they prescribe how these processes could be designed, but they</a:t>
            </a:r>
          </a:p>
          <a:p>
            <a:pPr eaLnBrk="1" hangingPunct="1">
              <a:spcBef>
                <a:spcPct val="0"/>
              </a:spcBef>
            </a:pPr>
            <a:r>
              <a:rPr lang="en-US" smtClean="0">
                <a:latin typeface="Arial" charset="0"/>
              </a:rPr>
              <a:t>provide guidance, covering the areas, which are vital for successful quality provision</a:t>
            </a:r>
          </a:p>
          <a:p>
            <a:pPr eaLnBrk="1" hangingPunct="1">
              <a:spcBef>
                <a:spcPct val="0"/>
              </a:spcBef>
            </a:pPr>
            <a:r>
              <a:rPr lang="en-GB" smtClean="0">
                <a:latin typeface="Arial" charset="0"/>
              </a:rPr>
              <a:t>of higher education.</a:t>
            </a:r>
            <a:endParaRPr lang="el-GR" smtClean="0"/>
          </a:p>
        </p:txBody>
      </p:sp>
      <p:sp>
        <p:nvSpPr>
          <p:cNvPr id="80900"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89C8066E-D401-4421-B5CC-D8FFC73F2875}" type="slidenum">
              <a:rPr lang="en-GB" smtClean="0">
                <a:latin typeface="Calibri" pitchFamily="34" charset="0"/>
              </a:rPr>
              <a:pPr fontAlgn="base">
                <a:spcBef>
                  <a:spcPct val="0"/>
                </a:spcBef>
                <a:spcAft>
                  <a:spcPct val="0"/>
                </a:spcAft>
                <a:defRPr/>
              </a:pPr>
              <a:t>15</a:t>
            </a:fld>
            <a:endParaRPr lang="en-GB" smtClean="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latin typeface="Arial" charset="0"/>
              </a:rPr>
              <a:t>Στο Ανακοινωθέν του Βερολίνου της 19ης Σεπτεμβρίου 2003, οι Υπουργοί των κρατών που συνυπέγραψαν την Διαδικασία της Μπολώνια κάλεσαν το </a:t>
            </a:r>
            <a:r>
              <a:rPr lang="el-GR" i="1" smtClean="0">
                <a:latin typeface="Arial" charset="0"/>
              </a:rPr>
              <a:t>Ευρωπαϊκό Δίκτυο για την Διασφάλιση της Ποιότητας στην Ανώτατη Εκπαίδευση </a:t>
            </a:r>
            <a:r>
              <a:rPr lang="el-GR"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Μπολώνια.» Οι Υπουργοί ζήτησαν επίσης από την ENQA να λάβει σοβαρά υπ’όψη «την πείρα άλλων οργανισμών και δικτύων διασφάλισης ποιότητας»</a:t>
            </a:r>
            <a:r>
              <a:rPr lang="en-US" smtClean="0">
                <a:latin typeface="Arial" charset="0"/>
              </a:rPr>
              <a:t>The ESG are a set of standards and guidelines for internal and external quality assurance to evaluate the processes in practice. </a:t>
            </a:r>
          </a:p>
          <a:p>
            <a:pPr eaLnBrk="1" hangingPunct="1">
              <a:spcBef>
                <a:spcPct val="0"/>
              </a:spcBef>
            </a:pPr>
            <a:r>
              <a:rPr lang="en-US" smtClean="0">
                <a:latin typeface="Arial" charset="0"/>
              </a:rPr>
              <a:t>2009 </a:t>
            </a:r>
            <a:r>
              <a:rPr lang="el-GR" smtClean="0">
                <a:latin typeface="Arial" charset="0"/>
              </a:rPr>
              <a:t>Πρώτη Έκδοση</a:t>
            </a:r>
          </a:p>
          <a:p>
            <a:pPr eaLnBrk="1" hangingPunct="1">
              <a:spcBef>
                <a:spcPct val="0"/>
              </a:spcBef>
            </a:pPr>
            <a:r>
              <a:rPr lang="el-GR" smtClean="0">
                <a:latin typeface="Arial" charset="0"/>
              </a:rPr>
              <a:t>2014 Αναθεώρηση</a:t>
            </a:r>
          </a:p>
          <a:p>
            <a:pPr eaLnBrk="1" hangingPunct="1">
              <a:spcBef>
                <a:spcPct val="0"/>
              </a:spcBef>
            </a:pPr>
            <a:endParaRPr lang="en-US" smtClean="0">
              <a:latin typeface="Arial" charset="0"/>
            </a:endParaRPr>
          </a:p>
          <a:p>
            <a:pPr eaLnBrk="1" hangingPunct="1">
              <a:spcBef>
                <a:spcPct val="0"/>
              </a:spcBef>
            </a:pPr>
            <a:r>
              <a:rPr lang="en-US" smtClean="0">
                <a:latin typeface="Arial" charset="0"/>
              </a:rPr>
              <a:t>The ESG are not as such standards</a:t>
            </a:r>
            <a:r>
              <a:rPr lang="el-GR" smtClean="0">
                <a:latin typeface="Arial" charset="0"/>
              </a:rPr>
              <a:t> </a:t>
            </a:r>
            <a:br>
              <a:rPr lang="el-GR" smtClean="0">
                <a:latin typeface="Arial" charset="0"/>
              </a:rPr>
            </a:br>
            <a:r>
              <a:rPr lang="en-US" smtClean="0">
                <a:latin typeface="Arial" charset="0"/>
              </a:rPr>
              <a:t>for quality, nor do they prescribe how these processes could be designed, but they</a:t>
            </a:r>
          </a:p>
          <a:p>
            <a:pPr eaLnBrk="1" hangingPunct="1">
              <a:spcBef>
                <a:spcPct val="0"/>
              </a:spcBef>
            </a:pPr>
            <a:r>
              <a:rPr lang="en-US" smtClean="0">
                <a:latin typeface="Arial" charset="0"/>
              </a:rPr>
              <a:t>provide guidance, covering the areas, which are vital for successful quality provision</a:t>
            </a:r>
          </a:p>
          <a:p>
            <a:pPr eaLnBrk="1" hangingPunct="1">
              <a:spcBef>
                <a:spcPct val="0"/>
              </a:spcBef>
            </a:pPr>
            <a:r>
              <a:rPr lang="en-GB" smtClean="0">
                <a:latin typeface="Arial" charset="0"/>
              </a:rPr>
              <a:t>of higher education.</a:t>
            </a:r>
            <a:endParaRPr lang="el-GR" smtClean="0"/>
          </a:p>
        </p:txBody>
      </p:sp>
      <p:sp>
        <p:nvSpPr>
          <p:cNvPr id="8397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203C41B5-EB61-4317-AA33-D725E10A27A3}" type="slidenum">
              <a:rPr lang="en-GB" smtClean="0">
                <a:latin typeface="Calibri" pitchFamily="34" charset="0"/>
              </a:rPr>
              <a:pPr fontAlgn="base">
                <a:spcBef>
                  <a:spcPct val="0"/>
                </a:spcBef>
                <a:spcAft>
                  <a:spcPct val="0"/>
                </a:spcAft>
                <a:defRPr/>
              </a:pPr>
              <a:t>16</a:t>
            </a:fld>
            <a:endParaRPr lang="en-GB" smtClean="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latin typeface="Arial" charset="0"/>
              </a:rPr>
              <a:t>Στο Ανακοινωθέν του Βερολίνου της 19ης Σεπτεμβρίου 2003, οι Υπουργοί των κρατών που συνυπέγραψαν την Διαδικασία της Μπολώνια κάλεσαν το </a:t>
            </a:r>
            <a:r>
              <a:rPr lang="el-GR" i="1" smtClean="0">
                <a:latin typeface="Arial" charset="0"/>
              </a:rPr>
              <a:t>Ευρωπαϊκό Δίκτυο για την Διασφάλιση της Ποιότητας στην Ανώτατη Εκπαίδευση </a:t>
            </a:r>
            <a:r>
              <a:rPr lang="el-GR"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Μπολώνια.» Οι Υπουργοί ζήτησαν επίσης από την ENQA να λάβει σοβαρά υπ’όψη «την πείρα άλλων οργανισμών και δικτύων διασφάλισης ποιότητας»</a:t>
            </a:r>
            <a:r>
              <a:rPr lang="en-US" smtClean="0">
                <a:latin typeface="Arial" charset="0"/>
              </a:rPr>
              <a:t>The ESG are a set of standards and guidelines for internal and external quality assurance to evaluate the processes in practice. </a:t>
            </a:r>
          </a:p>
          <a:p>
            <a:pPr eaLnBrk="1" hangingPunct="1">
              <a:spcBef>
                <a:spcPct val="0"/>
              </a:spcBef>
            </a:pPr>
            <a:r>
              <a:rPr lang="en-US" smtClean="0">
                <a:latin typeface="Arial" charset="0"/>
              </a:rPr>
              <a:t>2009 </a:t>
            </a:r>
            <a:r>
              <a:rPr lang="el-GR" smtClean="0">
                <a:latin typeface="Arial" charset="0"/>
              </a:rPr>
              <a:t>Πρώτη Έκδοση</a:t>
            </a:r>
          </a:p>
          <a:p>
            <a:pPr eaLnBrk="1" hangingPunct="1">
              <a:spcBef>
                <a:spcPct val="0"/>
              </a:spcBef>
            </a:pPr>
            <a:r>
              <a:rPr lang="el-GR" smtClean="0">
                <a:latin typeface="Arial" charset="0"/>
              </a:rPr>
              <a:t>2014 Αναθεώρηση</a:t>
            </a:r>
          </a:p>
          <a:p>
            <a:pPr eaLnBrk="1" hangingPunct="1">
              <a:spcBef>
                <a:spcPct val="0"/>
              </a:spcBef>
            </a:pPr>
            <a:endParaRPr lang="en-US" smtClean="0">
              <a:latin typeface="Arial" charset="0"/>
            </a:endParaRPr>
          </a:p>
          <a:p>
            <a:pPr eaLnBrk="1" hangingPunct="1">
              <a:spcBef>
                <a:spcPct val="0"/>
              </a:spcBef>
            </a:pPr>
            <a:r>
              <a:rPr lang="en-US" smtClean="0">
                <a:latin typeface="Arial" charset="0"/>
              </a:rPr>
              <a:t>The ESG are not as such standards</a:t>
            </a:r>
            <a:r>
              <a:rPr lang="el-GR" smtClean="0">
                <a:latin typeface="Arial" charset="0"/>
              </a:rPr>
              <a:t> </a:t>
            </a:r>
            <a:br>
              <a:rPr lang="el-GR" smtClean="0">
                <a:latin typeface="Arial" charset="0"/>
              </a:rPr>
            </a:br>
            <a:r>
              <a:rPr lang="en-US" smtClean="0">
                <a:latin typeface="Arial" charset="0"/>
              </a:rPr>
              <a:t>for quality, nor do they prescribe how these processes could be designed, but they</a:t>
            </a:r>
          </a:p>
          <a:p>
            <a:pPr eaLnBrk="1" hangingPunct="1">
              <a:spcBef>
                <a:spcPct val="0"/>
              </a:spcBef>
            </a:pPr>
            <a:r>
              <a:rPr lang="en-US" smtClean="0">
                <a:latin typeface="Arial" charset="0"/>
              </a:rPr>
              <a:t>provide guidance, covering the areas, which are vital for successful quality provision</a:t>
            </a:r>
          </a:p>
          <a:p>
            <a:pPr eaLnBrk="1" hangingPunct="1">
              <a:spcBef>
                <a:spcPct val="0"/>
              </a:spcBef>
            </a:pPr>
            <a:r>
              <a:rPr lang="en-GB" smtClean="0">
                <a:latin typeface="Arial" charset="0"/>
              </a:rPr>
              <a:t>of higher education.</a:t>
            </a:r>
            <a:endParaRPr lang="el-GR" smtClean="0"/>
          </a:p>
        </p:txBody>
      </p:sp>
      <p:sp>
        <p:nvSpPr>
          <p:cNvPr id="8397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203C41B5-EB61-4317-AA33-D725E10A27A3}" type="slidenum">
              <a:rPr lang="en-GB" smtClean="0">
                <a:latin typeface="Calibri" pitchFamily="34" charset="0"/>
              </a:rPr>
              <a:pPr fontAlgn="base">
                <a:spcBef>
                  <a:spcPct val="0"/>
                </a:spcBef>
                <a:spcAft>
                  <a:spcPct val="0"/>
                </a:spcAft>
                <a:defRPr/>
              </a:pPr>
              <a:t>17</a:t>
            </a:fld>
            <a:endParaRPr lang="en-GB" smtClean="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latin typeface="Arial" charset="0"/>
              </a:rPr>
              <a:t>Στο Ανακοινωθέν του Βερολίνου της 19ης Σεπτεμβρίου 2003, οι Υπουργοί των κρατών που συνυπέγραψαν την Διαδικασία της Μπολώνια κάλεσαν το </a:t>
            </a:r>
            <a:r>
              <a:rPr lang="el-GR" i="1" smtClean="0">
                <a:latin typeface="Arial" charset="0"/>
              </a:rPr>
              <a:t>Ευρωπαϊκό Δίκτυο για την Διασφάλιση της Ποιότητας στην Ανώτατη Εκπαίδευση </a:t>
            </a:r>
            <a:r>
              <a:rPr lang="el-GR"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Μπολώνια.» Οι Υπουργοί ζήτησαν επίσης από την ENQA να λάβει σοβαρά υπ’όψη «την πείρα άλλων οργανισμών και δικτύων διασφάλισης ποιότητας»</a:t>
            </a:r>
            <a:r>
              <a:rPr lang="en-US" smtClean="0">
                <a:latin typeface="Arial" charset="0"/>
              </a:rPr>
              <a:t>The ESG are a set of standards and guidelines for internal and external quality assurance to evaluate the processes in practice. </a:t>
            </a:r>
          </a:p>
          <a:p>
            <a:pPr eaLnBrk="1" hangingPunct="1">
              <a:spcBef>
                <a:spcPct val="0"/>
              </a:spcBef>
            </a:pPr>
            <a:r>
              <a:rPr lang="en-US" smtClean="0">
                <a:latin typeface="Arial" charset="0"/>
              </a:rPr>
              <a:t>2009 </a:t>
            </a:r>
            <a:r>
              <a:rPr lang="el-GR" smtClean="0">
                <a:latin typeface="Arial" charset="0"/>
              </a:rPr>
              <a:t>Πρώτη Έκδοση</a:t>
            </a:r>
          </a:p>
          <a:p>
            <a:pPr eaLnBrk="1" hangingPunct="1">
              <a:spcBef>
                <a:spcPct val="0"/>
              </a:spcBef>
            </a:pPr>
            <a:r>
              <a:rPr lang="el-GR" smtClean="0">
                <a:latin typeface="Arial" charset="0"/>
              </a:rPr>
              <a:t>2014 Αναθεώρηση</a:t>
            </a:r>
          </a:p>
          <a:p>
            <a:pPr eaLnBrk="1" hangingPunct="1">
              <a:spcBef>
                <a:spcPct val="0"/>
              </a:spcBef>
            </a:pPr>
            <a:endParaRPr lang="en-US" smtClean="0">
              <a:latin typeface="Arial" charset="0"/>
            </a:endParaRPr>
          </a:p>
          <a:p>
            <a:pPr eaLnBrk="1" hangingPunct="1">
              <a:spcBef>
                <a:spcPct val="0"/>
              </a:spcBef>
            </a:pPr>
            <a:r>
              <a:rPr lang="en-US" smtClean="0">
                <a:latin typeface="Arial" charset="0"/>
              </a:rPr>
              <a:t>The ESG are not as such standards</a:t>
            </a:r>
            <a:r>
              <a:rPr lang="el-GR" smtClean="0">
                <a:latin typeface="Arial" charset="0"/>
              </a:rPr>
              <a:t> </a:t>
            </a:r>
            <a:br>
              <a:rPr lang="el-GR" smtClean="0">
                <a:latin typeface="Arial" charset="0"/>
              </a:rPr>
            </a:br>
            <a:r>
              <a:rPr lang="en-US" smtClean="0">
                <a:latin typeface="Arial" charset="0"/>
              </a:rPr>
              <a:t>for quality, nor do they prescribe how these processes could be designed, but they</a:t>
            </a:r>
          </a:p>
          <a:p>
            <a:pPr eaLnBrk="1" hangingPunct="1">
              <a:spcBef>
                <a:spcPct val="0"/>
              </a:spcBef>
            </a:pPr>
            <a:r>
              <a:rPr lang="en-US" smtClean="0">
                <a:latin typeface="Arial" charset="0"/>
              </a:rPr>
              <a:t>provide guidance, covering the areas, which are vital for successful quality provision</a:t>
            </a:r>
          </a:p>
          <a:p>
            <a:pPr eaLnBrk="1" hangingPunct="1">
              <a:spcBef>
                <a:spcPct val="0"/>
              </a:spcBef>
            </a:pPr>
            <a:r>
              <a:rPr lang="en-GB" smtClean="0">
                <a:latin typeface="Arial" charset="0"/>
              </a:rPr>
              <a:t>of higher education.</a:t>
            </a:r>
            <a:endParaRPr lang="el-GR" smtClean="0"/>
          </a:p>
        </p:txBody>
      </p:sp>
      <p:sp>
        <p:nvSpPr>
          <p:cNvPr id="84996"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66801760-F69C-4287-82D3-125485221E7B}" type="slidenum">
              <a:rPr lang="en-GB" smtClean="0">
                <a:latin typeface="Calibri" pitchFamily="34" charset="0"/>
              </a:rPr>
              <a:pPr fontAlgn="base">
                <a:spcBef>
                  <a:spcPct val="0"/>
                </a:spcBef>
                <a:spcAft>
                  <a:spcPct val="0"/>
                </a:spcAft>
                <a:defRPr/>
              </a:pPr>
              <a:t>18</a:t>
            </a:fld>
            <a:endParaRPr lang="en-GB" smtClean="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8C214568-4386-42F0-862F-D5C718565AD1}" type="slidenum">
              <a:rPr lang="en-GB" smtClean="0">
                <a:latin typeface="Calibri" pitchFamily="34" charset="0"/>
              </a:rPr>
              <a:pPr fontAlgn="base">
                <a:spcBef>
                  <a:spcPct val="0"/>
                </a:spcBef>
                <a:spcAft>
                  <a:spcPct val="0"/>
                </a:spcAft>
                <a:defRPr/>
              </a:pPr>
              <a:t>22</a:t>
            </a:fld>
            <a:endParaRPr lang="en-GB" smtClean="0">
              <a:latin typeface="Calibri" pitchFamily="34" charset="0"/>
            </a:endParaRPr>
          </a:p>
        </p:txBody>
      </p:sp>
      <p:sp>
        <p:nvSpPr>
          <p:cNvPr id="86019" name="Rectangle 2"/>
          <p:cNvSpPr>
            <a:spLocks noGrp="1" noRot="1" noChangeAspect="1" noChangeArrowheads="1" noTextEdit="1"/>
          </p:cNvSpPr>
          <p:nvPr>
            <p:ph type="sldImg"/>
          </p:nvPr>
        </p:nvSpPr>
        <p:spPr bwMode="auto">
          <a:xfrm>
            <a:off x="855663" y="744538"/>
            <a:ext cx="4960937" cy="3722687"/>
          </a:xfrm>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876C45C5-6098-4E77-AC4B-12BF0865190E}" type="slidenum">
              <a:rPr lang="en-GB" smtClean="0">
                <a:latin typeface="Calibri" pitchFamily="34" charset="0"/>
              </a:rPr>
              <a:pPr fontAlgn="base">
                <a:spcBef>
                  <a:spcPct val="0"/>
                </a:spcBef>
                <a:spcAft>
                  <a:spcPct val="0"/>
                </a:spcAft>
                <a:defRPr/>
              </a:pPr>
              <a:t>23</a:t>
            </a:fld>
            <a:endParaRPr lang="en-GB" smtClean="0">
              <a:latin typeface="Calibri" pitchFamily="34" charset="0"/>
            </a:endParaRPr>
          </a:p>
        </p:txBody>
      </p:sp>
      <p:sp>
        <p:nvSpPr>
          <p:cNvPr id="87043" name="Rectangle 2"/>
          <p:cNvSpPr>
            <a:spLocks noGrp="1" noRot="1" noChangeAspect="1" noChangeArrowheads="1" noTextEdit="1"/>
          </p:cNvSpPr>
          <p:nvPr>
            <p:ph type="sldImg"/>
          </p:nvPr>
        </p:nvSpPr>
        <p:spPr bwMode="auto">
          <a:xfrm>
            <a:off x="855663" y="744538"/>
            <a:ext cx="4960937" cy="3722687"/>
          </a:xfrm>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C4A8F-29E4-452D-B460-2E4323BBE016}" type="slidenum">
              <a:rPr lang="en-GB"/>
              <a:pPr/>
              <a:t>3</a:t>
            </a:fld>
            <a:endParaRPr lang="en-GB"/>
          </a:p>
        </p:txBody>
      </p:sp>
      <p:sp>
        <p:nvSpPr>
          <p:cNvPr id="133122" name="Rectangle 2"/>
          <p:cNvSpPr>
            <a:spLocks noGrp="1" noRot="1" noChangeAspect="1" noChangeArrowheads="1" noTextEdit="1"/>
          </p:cNvSpPr>
          <p:nvPr>
            <p:ph type="sldImg"/>
          </p:nvPr>
        </p:nvSpPr>
        <p:spPr>
          <a:xfrm>
            <a:off x="855663" y="744538"/>
            <a:ext cx="4960937" cy="3722687"/>
          </a:xfrm>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909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8D49840C-58E7-4C26-AEE0-B4F90B95BF34}" type="slidenum">
              <a:rPr lang="en-GB" smtClean="0">
                <a:latin typeface="Calibri" pitchFamily="34" charset="0"/>
              </a:rPr>
              <a:pPr fontAlgn="base">
                <a:spcBef>
                  <a:spcPct val="0"/>
                </a:spcBef>
                <a:spcAft>
                  <a:spcPct val="0"/>
                </a:spcAft>
                <a:defRPr/>
              </a:pPr>
              <a:t>24</a:t>
            </a:fld>
            <a:endParaRPr lang="en-GB" smtClean="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91140"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AAA74DB0-E6FB-48DC-828F-0B638E118FE5}" type="slidenum">
              <a:rPr lang="en-GB" smtClean="0">
                <a:latin typeface="Calibri" pitchFamily="34" charset="0"/>
              </a:rPr>
              <a:pPr fontAlgn="base">
                <a:spcBef>
                  <a:spcPct val="0"/>
                </a:spcBef>
                <a:spcAft>
                  <a:spcPct val="0"/>
                </a:spcAft>
                <a:defRPr/>
              </a:pPr>
              <a:t>25</a:t>
            </a:fld>
            <a:endParaRPr lang="en-GB" smtClean="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92164"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7145" indent="-283518">
              <a:defRPr>
                <a:solidFill>
                  <a:schemeClr val="tx1"/>
                </a:solidFill>
                <a:latin typeface="Arial" charset="0"/>
              </a:defRPr>
            </a:lvl2pPr>
            <a:lvl3pPr marL="1134069" indent="-226814">
              <a:defRPr>
                <a:solidFill>
                  <a:schemeClr val="tx1"/>
                </a:solidFill>
                <a:latin typeface="Arial" charset="0"/>
              </a:defRPr>
            </a:lvl3pPr>
            <a:lvl4pPr marL="1587696" indent="-226814">
              <a:defRPr>
                <a:solidFill>
                  <a:schemeClr val="tx1"/>
                </a:solidFill>
                <a:latin typeface="Arial" charset="0"/>
              </a:defRPr>
            </a:lvl4pPr>
            <a:lvl5pPr marL="2041323" indent="-226814">
              <a:defRPr>
                <a:solidFill>
                  <a:schemeClr val="tx1"/>
                </a:solidFill>
                <a:latin typeface="Arial" charset="0"/>
              </a:defRPr>
            </a:lvl5pPr>
            <a:lvl6pPr marL="2494951" indent="-226814" fontAlgn="base">
              <a:spcBef>
                <a:spcPct val="0"/>
              </a:spcBef>
              <a:spcAft>
                <a:spcPct val="0"/>
              </a:spcAft>
              <a:defRPr>
                <a:solidFill>
                  <a:schemeClr val="tx1"/>
                </a:solidFill>
                <a:latin typeface="Arial" charset="0"/>
              </a:defRPr>
            </a:lvl6pPr>
            <a:lvl7pPr marL="2948578" indent="-226814" fontAlgn="base">
              <a:spcBef>
                <a:spcPct val="0"/>
              </a:spcBef>
              <a:spcAft>
                <a:spcPct val="0"/>
              </a:spcAft>
              <a:defRPr>
                <a:solidFill>
                  <a:schemeClr val="tx1"/>
                </a:solidFill>
                <a:latin typeface="Arial" charset="0"/>
              </a:defRPr>
            </a:lvl7pPr>
            <a:lvl8pPr marL="3402206" indent="-226814" fontAlgn="base">
              <a:spcBef>
                <a:spcPct val="0"/>
              </a:spcBef>
              <a:spcAft>
                <a:spcPct val="0"/>
              </a:spcAft>
              <a:defRPr>
                <a:solidFill>
                  <a:schemeClr val="tx1"/>
                </a:solidFill>
                <a:latin typeface="Arial" charset="0"/>
              </a:defRPr>
            </a:lvl8pPr>
            <a:lvl9pPr marL="3855833" indent="-226814" fontAlgn="base">
              <a:spcBef>
                <a:spcPct val="0"/>
              </a:spcBef>
              <a:spcAft>
                <a:spcPct val="0"/>
              </a:spcAft>
              <a:defRPr>
                <a:solidFill>
                  <a:schemeClr val="tx1"/>
                </a:solidFill>
                <a:latin typeface="Arial" charset="0"/>
              </a:defRPr>
            </a:lvl9pPr>
          </a:lstStyle>
          <a:p>
            <a:pPr fontAlgn="base">
              <a:spcBef>
                <a:spcPct val="0"/>
              </a:spcBef>
              <a:spcAft>
                <a:spcPct val="0"/>
              </a:spcAft>
              <a:defRPr/>
            </a:pPr>
            <a:fld id="{1012C464-62E4-4435-8B82-4972E70F9CC4}" type="slidenum">
              <a:rPr lang="en-GB" smtClean="0">
                <a:latin typeface="Calibri" pitchFamily="34" charset="0"/>
              </a:rPr>
              <a:pPr fontAlgn="base">
                <a:spcBef>
                  <a:spcPct val="0"/>
                </a:spcBef>
                <a:spcAft>
                  <a:spcPct val="0"/>
                </a:spcAft>
                <a:defRPr/>
              </a:pPr>
              <a:t>26</a:t>
            </a:fld>
            <a:endParaRPr lang="en-GB"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C4A8F-29E4-452D-B460-2E4323BBE016}" type="slidenum">
              <a:rPr lang="en-GB"/>
              <a:pPr/>
              <a:t>4</a:t>
            </a:fld>
            <a:endParaRPr lang="en-GB"/>
          </a:p>
        </p:txBody>
      </p:sp>
      <p:sp>
        <p:nvSpPr>
          <p:cNvPr id="133122" name="Rectangle 2"/>
          <p:cNvSpPr>
            <a:spLocks noGrp="1" noRot="1" noChangeAspect="1" noChangeArrowheads="1" noTextEdit="1"/>
          </p:cNvSpPr>
          <p:nvPr>
            <p:ph type="sldImg"/>
          </p:nvPr>
        </p:nvSpPr>
        <p:spPr>
          <a:xfrm>
            <a:off x="855663" y="744538"/>
            <a:ext cx="4960937" cy="3722687"/>
          </a:xfrm>
          <a:ln/>
        </p:spPr>
      </p:sp>
      <p:sp>
        <p:nvSpPr>
          <p:cNvPr id="1331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C4A8F-29E4-452D-B460-2E4323BBE016}" type="slidenum">
              <a:rPr lang="en-GB"/>
              <a:pPr/>
              <a:t>5</a:t>
            </a:fld>
            <a:endParaRPr lang="en-GB"/>
          </a:p>
        </p:txBody>
      </p:sp>
      <p:sp>
        <p:nvSpPr>
          <p:cNvPr id="133122" name="Rectangle 2"/>
          <p:cNvSpPr>
            <a:spLocks noGrp="1" noRot="1" noChangeAspect="1" noChangeArrowheads="1" noTextEdit="1"/>
          </p:cNvSpPr>
          <p:nvPr>
            <p:ph type="sldImg"/>
          </p:nvPr>
        </p:nvSpPr>
        <p:spPr>
          <a:xfrm>
            <a:off x="855663" y="744538"/>
            <a:ext cx="4960937" cy="3722687"/>
          </a:xfrm>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6</a:t>
            </a:fld>
            <a:endParaRPr lang="en-GB" dirty="0"/>
          </a:p>
        </p:txBody>
      </p:sp>
    </p:spTree>
    <p:extLst>
      <p:ext uri="{BB962C8B-B14F-4D97-AF65-F5344CB8AC3E}">
        <p14:creationId xmlns="" xmlns:p14="http://schemas.microsoft.com/office/powerpoint/2010/main" val="1627421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7</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8</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C4A8F-29E4-452D-B460-2E4323BBE016}" type="slidenum">
              <a:rPr lang="en-GB"/>
              <a:pPr/>
              <a:t>9</a:t>
            </a:fld>
            <a:endParaRPr lang="en-GB"/>
          </a:p>
        </p:txBody>
      </p:sp>
      <p:sp>
        <p:nvSpPr>
          <p:cNvPr id="133122" name="Rectangle 2"/>
          <p:cNvSpPr>
            <a:spLocks noGrp="1" noRot="1" noChangeAspect="1" noChangeArrowheads="1" noTextEdit="1"/>
          </p:cNvSpPr>
          <p:nvPr>
            <p:ph type="sldImg"/>
          </p:nvPr>
        </p:nvSpPr>
        <p:spPr>
          <a:xfrm>
            <a:off x="855663" y="744538"/>
            <a:ext cx="4960937" cy="3722687"/>
          </a:xfrm>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dirty="0" smtClean="0">
                <a:latin typeface="Arial" charset="0"/>
              </a:rPr>
              <a:t>Στο Ανακοινωθέν του Βερολίνου της 19ης Σεπτεμβρίου 2003, οι Υπουργοί των κρατών που συνυπέγραψαν την Διαδικασία της </a:t>
            </a:r>
            <a:r>
              <a:rPr lang="el-GR" dirty="0" err="1" smtClean="0">
                <a:latin typeface="Arial" charset="0"/>
              </a:rPr>
              <a:t>Μπολώνια</a:t>
            </a:r>
            <a:r>
              <a:rPr lang="el-GR" dirty="0" smtClean="0">
                <a:latin typeface="Arial" charset="0"/>
              </a:rPr>
              <a:t> κάλεσαν το </a:t>
            </a:r>
            <a:r>
              <a:rPr lang="el-GR" i="1" dirty="0" smtClean="0">
                <a:latin typeface="Arial" charset="0"/>
              </a:rPr>
              <a:t>Ευρωπαϊκό Δίκτυο για την Διασφάλιση της Ποιότητας στην Ανώτατη Εκπαίδευση </a:t>
            </a:r>
            <a:r>
              <a:rPr lang="el-GR" dirty="0" smtClean="0">
                <a:latin typeface="Arial" charset="0"/>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dirty="0" err="1" smtClean="0">
                <a:latin typeface="Arial" charset="0"/>
              </a:rPr>
              <a:t>Μπολώνια</a:t>
            </a:r>
            <a:r>
              <a:rPr lang="el-GR" dirty="0" smtClean="0">
                <a:latin typeface="Arial" charset="0"/>
              </a:rPr>
              <a:t>.» Οι Υπουργοί ζήτησαν επίσης από την ENQA να λάβει σοβαρά </a:t>
            </a:r>
            <a:r>
              <a:rPr lang="el-GR" dirty="0" err="1" smtClean="0">
                <a:latin typeface="Arial" charset="0"/>
              </a:rPr>
              <a:t>υπ’όψη</a:t>
            </a:r>
            <a:r>
              <a:rPr lang="el-GR" dirty="0" smtClean="0">
                <a:latin typeface="Arial" charset="0"/>
              </a:rPr>
              <a:t> «την πείρα άλλων οργανισμών και δικτύων διασφάλισης ποιότητας»</a:t>
            </a:r>
            <a:r>
              <a:rPr lang="en-US" dirty="0" smtClean="0">
                <a:latin typeface="Arial" charset="0"/>
              </a:rPr>
              <a:t>The ESG are a set of standards and guidelines for internal and external quality assurance to evaluate the processes in practice. </a:t>
            </a:r>
          </a:p>
          <a:p>
            <a:r>
              <a:rPr lang="en-US" dirty="0" smtClean="0">
                <a:latin typeface="Arial" charset="0"/>
              </a:rPr>
              <a:t>2009 </a:t>
            </a:r>
            <a:r>
              <a:rPr lang="el-GR" dirty="0" smtClean="0">
                <a:latin typeface="Arial" charset="0"/>
              </a:rPr>
              <a:t>Πρώτη Έκδοση</a:t>
            </a:r>
          </a:p>
          <a:p>
            <a:r>
              <a:rPr lang="el-GR" dirty="0" smtClean="0">
                <a:latin typeface="Arial" charset="0"/>
              </a:rPr>
              <a:t>2014 Αναθεώρηση</a:t>
            </a:r>
          </a:p>
          <a:p>
            <a:endParaRPr lang="en-US" dirty="0" smtClean="0">
              <a:latin typeface="Arial" charset="0"/>
            </a:endParaRPr>
          </a:p>
          <a:p>
            <a:r>
              <a:rPr lang="en-US" dirty="0" smtClean="0">
                <a:latin typeface="Arial" charset="0"/>
              </a:rPr>
              <a:t>The ESG are not as such standards</a:t>
            </a:r>
            <a:r>
              <a:rPr lang="el-GR" dirty="0" smtClean="0">
                <a:latin typeface="Arial" charset="0"/>
              </a:rPr>
              <a:t> </a:t>
            </a:r>
            <a:br>
              <a:rPr lang="el-GR" dirty="0" smtClean="0">
                <a:latin typeface="Arial" charset="0"/>
              </a:rPr>
            </a:br>
            <a:r>
              <a:rPr lang="en-US" dirty="0" smtClean="0">
                <a:latin typeface="Arial" charset="0"/>
              </a:rPr>
              <a:t>for quality, nor do they prescribe how these processes could be designed, but they</a:t>
            </a:r>
          </a:p>
          <a:p>
            <a:r>
              <a:rPr lang="en-US" dirty="0" smtClean="0">
                <a:latin typeface="Arial" charset="0"/>
              </a:rPr>
              <a:t>provide guidance, covering the areas, which are vital for successful quality provision</a:t>
            </a:r>
          </a:p>
          <a:p>
            <a:r>
              <a:rPr lang="en-GB" dirty="0" smtClean="0">
                <a:latin typeface="Arial" charset="0"/>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10</a:t>
            </a:fld>
            <a:endParaRPr lang="en-GB" dirty="0"/>
          </a:p>
        </p:txBody>
      </p:sp>
    </p:spTree>
    <p:extLst>
      <p:ext uri="{BB962C8B-B14F-4D97-AF65-F5344CB8AC3E}">
        <p14:creationId xmlns="" xmlns:p14="http://schemas.microsoft.com/office/powerpoint/2010/main" val="1517766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69793C2E-C436-4FD1-BC54-3B18339B66A9}" type="slidenum">
              <a:rPr lang="en-GB"/>
              <a:pPr>
                <a:defRPr/>
              </a:pPr>
              <a:t>‹#›</a:t>
            </a:fld>
            <a:endParaRPr lang="en-GB"/>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11A5E8D2-B269-4FBD-B997-B25992FA43FF}" type="slidenum">
              <a:rPr lang="en-GB"/>
              <a:pPr>
                <a:defRPr/>
              </a:pPr>
              <a:t>‹#›</a:t>
            </a:fld>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FBD15B85-9DEA-4836-9392-013F1D2F5863}" type="slidenum">
              <a:rPr lang="en-GB"/>
              <a:pPr>
                <a:defRPr/>
              </a:pPr>
              <a:t>‹#›</a:t>
            </a:fld>
            <a:endParaRPr lang="en-GB"/>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B8A062B0-DDC9-4341-BB6A-C81A271A5FD9}" type="slidenum">
              <a:rPr lang="en-GB"/>
              <a:pPr>
                <a:defRPr/>
              </a:pPr>
              <a:t>‹#›</a:t>
            </a:fld>
            <a:endParaRPr lang="en-GB"/>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6BF87336-8848-441C-BA59-F56117FAF4AA}" type="slidenum">
              <a:rPr lang="en-GB"/>
              <a:pPr>
                <a:defRPr/>
              </a:pPr>
              <a:t>‹#›</a:t>
            </a:fld>
            <a:endParaRPr lang="en-GB"/>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00C10E7D-6A23-4707-A8D1-F93B457DC32E}" type="slidenum">
              <a:rPr lang="en-GB"/>
              <a:pPr>
                <a:defRPr/>
              </a:pPr>
              <a:t>‹#›</a:t>
            </a:fld>
            <a:endParaRPr lang="en-GB"/>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Slide Number Placeholder 8"/>
          <p:cNvSpPr>
            <a:spLocks noGrp="1"/>
          </p:cNvSpPr>
          <p:nvPr>
            <p:ph type="sldNum" sz="quarter" idx="12"/>
          </p:nvPr>
        </p:nvSpPr>
        <p:spPr/>
        <p:txBody>
          <a:bodyPr/>
          <a:lstStyle>
            <a:lvl1pPr fontAlgn="auto">
              <a:spcBef>
                <a:spcPts val="0"/>
              </a:spcBef>
              <a:spcAft>
                <a:spcPts val="0"/>
              </a:spcAft>
              <a:defRPr/>
            </a:lvl1pPr>
          </a:lstStyle>
          <a:p>
            <a:pPr>
              <a:defRPr/>
            </a:pPr>
            <a:fld id="{3AEFE85A-49D5-49F8-81E5-212F39027DB5}" type="slidenum">
              <a:rPr lang="en-GB"/>
              <a:pPr>
                <a:defRPr/>
              </a:pPr>
              <a:t>‹#›</a:t>
            </a:fld>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Slide Number Placeholder 4"/>
          <p:cNvSpPr>
            <a:spLocks noGrp="1"/>
          </p:cNvSpPr>
          <p:nvPr>
            <p:ph type="sldNum" sz="quarter" idx="12"/>
          </p:nvPr>
        </p:nvSpPr>
        <p:spPr/>
        <p:txBody>
          <a:bodyPr/>
          <a:lstStyle>
            <a:lvl1pPr fontAlgn="auto">
              <a:spcBef>
                <a:spcPts val="0"/>
              </a:spcBef>
              <a:spcAft>
                <a:spcPts val="0"/>
              </a:spcAft>
              <a:defRPr/>
            </a:lvl1pPr>
          </a:lstStyle>
          <a:p>
            <a:pPr>
              <a:defRPr/>
            </a:pPr>
            <a:fld id="{15FD2D73-5071-40B4-92ED-32D8A73B3973}" type="slidenum">
              <a:rPr lang="en-GB"/>
              <a:pPr>
                <a:defRPr/>
              </a:pPr>
              <a:t>‹#›</a:t>
            </a:fld>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4" name="Slide Number Placeholder 3"/>
          <p:cNvSpPr>
            <a:spLocks noGrp="1"/>
          </p:cNvSpPr>
          <p:nvPr>
            <p:ph type="sldNum" sz="quarter" idx="12"/>
          </p:nvPr>
        </p:nvSpPr>
        <p:spPr/>
        <p:txBody>
          <a:bodyPr/>
          <a:lstStyle>
            <a:lvl1pPr fontAlgn="auto">
              <a:spcBef>
                <a:spcPts val="0"/>
              </a:spcBef>
              <a:spcAft>
                <a:spcPts val="0"/>
              </a:spcAft>
              <a:defRPr/>
            </a:lvl1pPr>
          </a:lstStyle>
          <a:p>
            <a:pPr>
              <a:defRPr/>
            </a:pPr>
            <a:fld id="{CBDEF8BE-B33B-40A0-9185-4B708E07FE0D}" type="slidenum">
              <a:rPr lang="en-GB"/>
              <a:pPr>
                <a:defRPr/>
              </a:pPr>
              <a:t>‹#›</a:t>
            </a:fld>
            <a:endParaRPr lang="en-GB"/>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B6877D49-E6E9-47F9-AF93-91E1D490A5F6}" type="slidenum">
              <a:rPr lang="en-GB"/>
              <a:pPr>
                <a:defRPr/>
              </a:pPr>
              <a:t>‹#›</a:t>
            </a:fld>
            <a:endParaRPr lang="en-GB"/>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D93DF346-6C69-4FFF-8962-AF2ECD295B01}" type="slidenum">
              <a:rPr lang="en-GB"/>
              <a:pPr>
                <a:defRPr/>
              </a:pPr>
              <a:t>‹#›</a:t>
            </a:fld>
            <a:endParaRPr lang="en-GB"/>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prstClr val="black"/>
                </a:solidFill>
                <a:latin typeface="+mn-lt"/>
                <a:cs typeface="+mn-cs"/>
              </a:defRPr>
            </a:lvl1pPr>
          </a:lstStyle>
          <a:p>
            <a:pPr>
              <a:defRPr/>
            </a:pPr>
            <a:endParaRPr lang="en-GB"/>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prstClr val="black"/>
                </a:solidFill>
                <a:latin typeface="+mn-lt"/>
                <a:cs typeface="+mn-cs"/>
              </a:defRPr>
            </a:lvl1pPr>
          </a:lstStyle>
          <a:p>
            <a:pPr>
              <a:defRPr/>
            </a:pPr>
            <a:endParaRPr lang="en-GB"/>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prstClr val="black"/>
                </a:solidFill>
                <a:latin typeface="+mn-lt"/>
                <a:cs typeface="+mn-cs"/>
              </a:defRPr>
            </a:lvl1pPr>
          </a:lstStyle>
          <a:p>
            <a:pPr>
              <a:defRPr/>
            </a:pPr>
            <a:fld id="{FBED5D2E-DE23-4EC6-A717-0608DA0225F2}" type="slidenum">
              <a:rPr lang="en-GB"/>
              <a:pPr>
                <a:defRPr/>
              </a:pPr>
              <a:t>‹#›</a:t>
            </a:fld>
            <a:endParaRPr lang="en-GB"/>
          </a:p>
        </p:txBody>
      </p:sp>
      <p:sp>
        <p:nvSpPr>
          <p:cNvPr id="8" name="Rectangle 7"/>
          <p:cNvSpPr/>
          <p:nvPr userDrawn="1"/>
        </p:nvSpPr>
        <p:spPr>
          <a:xfrm>
            <a:off x="0" y="0"/>
            <a:ext cx="9144000" cy="69215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r">
              <a:defRPr/>
            </a:pPr>
            <a:r>
              <a:rPr lang="el-GR" sz="1100" b="1" dirty="0">
                <a:solidFill>
                  <a:prstClr val="white">
                    <a:lumMod val="75000"/>
                  </a:prstClr>
                </a:solidFill>
                <a:latin typeface="Calibri" pitchFamily="34" charset="0"/>
              </a:rPr>
              <a:t>ΑΡΧΗ ΔΙΑΣΦΑΛΙΣΗΣ &amp; ΠΙΣΤΟΠΟΙΗΣΗΣ ΤΗΣ ΠΟΙΟΤΗΤΑΣ ΣΤΗΝ ΑΝΩΤΑΤΗ ΕΚΠΑΙΔΕΥΣΗ</a:t>
            </a:r>
            <a:endParaRPr lang="en-US" sz="1100" b="1" dirty="0">
              <a:solidFill>
                <a:prstClr val="white">
                  <a:lumMod val="75000"/>
                </a:prstClr>
              </a:solidFill>
              <a:latin typeface="Calibri" pitchFamily="34" charset="0"/>
            </a:endParaRPr>
          </a:p>
          <a:p>
            <a:pPr algn="r">
              <a:defRPr/>
            </a:pPr>
            <a:r>
              <a:rPr lang="el-GR" sz="1100" b="1" dirty="0">
                <a:solidFill>
                  <a:prstClr val="white">
                    <a:lumMod val="75000"/>
                  </a:prstClr>
                </a:solidFill>
                <a:latin typeface="Calibri" pitchFamily="34" charset="0"/>
              </a:rPr>
              <a:t> </a:t>
            </a:r>
            <a:r>
              <a:rPr lang="en-US" sz="1100" b="1" dirty="0">
                <a:solidFill>
                  <a:prstClr val="white">
                    <a:lumMod val="75000"/>
                  </a:prstClr>
                </a:solidFill>
                <a:latin typeface="Calibri" pitchFamily="34" charset="0"/>
              </a:rPr>
              <a:t>HELLENIC QUALITY ASSURANCE AND ACCREDITATION AGENCY - HQA </a:t>
            </a:r>
            <a:endParaRPr lang="en-GB" sz="1100" b="1" dirty="0">
              <a:solidFill>
                <a:prstClr val="white">
                  <a:lumMod val="75000"/>
                </a:prstClr>
              </a:solidFill>
              <a:latin typeface="Calibri" pitchFamily="34" charset="0"/>
            </a:endParaRPr>
          </a:p>
        </p:txBody>
      </p:sp>
      <p:sp>
        <p:nvSpPr>
          <p:cNvPr id="9" name="Rectangle 8"/>
          <p:cNvSpPr/>
          <p:nvPr userDrawn="1"/>
        </p:nvSpPr>
        <p:spPr>
          <a:xfrm>
            <a:off x="0" y="692150"/>
            <a:ext cx="9144000" cy="13493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0" name="Rectangle 9"/>
          <p:cNvSpPr/>
          <p:nvPr userDrawn="1"/>
        </p:nvSpPr>
        <p:spPr>
          <a:xfrm>
            <a:off x="2008" y="827327"/>
            <a:ext cx="9144000" cy="2847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n-US" sz="1400" b="1" spc="50" dirty="0">
                <a:ln w="13500">
                  <a:solidFill>
                    <a:srgbClr val="4F81BD">
                      <a:shade val="2500"/>
                      <a:alpha val="6500"/>
                    </a:srgbClr>
                  </a:solidFill>
                  <a:prstDash val="solid"/>
                </a:ln>
                <a:solidFill>
                  <a:prstClr val="white"/>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rPr>
              <a:t>www.hqaa.gr </a:t>
            </a:r>
            <a:endParaRPr lang="en-GB" sz="1400" b="1" spc="50" dirty="0">
              <a:ln w="13500">
                <a:solidFill>
                  <a:srgbClr val="4F81BD">
                    <a:shade val="2500"/>
                    <a:alpha val="6500"/>
                  </a:srgbClr>
                </a:solidFill>
                <a:prstDash val="solid"/>
              </a:ln>
              <a:solidFill>
                <a:prstClr val="white"/>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endParaRPr>
          </a:p>
        </p:txBody>
      </p:sp>
      <p:cxnSp>
        <p:nvCxnSpPr>
          <p:cNvPr id="14" name="Straight Connector 13"/>
          <p:cNvCxnSpPr/>
          <p:nvPr userDrawn="1"/>
        </p:nvCxnSpPr>
        <p:spPr>
          <a:xfrm>
            <a:off x="144463" y="1366838"/>
            <a:ext cx="882015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144463" y="1844675"/>
            <a:ext cx="882015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6424613"/>
            <a:ext cx="9144000" cy="1793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7" name="Rectangle 16"/>
          <p:cNvSpPr/>
          <p:nvPr userDrawn="1"/>
        </p:nvSpPr>
        <p:spPr>
          <a:xfrm>
            <a:off x="1588" y="6597650"/>
            <a:ext cx="9144000" cy="28733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GB" sz="1200" b="1" spc="50" dirty="0">
              <a:ln w="13500">
                <a:solidFill>
                  <a:srgbClr val="4F81BD">
                    <a:shade val="2500"/>
                    <a:alpha val="6500"/>
                  </a:srgbClr>
                </a:solidFill>
                <a:prstDash val="solid"/>
              </a:ln>
              <a:solidFill>
                <a:srgbClr val="4F81BD">
                  <a:tint val="3000"/>
                  <a:alpha val="95000"/>
                </a:srgbClr>
              </a:solidFill>
              <a:effectLst>
                <a:innerShdw blurRad="50900" dist="38500" dir="13500000">
                  <a:srgbClr val="000000">
                    <a:alpha val="60000"/>
                  </a:srgbClr>
                </a:innerShdw>
              </a:effectLst>
              <a:latin typeface="Verdana" pitchFamily="34" charset="0"/>
              <a:ea typeface="Verdana" pitchFamily="34" charset="0"/>
              <a:cs typeface="Verdana" pitchFamily="34" charset="0"/>
            </a:endParaRPr>
          </a:p>
        </p:txBody>
      </p:sp>
      <p:cxnSp>
        <p:nvCxnSpPr>
          <p:cNvPr id="19" name="Straight Connector 18"/>
          <p:cNvCxnSpPr/>
          <p:nvPr userDrawn="1"/>
        </p:nvCxnSpPr>
        <p:spPr>
          <a:xfrm>
            <a:off x="0" y="692150"/>
            <a:ext cx="91440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11113" y="836613"/>
            <a:ext cx="9144001"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588" y="6597650"/>
            <a:ext cx="9144000" cy="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pic>
        <p:nvPicPr>
          <p:cNvPr id="1039" name="Picture 3" descr="C:\Users\p.soldatos\Pictures\2012-04-18\adip grey.png"/>
          <p:cNvPicPr>
            <a:picLocks noChangeAspect="1" noChangeArrowheads="1"/>
          </p:cNvPicPr>
          <p:nvPr userDrawn="1"/>
        </p:nvPicPr>
        <p:blipFill>
          <a:blip r:embed="rId13" cstate="print"/>
          <a:srcRect/>
          <a:stretch>
            <a:fillRect/>
          </a:stretch>
        </p:blipFill>
        <p:spPr bwMode="auto">
          <a:xfrm>
            <a:off x="0" y="0"/>
            <a:ext cx="695325" cy="7127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p:wipe dir="r"/>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5496" y="1268761"/>
            <a:ext cx="9001000" cy="830997"/>
          </a:xfrm>
          <a:prstGeom prst="rect">
            <a:avLst/>
          </a:prstGeom>
          <a:solidFill>
            <a:schemeClr val="bg1"/>
          </a:solidFill>
          <a:ln w="9525">
            <a:noFill/>
            <a:miter lim="800000"/>
            <a:headEnd/>
            <a:tailEnd/>
          </a:ln>
        </p:spPr>
        <p:txBody>
          <a:bodyPr wrap="square">
            <a:spAutoFit/>
          </a:bodyPr>
          <a:lstStyle/>
          <a:p>
            <a:pPr algn="ctr" fontAlgn="base">
              <a:spcBef>
                <a:spcPct val="0"/>
              </a:spcBef>
              <a:spcAft>
                <a:spcPct val="0"/>
              </a:spcAft>
            </a:pPr>
            <a:endParaRPr lang="el-GR" sz="2400" b="1" dirty="0">
              <a:solidFill>
                <a:srgbClr val="4F81BD">
                  <a:lumMod val="75000"/>
                </a:srgbClr>
              </a:solidFill>
              <a:latin typeface="Calibri" pitchFamily="34" charset="0"/>
            </a:endParaRPr>
          </a:p>
          <a:p>
            <a:pPr algn="ctr" fontAlgn="base">
              <a:spcBef>
                <a:spcPct val="0"/>
              </a:spcBef>
              <a:spcAft>
                <a:spcPct val="0"/>
              </a:spcAft>
            </a:pPr>
            <a:endParaRPr lang="en-GB" sz="2400" b="1" dirty="0">
              <a:solidFill>
                <a:srgbClr val="4F81BD">
                  <a:lumMod val="75000"/>
                </a:srgbClr>
              </a:solidFill>
              <a:latin typeface="Calibri" pitchFamily="34" charset="0"/>
            </a:endParaRPr>
          </a:p>
        </p:txBody>
      </p:sp>
      <p:sp>
        <p:nvSpPr>
          <p:cNvPr id="72706" name="Text Box 2"/>
          <p:cNvSpPr txBox="1">
            <a:spLocks noChangeArrowheads="1"/>
          </p:cNvSpPr>
          <p:nvPr/>
        </p:nvSpPr>
        <p:spPr bwMode="auto">
          <a:xfrm>
            <a:off x="1066800" y="2514600"/>
            <a:ext cx="8077200" cy="2369880"/>
          </a:xfrm>
          <a:prstGeom prst="rect">
            <a:avLst/>
          </a:prstGeom>
          <a:noFill/>
          <a:ln w="9525">
            <a:noFill/>
            <a:miter lim="800000"/>
            <a:headEnd/>
            <a:tailEnd/>
          </a:ln>
        </p:spPr>
        <p:txBody>
          <a:bodyPr wrap="square">
            <a:spAutoFit/>
          </a:bodyPr>
          <a:lstStyle/>
          <a:p>
            <a:pPr algn="ctr" fontAlgn="base">
              <a:spcBef>
                <a:spcPct val="0"/>
              </a:spcBef>
              <a:spcAft>
                <a:spcPct val="0"/>
              </a:spcAft>
            </a:pPr>
            <a:r>
              <a:rPr lang="el-GR" sz="3200" b="1" dirty="0" smtClean="0">
                <a:solidFill>
                  <a:prstClr val="black">
                    <a:lumMod val="50000"/>
                    <a:lumOff val="50000"/>
                  </a:prstClr>
                </a:solidFill>
                <a:latin typeface="Calibri" pitchFamily="34" charset="0"/>
              </a:rPr>
              <a:t>ΑΞΙΟΛΟΓΗΣΗ ΙΔΡΥΜΑΤΟΣ </a:t>
            </a:r>
          </a:p>
          <a:p>
            <a:pPr algn="ctr" fontAlgn="base">
              <a:spcBef>
                <a:spcPct val="0"/>
              </a:spcBef>
              <a:spcAft>
                <a:spcPct val="0"/>
              </a:spcAft>
            </a:pPr>
            <a:r>
              <a:rPr lang="el-GR" sz="3200" b="1" dirty="0" smtClean="0">
                <a:solidFill>
                  <a:prstClr val="black">
                    <a:lumMod val="50000"/>
                    <a:lumOff val="50000"/>
                  </a:prstClr>
                </a:solidFill>
                <a:latin typeface="Calibri" pitchFamily="34" charset="0"/>
              </a:rPr>
              <a:t>&amp; </a:t>
            </a:r>
          </a:p>
          <a:p>
            <a:pPr algn="ctr" fontAlgn="base">
              <a:spcBef>
                <a:spcPct val="0"/>
              </a:spcBef>
              <a:spcAft>
                <a:spcPct val="0"/>
              </a:spcAft>
            </a:pPr>
            <a:r>
              <a:rPr lang="el-GR" sz="3200" b="1" dirty="0" smtClean="0">
                <a:solidFill>
                  <a:prstClr val="black">
                    <a:lumMod val="50000"/>
                    <a:lumOff val="50000"/>
                  </a:prstClr>
                </a:solidFill>
                <a:latin typeface="Calibri" pitchFamily="34" charset="0"/>
              </a:rPr>
              <a:t>ΕΣΩΤΕΡΙΚΟΥ ΣΥΣΤΗΜΑΤΟΣ </a:t>
            </a:r>
          </a:p>
          <a:p>
            <a:pPr algn="ctr" fontAlgn="base">
              <a:spcBef>
                <a:spcPct val="0"/>
              </a:spcBef>
              <a:spcAft>
                <a:spcPct val="0"/>
              </a:spcAft>
            </a:pPr>
            <a:r>
              <a:rPr lang="el-GR" sz="3200" b="1" dirty="0" smtClean="0">
                <a:solidFill>
                  <a:prstClr val="black">
                    <a:lumMod val="50000"/>
                    <a:lumOff val="50000"/>
                  </a:prstClr>
                </a:solidFill>
                <a:latin typeface="Calibri" pitchFamily="34" charset="0"/>
              </a:rPr>
              <a:t>ΔΙΑΣΦΑΛΙΣΗΣ ΠΟΙΟΤΗΤΑΣ </a:t>
            </a:r>
            <a:endParaRPr lang="en-US" sz="2400" b="1" dirty="0" smtClean="0">
              <a:solidFill>
                <a:prstClr val="black">
                  <a:lumMod val="50000"/>
                  <a:lumOff val="50000"/>
                </a:prstClr>
              </a:solidFill>
              <a:latin typeface="Calibri" pitchFamily="34" charset="0"/>
            </a:endParaRPr>
          </a:p>
          <a:p>
            <a:pPr algn="ctr" fontAlgn="base">
              <a:spcBef>
                <a:spcPct val="0"/>
              </a:spcBef>
              <a:spcAft>
                <a:spcPct val="0"/>
              </a:spcAft>
            </a:pPr>
            <a:endParaRPr lang="el-GR" sz="2000" b="1" dirty="0">
              <a:solidFill>
                <a:prstClr val="black">
                  <a:lumMod val="50000"/>
                  <a:lumOff val="50000"/>
                </a:prstClr>
              </a:solidFill>
              <a:latin typeface="Calibri" pitchFamily="34" charset="0"/>
            </a:endParaRPr>
          </a:p>
        </p:txBody>
      </p:sp>
      <p:cxnSp>
        <p:nvCxnSpPr>
          <p:cNvPr id="7" name="Straight Connector 6"/>
          <p:cNvCxnSpPr/>
          <p:nvPr/>
        </p:nvCxnSpPr>
        <p:spPr>
          <a:xfrm flipH="1">
            <a:off x="800100" y="2286000"/>
            <a:ext cx="7543800" cy="30088"/>
          </a:xfrm>
          <a:prstGeom prst="line">
            <a:avLst/>
          </a:prstGeom>
          <a:effectLst>
            <a:outerShdw blurRad="50800" dist="38100" dir="16200000"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pic>
        <p:nvPicPr>
          <p:cNvPr id="8" name="Picture 3" descr="C:\Users\p.soldatos\Pictures\2012-04-18\adip grey.png"/>
          <p:cNvPicPr>
            <a:picLocks noChangeAspect="1" noChangeArrowheads="1"/>
          </p:cNvPicPr>
          <p:nvPr/>
        </p:nvPicPr>
        <p:blipFill>
          <a:blip r:embed="rId3" cstate="print"/>
          <a:srcRect/>
          <a:stretch>
            <a:fillRect/>
          </a:stretch>
        </p:blipFill>
        <p:spPr bwMode="auto">
          <a:xfrm>
            <a:off x="1143000" y="2895600"/>
            <a:ext cx="1263663" cy="129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
        <p:nvSpPr>
          <p:cNvPr id="10" name="9 - Θέση αριθμού διαφάνειας"/>
          <p:cNvSpPr>
            <a:spLocks noGrp="1"/>
          </p:cNvSpPr>
          <p:nvPr>
            <p:ph type="sldNum" sz="quarter" idx="12"/>
          </p:nvPr>
        </p:nvSpPr>
        <p:spPr>
          <a:xfrm>
            <a:off x="7010400" y="6381750"/>
            <a:ext cx="2133600" cy="476250"/>
          </a:xfrm>
        </p:spPr>
        <p:txBody>
          <a:bodyPr/>
          <a:lstStyle/>
          <a:p>
            <a:fld id="{FA836427-97C5-4CAD-A098-FC328F407F3E}" type="slidenum">
              <a:rPr lang="en-GB" smtClean="0">
                <a:solidFill>
                  <a:prstClr val="black"/>
                </a:solidFill>
              </a:rPr>
              <a:pPr/>
              <a:t>1</a:t>
            </a:fld>
            <a:endParaRPr lang="en-GB" dirty="0">
              <a:solidFill>
                <a:prstClr val="black"/>
              </a:solidFill>
            </a:endParaRPr>
          </a:p>
        </p:txBody>
      </p:sp>
      <p:cxnSp>
        <p:nvCxnSpPr>
          <p:cNvPr id="11" name="Straight Connector 6"/>
          <p:cNvCxnSpPr/>
          <p:nvPr/>
        </p:nvCxnSpPr>
        <p:spPr>
          <a:xfrm flipH="1">
            <a:off x="800100" y="4800600"/>
            <a:ext cx="7543800" cy="30088"/>
          </a:xfrm>
          <a:prstGeom prst="line">
            <a:avLst/>
          </a:prstGeom>
          <a:effectLst>
            <a:outerShdw blurRad="50800" dist="38100" dir="5400000" algn="t"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5/7</a:t>
            </a:r>
            <a:endParaRPr lang="en-US" sz="2400" i="1" dirty="0" smtClean="0">
              <a:solidFill>
                <a:schemeClr val="tx1">
                  <a:lumMod val="65000"/>
                  <a:lumOff val="35000"/>
                </a:schemeClr>
              </a:solidFill>
              <a:latin typeface="Calibri" pitchFamily="34" charset="0"/>
              <a:cs typeface="Calibri" pitchFamily="34" charset="0"/>
            </a:endParaRPr>
          </a:p>
        </p:txBody>
      </p:sp>
      <p:sp>
        <p:nvSpPr>
          <p:cNvPr id="10" name="Content Placeholder 1"/>
          <p:cNvSpPr txBox="1">
            <a:spLocks/>
          </p:cNvSpPr>
          <p:nvPr/>
        </p:nvSpPr>
        <p:spPr>
          <a:xfrm>
            <a:off x="0" y="2286000"/>
            <a:ext cx="9144000" cy="3886200"/>
          </a:xfrm>
          <a:prstGeom prst="rect">
            <a:avLst/>
          </a:prstGeom>
        </p:spPr>
        <p:txBody>
          <a:bodyPr/>
          <a:lstStyle/>
          <a:p>
            <a:pPr marL="357188" indent="-357188">
              <a:lnSpc>
                <a:spcPct val="90000"/>
              </a:lnSpc>
              <a:spcBef>
                <a:spcPts val="600"/>
              </a:spcBef>
              <a:buNone/>
            </a:pPr>
            <a:r>
              <a:rPr lang="el-GR" sz="2400" b="1" dirty="0" smtClean="0">
                <a:solidFill>
                  <a:schemeClr val="accent1">
                    <a:lumMod val="75000"/>
                  </a:schemeClr>
                </a:solidFill>
                <a:latin typeface="Calibri" panose="020F0502020204030204" pitchFamily="34" charset="0"/>
              </a:rPr>
              <a:t>	</a:t>
            </a:r>
            <a:r>
              <a:rPr lang="el-GR" sz="2400" dirty="0" smtClean="0">
                <a:solidFill>
                  <a:schemeClr val="accent1">
                    <a:lumMod val="75000"/>
                  </a:schemeClr>
                </a:solidFill>
                <a:latin typeface="Calibri" panose="020F0502020204030204" pitchFamily="34" charset="0"/>
              </a:rPr>
              <a:t>Τελικά συγκροτείται από:</a:t>
            </a:r>
          </a:p>
          <a:p>
            <a:pPr marL="987425" indent="-357188">
              <a:lnSpc>
                <a:spcPct val="90000"/>
              </a:lnSpc>
              <a:spcBef>
                <a:spcPts val="600"/>
              </a:spcBef>
              <a:buFont typeface="Wingdings" pitchFamily="2" charset="2"/>
              <a:buChar char="§"/>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Συνοπτικό σκεπτικό και γενική δομή διαδικασιών</a:t>
            </a:r>
          </a:p>
          <a:p>
            <a:pPr marL="987425" indent="-357188">
              <a:lnSpc>
                <a:spcPct val="90000"/>
              </a:lnSpc>
              <a:spcBef>
                <a:spcPts val="600"/>
              </a:spcBef>
              <a:buFont typeface="Wingdings" pitchFamily="2" charset="2"/>
              <a:buChar char="§"/>
            </a:pPr>
            <a:r>
              <a:rPr lang="el-GR" sz="2400" kern="0" dirty="0" smtClean="0">
                <a:solidFill>
                  <a:schemeClr val="accent1">
                    <a:lumMod val="75000"/>
                  </a:schemeClr>
                </a:solidFill>
                <a:latin typeface="Calibri" panose="020F0502020204030204" pitchFamily="34" charset="0"/>
              </a:rPr>
              <a:t>Περιγραφή επί μέρους διαδικασιών</a:t>
            </a:r>
          </a:p>
          <a:p>
            <a:pPr marL="987425" indent="-357188">
              <a:lnSpc>
                <a:spcPct val="90000"/>
              </a:lnSpc>
              <a:spcBef>
                <a:spcPts val="600"/>
              </a:spcBef>
              <a:buFont typeface="Wingdings" pitchFamily="2" charset="2"/>
              <a:buChar char="§"/>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Απαραίτητα</a:t>
            </a: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έντυπα</a:t>
            </a:r>
          </a:p>
          <a:p>
            <a:pPr marL="987425" indent="-357188">
              <a:lnSpc>
                <a:spcPct val="90000"/>
              </a:lnSpc>
              <a:spcBef>
                <a:spcPts val="600"/>
              </a:spcBef>
              <a:buFont typeface="Wingdings" pitchFamily="2" charset="2"/>
              <a:buChar char="§"/>
            </a:pPr>
            <a:r>
              <a:rPr lang="el-GR" sz="2400" kern="0" dirty="0" smtClean="0">
                <a:solidFill>
                  <a:schemeClr val="accent1">
                    <a:lumMod val="75000"/>
                  </a:schemeClr>
                </a:solidFill>
                <a:latin typeface="Calibri" panose="020F0502020204030204" pitchFamily="34" charset="0"/>
              </a:rPr>
              <a:t>Οδηγό εφαρμογής</a:t>
            </a:r>
            <a:endPar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endParaRPr>
          </a:p>
          <a:p>
            <a:pPr marL="357188" indent="-357188">
              <a:lnSpc>
                <a:spcPct val="90000"/>
              </a:lnSpc>
              <a:spcBef>
                <a:spcPts val="600"/>
              </a:spcBef>
              <a:buFont typeface="Arial" pitchFamily="34" charset="0"/>
              <a:buChar char="•"/>
            </a:pPr>
            <a:endParaRPr lang="el-GR" sz="2400" kern="0" baseline="0" dirty="0" smtClean="0">
              <a:solidFill>
                <a:schemeClr val="accent1">
                  <a:lumMod val="75000"/>
                </a:schemeClr>
              </a:solidFill>
              <a:latin typeface="Calibri" panose="020F0502020204030204" pitchFamily="34" charset="0"/>
            </a:endParaRPr>
          </a:p>
          <a:p>
            <a:pPr marL="357188" indent="-357188">
              <a:lnSpc>
                <a:spcPct val="90000"/>
              </a:lnSpc>
              <a:spcBef>
                <a:spcPts val="600"/>
              </a:spcBef>
            </a:pP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a:t>
            </a:r>
            <a:r>
              <a:rPr kumimoji="0" lang="el-GR" sz="2400" i="0"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Σύστημα: </a:t>
            </a: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Απλό – Ουσιαστικό – Λειτουργικό</a:t>
            </a:r>
          </a:p>
          <a:p>
            <a:pPr marL="357188" indent="-357188" algn="ctr">
              <a:lnSpc>
                <a:spcPct val="90000"/>
              </a:lnSpc>
              <a:spcBef>
                <a:spcPts val="600"/>
              </a:spcBef>
            </a:pPr>
            <a:r>
              <a:rPr lang="el-GR" sz="2400" kern="0" dirty="0" smtClean="0">
                <a:solidFill>
                  <a:schemeClr val="accent1">
                    <a:lumMod val="75000"/>
                  </a:schemeClr>
                </a:solidFill>
                <a:latin typeface="Calibri" panose="020F0502020204030204" pitchFamily="34" charset="0"/>
              </a:rPr>
              <a:t>κ</a:t>
            </a:r>
            <a:r>
              <a:rPr lang="el-GR" sz="2400" kern="0" baseline="0" dirty="0" smtClean="0">
                <a:solidFill>
                  <a:schemeClr val="accent1">
                    <a:lumMod val="75000"/>
                  </a:schemeClr>
                </a:solidFill>
                <a:latin typeface="Calibri" panose="020F0502020204030204" pitchFamily="34" charset="0"/>
              </a:rPr>
              <a:t>αι αντίστοιχο της φυσιογνωμίας του Ιδρύματος</a:t>
            </a:r>
            <a:endParaRPr kumimoji="0" lang="el-GR" sz="2400" i="0" u="none" strike="noStrike" kern="0" cap="none" spc="0" normalizeH="0" baseline="0" noProof="0" dirty="0">
              <a:ln>
                <a:noFill/>
              </a:ln>
              <a:solidFill>
                <a:schemeClr val="accent1">
                  <a:lumMod val="75000"/>
                </a:schemeClr>
              </a:solidFill>
              <a:effectLst/>
              <a:uLnTx/>
              <a:uFillTx/>
              <a:latin typeface="Calibri" panose="020F0502020204030204" pitchFamily="34" charset="0"/>
              <a:ea typeface="+mn-ea"/>
              <a:cs typeface="+mn-cs"/>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10</a:t>
            </a:fld>
            <a:endParaRPr lang="en-GB" dirty="0">
              <a:solidFill>
                <a:prstClr val="black"/>
              </a:solidFill>
            </a:endParaRPr>
          </a:p>
        </p:txBody>
      </p:sp>
      <p:sp>
        <p:nvSpPr>
          <p:cNvPr id="11"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6/7</a:t>
            </a:r>
            <a:endParaRPr lang="en-US" sz="2400" i="1" dirty="0" smtClean="0">
              <a:solidFill>
                <a:schemeClr val="tx1">
                  <a:lumMod val="65000"/>
                  <a:lumOff val="35000"/>
                </a:schemeClr>
              </a:solidFill>
              <a:latin typeface="Calibri" pitchFamily="34" charset="0"/>
              <a:cs typeface="Calibri" pitchFamily="34" charset="0"/>
            </a:endParaRPr>
          </a:p>
        </p:txBody>
      </p:sp>
      <p:sp>
        <p:nvSpPr>
          <p:cNvPr id="12" name="Content Placeholder 1"/>
          <p:cNvSpPr txBox="1">
            <a:spLocks/>
          </p:cNvSpPr>
          <p:nvPr/>
        </p:nvSpPr>
        <p:spPr>
          <a:xfrm>
            <a:off x="0" y="2819400"/>
            <a:ext cx="9144000" cy="2667000"/>
          </a:xfrm>
          <a:prstGeom prst="rect">
            <a:avLst/>
          </a:prstGeom>
        </p:spPr>
        <p:txBody>
          <a:bodyPr/>
          <a:lstStyle/>
          <a:p>
            <a:pPr marL="357188" indent="-357188">
              <a:lnSpc>
                <a:spcPct val="90000"/>
              </a:lnSpc>
              <a:spcBef>
                <a:spcPts val="600"/>
              </a:spcBef>
              <a:buNone/>
            </a:pPr>
            <a:r>
              <a:rPr lang="el-GR" sz="2400" b="1" dirty="0" smtClean="0">
                <a:solidFill>
                  <a:schemeClr val="accent1">
                    <a:lumMod val="75000"/>
                  </a:schemeClr>
                </a:solidFill>
                <a:latin typeface="Calibri" panose="020F0502020204030204" pitchFamily="34" charset="0"/>
              </a:rPr>
              <a:t>	</a:t>
            </a:r>
            <a:r>
              <a:rPr lang="el-GR" sz="2400" dirty="0" smtClean="0">
                <a:solidFill>
                  <a:schemeClr val="accent1">
                    <a:lumMod val="75000"/>
                  </a:schemeClr>
                </a:solidFill>
                <a:latin typeface="Calibri" panose="020F0502020204030204" pitchFamily="34" charset="0"/>
              </a:rPr>
              <a:t>(α) Δράσεις της ΑΔΙΠ για ενημέρωση των ΑΕΙ</a:t>
            </a:r>
          </a:p>
          <a:p>
            <a:pPr marL="357188" indent="-357188">
              <a:lnSpc>
                <a:spcPct val="90000"/>
              </a:lnSpc>
              <a:spcBef>
                <a:spcPts val="600"/>
              </a:spcBef>
              <a:buNone/>
            </a:pPr>
            <a:endParaRPr lang="el-GR" sz="2400" dirty="0" smtClean="0">
              <a:solidFill>
                <a:schemeClr val="accent1">
                  <a:lumMod val="75000"/>
                </a:schemeClr>
              </a:solidFill>
              <a:latin typeface="Calibri" panose="020F0502020204030204" pitchFamily="34" charset="0"/>
            </a:endParaRPr>
          </a:p>
          <a:p>
            <a:pPr marL="357188" indent="-357188">
              <a:lnSpc>
                <a:spcPct val="90000"/>
              </a:lnSpc>
              <a:spcBef>
                <a:spcPts val="600"/>
              </a:spcBef>
              <a:buNone/>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	(β) Συστηματική ανάλυση των γενικών αρχών και κριτηρίων (ΑΔΙΠ)</a:t>
            </a:r>
          </a:p>
          <a:p>
            <a:pPr marL="357188" indent="-357188">
              <a:lnSpc>
                <a:spcPct val="90000"/>
              </a:lnSpc>
              <a:spcBef>
                <a:spcPts val="600"/>
              </a:spcBef>
              <a:buNone/>
            </a:pPr>
            <a:endPar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endParaRPr>
          </a:p>
          <a:p>
            <a:pPr marL="357188" indent="-357188">
              <a:lnSpc>
                <a:spcPct val="90000"/>
              </a:lnSpc>
              <a:spcBef>
                <a:spcPts val="600"/>
              </a:spcBef>
              <a:buNone/>
            </a:pPr>
            <a:r>
              <a:rPr lang="el-GR" sz="2400" kern="0" dirty="0" smtClean="0">
                <a:solidFill>
                  <a:schemeClr val="accent1">
                    <a:lumMod val="75000"/>
                  </a:schemeClr>
                </a:solidFill>
                <a:latin typeface="Calibri" panose="020F0502020204030204" pitchFamily="34" charset="0"/>
              </a:rPr>
              <a:t>	(γ) Επεξεργασία επί μέρους ενοτήτων του συστήματος ΔΠ (ΜΟΔΙΠ με βοήθεια από ΑΔΙΠ)</a:t>
            </a:r>
            <a:endParaRPr kumimoji="0" lang="el-GR" sz="2400" i="0" u="none" strike="noStrike" kern="0" cap="none" spc="0" normalizeH="0" baseline="0" noProof="0" dirty="0">
              <a:ln>
                <a:noFill/>
              </a:ln>
              <a:solidFill>
                <a:schemeClr val="accent1">
                  <a:lumMod val="75000"/>
                </a:schemeClr>
              </a:solidFill>
              <a:effectLst/>
              <a:uLnTx/>
              <a:uFillTx/>
              <a:latin typeface="Calibri" panose="020F0502020204030204" pitchFamily="34" charset="0"/>
              <a:ea typeface="+mn-ea"/>
              <a:cs typeface="+mn-cs"/>
            </a:endParaRPr>
          </a:p>
        </p:txBody>
      </p:sp>
      <p:sp>
        <p:nvSpPr>
          <p:cNvPr id="9" name="8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11</a:t>
            </a:fld>
            <a:endParaRPr lang="en-GB" dirty="0">
              <a:solidFill>
                <a:prstClr val="black"/>
              </a:solidFill>
            </a:endParaRPr>
          </a:p>
        </p:txBody>
      </p:sp>
      <p:sp>
        <p:nvSpPr>
          <p:cNvPr id="13" name="Text Box 2"/>
          <p:cNvSpPr txBox="1">
            <a:spLocks noChangeArrowheads="1"/>
          </p:cNvSpPr>
          <p:nvPr/>
        </p:nvSpPr>
        <p:spPr bwMode="auto">
          <a:xfrm>
            <a:off x="107950" y="1905000"/>
            <a:ext cx="9036050" cy="400050"/>
          </a:xfrm>
          <a:prstGeom prst="rect">
            <a:avLst/>
          </a:prstGeom>
          <a:noFill/>
          <a:ln w="9525">
            <a:noFill/>
            <a:miter lim="800000"/>
            <a:headEnd/>
            <a:tailEnd/>
          </a:ln>
        </p:spPr>
        <p:txBody>
          <a:bodyPr>
            <a:spAutoFit/>
          </a:bodyPr>
          <a:lstStyle/>
          <a:p>
            <a:r>
              <a:rPr lang="el-GR" sz="2000" b="1" dirty="0">
                <a:solidFill>
                  <a:srgbClr val="7F7F7F"/>
                </a:solidFill>
                <a:latin typeface="Calibri" pitchFamily="34" charset="0"/>
              </a:rPr>
              <a:t>ΣΧΕΔΙΑΣΜΟΣ ΚΑΙ ΑΝΑΠΤΥΞΗ ΤΟΥ ΣΥΣΤΗΜΑΤΟΣ</a:t>
            </a:r>
            <a:endParaRPr lang="en-GB" sz="2000" b="1" dirty="0">
              <a:solidFill>
                <a:srgbClr val="7F7F7F"/>
              </a:solidFill>
              <a:latin typeface="Calibri" pitchFamily="34" charset="0"/>
            </a:endParaRPr>
          </a:p>
        </p:txBody>
      </p:sp>
      <p:sp>
        <p:nvSpPr>
          <p:cNvPr id="11"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7/7</a:t>
            </a:r>
            <a:endParaRPr lang="en-US" sz="2400" i="1" dirty="0" smtClean="0">
              <a:solidFill>
                <a:schemeClr val="tx1">
                  <a:lumMod val="65000"/>
                  <a:lumOff val="35000"/>
                </a:schemeClr>
              </a:solidFill>
              <a:latin typeface="Calibri" pitchFamily="34" charset="0"/>
              <a:cs typeface="Calibri" pitchFamily="34" charset="0"/>
            </a:endParaRPr>
          </a:p>
        </p:txBody>
      </p:sp>
      <p:sp>
        <p:nvSpPr>
          <p:cNvPr id="9" name="8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12</a:t>
            </a:fld>
            <a:endParaRPr lang="en-GB" dirty="0">
              <a:solidFill>
                <a:prstClr val="black"/>
              </a:solidFill>
            </a:endParaRPr>
          </a:p>
        </p:txBody>
      </p:sp>
      <p:sp>
        <p:nvSpPr>
          <p:cNvPr id="10" name="Content Placeholder 2"/>
          <p:cNvSpPr txBox="1">
            <a:spLocks/>
          </p:cNvSpPr>
          <p:nvPr/>
        </p:nvSpPr>
        <p:spPr>
          <a:xfrm>
            <a:off x="467544" y="2204864"/>
            <a:ext cx="8229600" cy="3816424"/>
          </a:xfrm>
          <a:prstGeom prst="rect">
            <a:avLst/>
          </a:prstGeom>
        </p:spPr>
        <p:txBody>
          <a:bodyPr/>
          <a:lstStyle/>
          <a:p>
            <a:pPr marL="457200" marR="0" lvl="1" indent="-457200" algn="l" defTabSz="914400" rtl="0" eaLnBrk="1" fontAlgn="base" latinLnBrk="0" hangingPunct="1">
              <a:lnSpc>
                <a:spcPct val="100000"/>
              </a:lnSpc>
              <a:spcBef>
                <a:spcPct val="0"/>
              </a:spcBef>
              <a:spcAft>
                <a:spcPts val="600"/>
              </a:spcAft>
              <a:buClrTx/>
              <a:buSzTx/>
              <a:tabLst/>
              <a:defRPr/>
            </a:pPr>
            <a:r>
              <a:rPr lang="el-GR" sz="2000" dirty="0" smtClean="0">
                <a:solidFill>
                  <a:schemeClr val="tx2"/>
                </a:solidFill>
                <a:latin typeface="Calibri" pitchFamily="34" charset="0"/>
                <a:cs typeface="Calibri" pitchFamily="34" charset="0"/>
              </a:rPr>
              <a:t>Εύστοχος σχεδιασμός και εφαρμογή του:</a:t>
            </a:r>
          </a:p>
          <a:p>
            <a:pPr marL="901700" lvl="1" indent="-457200" fontAlgn="base">
              <a:spcBef>
                <a:spcPct val="0"/>
              </a:spcBef>
              <a:spcAft>
                <a:spcPts val="600"/>
              </a:spcAft>
              <a:buFontTx/>
              <a:buChar char="-"/>
            </a:pPr>
            <a:r>
              <a:rPr lang="el-GR" sz="2000" dirty="0" smtClean="0">
                <a:solidFill>
                  <a:schemeClr val="tx2"/>
                </a:solidFill>
                <a:latin typeface="Calibri" pitchFamily="34" charset="0"/>
                <a:cs typeface="Calibri" pitchFamily="34" charset="0"/>
              </a:rPr>
              <a:t>Όχι μόνο διασφαλίζει αλλά και βελτιώνει την ποιότητα</a:t>
            </a:r>
          </a:p>
          <a:p>
            <a:pPr marL="901700" lvl="1" indent="-457200" fontAlgn="base">
              <a:spcBef>
                <a:spcPct val="0"/>
              </a:spcBef>
              <a:spcAft>
                <a:spcPts val="600"/>
              </a:spcAft>
              <a:buFontTx/>
              <a:buChar char="-"/>
            </a:pPr>
            <a:r>
              <a:rPr lang="el-GR" sz="2000" dirty="0" smtClean="0">
                <a:solidFill>
                  <a:schemeClr val="tx2"/>
                </a:solidFill>
                <a:latin typeface="Calibri" pitchFamily="34" charset="0"/>
                <a:cs typeface="Calibri" pitchFamily="34" charset="0"/>
              </a:rPr>
              <a:t>Διευκολύνει σημαντικά την εύρυθμη λειτουργία μας στο Ίδρυμα</a:t>
            </a:r>
          </a:p>
          <a:p>
            <a:pPr marL="901700" lvl="1" indent="-457200" fontAlgn="base">
              <a:spcBef>
                <a:spcPct val="0"/>
              </a:spcBef>
              <a:spcAft>
                <a:spcPts val="600"/>
              </a:spcAft>
              <a:buFontTx/>
              <a:buChar char="-"/>
            </a:pPr>
            <a:r>
              <a:rPr lang="el-GR" sz="2000" dirty="0" smtClean="0">
                <a:solidFill>
                  <a:schemeClr val="tx2"/>
                </a:solidFill>
                <a:latin typeface="Calibri" pitchFamily="34" charset="0"/>
                <a:cs typeface="Calibri" pitchFamily="34" charset="0"/>
              </a:rPr>
              <a:t>Τονώνει το αίσθημα ασφάλειας φοιτητών &amp; καθηγητών</a:t>
            </a:r>
          </a:p>
          <a:p>
            <a:pPr marL="901700" lvl="1" indent="-457200" fontAlgn="base">
              <a:spcBef>
                <a:spcPct val="0"/>
              </a:spcBef>
              <a:spcAft>
                <a:spcPts val="600"/>
              </a:spcAft>
              <a:buFontTx/>
              <a:buChar char="-"/>
            </a:pPr>
            <a:r>
              <a:rPr lang="el-GR" sz="2000" dirty="0" smtClean="0">
                <a:solidFill>
                  <a:schemeClr val="tx2"/>
                </a:solidFill>
                <a:latin typeface="Calibri" pitchFamily="34" charset="0"/>
                <a:cs typeface="Calibri" pitchFamily="34" charset="0"/>
              </a:rPr>
              <a:t>Μειώνει τον κίνδυνο «εκτροχιασμού»</a:t>
            </a:r>
          </a:p>
          <a:p>
            <a:pPr marL="901700" lvl="1" indent="-457200" fontAlgn="base">
              <a:spcBef>
                <a:spcPct val="0"/>
              </a:spcBef>
              <a:spcAft>
                <a:spcPts val="600"/>
              </a:spcAft>
            </a:pPr>
            <a:endParaRPr lang="el-GR" sz="2000" dirty="0" smtClean="0">
              <a:solidFill>
                <a:schemeClr val="tx2"/>
              </a:solidFill>
              <a:latin typeface="Calibri" pitchFamily="34" charset="0"/>
              <a:cs typeface="Calibri" pitchFamily="34" charset="0"/>
            </a:endParaRPr>
          </a:p>
          <a:p>
            <a:pPr marL="457200" marR="0" lvl="1" indent="-457200" algn="l" defTabSz="914400" rtl="0" eaLnBrk="1" fontAlgn="base" latinLnBrk="0" hangingPunct="1">
              <a:lnSpc>
                <a:spcPct val="100000"/>
              </a:lnSpc>
              <a:spcBef>
                <a:spcPct val="0"/>
              </a:spcBef>
              <a:spcAft>
                <a:spcPts val="600"/>
              </a:spcAft>
              <a:buClrTx/>
              <a:buSzTx/>
              <a:tabLst/>
              <a:defRPr/>
            </a:pPr>
            <a:r>
              <a:rPr lang="el-GR" sz="2000" baseline="0" dirty="0" smtClean="0">
                <a:solidFill>
                  <a:schemeClr val="tx2"/>
                </a:solidFill>
                <a:latin typeface="Calibri" pitchFamily="34" charset="0"/>
                <a:cs typeface="Calibri" pitchFamily="34" charset="0"/>
              </a:rPr>
              <a:t>	Αλλά </a:t>
            </a:r>
            <a:r>
              <a:rPr lang="el-GR" sz="2000" u="sng" baseline="0" dirty="0" smtClean="0">
                <a:solidFill>
                  <a:schemeClr val="tx2"/>
                </a:solidFill>
                <a:latin typeface="Calibri" pitchFamily="34" charset="0"/>
                <a:cs typeface="Calibri" pitchFamily="34" charset="0"/>
              </a:rPr>
              <a:t>ΚΑΙ</a:t>
            </a:r>
            <a:r>
              <a:rPr lang="el-GR" sz="2000" baseline="0" dirty="0" smtClean="0">
                <a:solidFill>
                  <a:schemeClr val="tx2"/>
                </a:solidFill>
                <a:latin typeface="Calibri" pitchFamily="34" charset="0"/>
                <a:cs typeface="Calibri" pitchFamily="34" charset="0"/>
              </a:rPr>
              <a:t>:</a:t>
            </a:r>
          </a:p>
          <a:p>
            <a:pPr marL="901700" marR="0" lvl="1" indent="-457200" algn="l" defTabSz="914400" rtl="0" eaLnBrk="1" fontAlgn="base" latinLnBrk="0" hangingPunct="1">
              <a:lnSpc>
                <a:spcPct val="100000"/>
              </a:lnSpc>
              <a:spcBef>
                <a:spcPct val="0"/>
              </a:spcBef>
              <a:spcAft>
                <a:spcPts val="600"/>
              </a:spcAft>
              <a:buClrTx/>
              <a:buSzTx/>
              <a:buFontTx/>
              <a:buChar char="-"/>
              <a:tabLst/>
              <a:defRPr/>
            </a:pPr>
            <a:r>
              <a:rPr kumimoji="0" lang="el-GR" sz="2000" b="0" u="none" strike="noStrike" kern="1200" cap="none" spc="0" normalizeH="0" noProof="0" dirty="0" smtClean="0">
                <a:ln>
                  <a:noFill/>
                </a:ln>
                <a:solidFill>
                  <a:schemeClr val="tx2"/>
                </a:solidFill>
                <a:effectLst/>
                <a:uLnTx/>
                <a:uFillTx/>
                <a:latin typeface="Calibri" pitchFamily="34" charset="0"/>
                <a:ea typeface="+mn-ea"/>
                <a:cs typeface="Calibri" pitchFamily="34" charset="0"/>
              </a:rPr>
              <a:t>Εξοικειώνει τελικά με την τήρηση υποχρεώσεων</a:t>
            </a:r>
          </a:p>
          <a:p>
            <a:pPr marL="901700" marR="0" lvl="1" indent="-457200" algn="l" defTabSz="914400" rtl="0" eaLnBrk="1" fontAlgn="base" latinLnBrk="0" hangingPunct="1">
              <a:lnSpc>
                <a:spcPct val="100000"/>
              </a:lnSpc>
              <a:spcBef>
                <a:spcPct val="0"/>
              </a:spcBef>
              <a:spcAft>
                <a:spcPts val="600"/>
              </a:spcAft>
              <a:buClrTx/>
              <a:buSzTx/>
              <a:buFontTx/>
              <a:buChar char="-"/>
              <a:tabLst/>
              <a:defRPr/>
            </a:pPr>
            <a:r>
              <a:rPr lang="el-GR" sz="2000" baseline="0" dirty="0" smtClean="0">
                <a:solidFill>
                  <a:schemeClr val="tx2"/>
                </a:solidFill>
                <a:latin typeface="Calibri" pitchFamily="34" charset="0"/>
                <a:cs typeface="Calibri" pitchFamily="34" charset="0"/>
              </a:rPr>
              <a:t>Καλλιεργεί</a:t>
            </a:r>
            <a:r>
              <a:rPr lang="el-GR" sz="2000" dirty="0" smtClean="0">
                <a:solidFill>
                  <a:schemeClr val="tx2"/>
                </a:solidFill>
                <a:latin typeface="Calibri" pitchFamily="34" charset="0"/>
                <a:cs typeface="Calibri" pitchFamily="34" charset="0"/>
              </a:rPr>
              <a:t> και εμπεδώνει τη δημοκρατική συνείδηση στα ΑΕΙ.</a:t>
            </a:r>
          </a:p>
          <a:p>
            <a:pPr marL="901700" marR="0" lvl="1" indent="-457200" algn="l" defTabSz="914400" rtl="0" eaLnBrk="1" fontAlgn="base" latinLnBrk="0" hangingPunct="1">
              <a:lnSpc>
                <a:spcPct val="100000"/>
              </a:lnSpc>
              <a:spcBef>
                <a:spcPct val="0"/>
              </a:spcBef>
              <a:spcAft>
                <a:spcPts val="600"/>
              </a:spcAft>
              <a:buClrTx/>
              <a:buSzTx/>
              <a:tabLst/>
              <a:defRPr/>
            </a:pPr>
            <a:r>
              <a:rPr kumimoji="0" lang="el-GR" sz="2000" b="0" u="none" strike="noStrike" kern="1200" cap="none" spc="0" normalizeH="0" baseline="0" noProof="0" dirty="0" smtClean="0">
                <a:ln>
                  <a:noFill/>
                </a:ln>
                <a:solidFill>
                  <a:schemeClr val="tx2"/>
                </a:solidFill>
                <a:effectLst/>
                <a:uLnTx/>
                <a:uFillTx/>
                <a:latin typeface="Calibri" pitchFamily="34" charset="0"/>
                <a:ea typeface="+mn-ea"/>
                <a:cs typeface="Calibri" pitchFamily="34" charset="0"/>
              </a:rPr>
              <a:t>	</a:t>
            </a:r>
            <a:endParaRPr kumimoji="0" lang="en-US" sz="2000" b="0" u="none" strike="noStrike" kern="1200" cap="none" spc="0" normalizeH="0" baseline="0" noProof="0" dirty="0" smtClean="0">
              <a:ln>
                <a:noFill/>
              </a:ln>
              <a:solidFill>
                <a:schemeClr val="tx2"/>
              </a:solidFill>
              <a:effectLst/>
              <a:uLnTx/>
              <a:uFillTx/>
              <a:latin typeface="Calibri" pitchFamily="34" charset="0"/>
              <a:ea typeface="+mn-ea"/>
              <a:cs typeface="Calibri" pitchFamily="34" charset="0"/>
            </a:endParaRPr>
          </a:p>
        </p:txBody>
      </p:sp>
      <p:sp>
        <p:nvSpPr>
          <p:cNvPr id="12"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ΕΚΘΕΣΗ ΕΣΩΤΕΡΙΚΗΣ ΑΞΙΟΛΟΓΗΣΗΣ ΤΟΥ ΙΔΡΥΜΑΤΟΣ</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1/</a:t>
            </a:r>
            <a:r>
              <a:rPr lang="en-US" sz="2400" i="1" dirty="0" smtClean="0">
                <a:solidFill>
                  <a:schemeClr val="tx1">
                    <a:lumMod val="65000"/>
                    <a:lumOff val="35000"/>
                  </a:schemeClr>
                </a:solidFill>
                <a:latin typeface="Calibri" pitchFamily="34" charset="0"/>
                <a:cs typeface="Calibri" pitchFamily="34" charset="0"/>
              </a:rPr>
              <a:t>5</a:t>
            </a:r>
          </a:p>
        </p:txBody>
      </p:sp>
      <p:sp>
        <p:nvSpPr>
          <p:cNvPr id="12" name="Content Placeholder 1"/>
          <p:cNvSpPr txBox="1">
            <a:spLocks/>
          </p:cNvSpPr>
          <p:nvPr/>
        </p:nvSpPr>
        <p:spPr>
          <a:xfrm>
            <a:off x="0" y="1905000"/>
            <a:ext cx="9144000" cy="4191000"/>
          </a:xfrm>
          <a:prstGeom prst="rect">
            <a:avLst/>
          </a:prstGeom>
        </p:spPr>
        <p:txBody>
          <a:bodyPr/>
          <a:lstStyle/>
          <a:p>
            <a:pPr marL="357188" indent="-357188">
              <a:lnSpc>
                <a:spcPct val="90000"/>
              </a:lnSpc>
              <a:spcBef>
                <a:spcPts val="600"/>
              </a:spcBef>
              <a:spcAft>
                <a:spcPts val="1200"/>
              </a:spcAft>
              <a:buNone/>
            </a:pPr>
            <a:r>
              <a:rPr lang="el-GR" sz="2400" kern="0" dirty="0" smtClean="0">
                <a:solidFill>
                  <a:schemeClr val="accent1">
                    <a:lumMod val="75000"/>
                  </a:schemeClr>
                </a:solidFill>
                <a:latin typeface="Calibri" panose="020F0502020204030204" pitchFamily="34" charset="0"/>
              </a:rPr>
              <a:t>	Αποτελείται από ενότητες:</a:t>
            </a:r>
          </a:p>
          <a:p>
            <a:pPr marL="806450" indent="-457200">
              <a:lnSpc>
                <a:spcPct val="90000"/>
              </a:lnSpc>
              <a:spcBef>
                <a:spcPts val="600"/>
              </a:spcBef>
              <a:buFont typeface="+mj-lt"/>
              <a:buAutoNum type="arabicPeriod"/>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ΕΠΙΤΟΜΗ</a:t>
            </a: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ΤΟΥ ΙΔΡΥΜΑΤΟΣ</a:t>
            </a:r>
          </a:p>
          <a:p>
            <a:pPr marL="806450" indent="-457200">
              <a:lnSpc>
                <a:spcPct val="90000"/>
              </a:lnSpc>
              <a:spcBef>
                <a:spcPts val="600"/>
              </a:spcBef>
              <a:buFont typeface="+mj-lt"/>
              <a:buAutoNum type="arabicPeriod"/>
            </a:pPr>
            <a:endPar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endParaRPr>
          </a:p>
          <a:p>
            <a:pPr marL="806450" indent="-457200">
              <a:lnSpc>
                <a:spcPct val="90000"/>
              </a:lnSpc>
              <a:spcBef>
                <a:spcPts val="600"/>
              </a:spcBef>
              <a:buFont typeface="+mj-lt"/>
              <a:buAutoNum type="arabicPeriod"/>
            </a:pPr>
            <a:r>
              <a:rPr lang="el-GR" sz="2400" kern="0" baseline="0" dirty="0" smtClean="0">
                <a:solidFill>
                  <a:schemeClr val="accent1">
                    <a:lumMod val="75000"/>
                  </a:schemeClr>
                </a:solidFill>
                <a:latin typeface="Calibri" panose="020F0502020204030204" pitchFamily="34" charset="0"/>
              </a:rPr>
              <a:t>ΑΡΧΕΣ</a:t>
            </a:r>
            <a:r>
              <a:rPr lang="el-GR" sz="2400" kern="0" dirty="0" smtClean="0">
                <a:solidFill>
                  <a:schemeClr val="accent1">
                    <a:lumMod val="75000"/>
                  </a:schemeClr>
                </a:solidFill>
                <a:latin typeface="Calibri" panose="020F0502020204030204" pitchFamily="34" charset="0"/>
              </a:rPr>
              <a:t> ΚΑΙ ΚΡΙΤΗΡΙΑ ΔΠ</a:t>
            </a:r>
          </a:p>
          <a:p>
            <a:pPr marL="806450" indent="-457200">
              <a:lnSpc>
                <a:spcPct val="90000"/>
              </a:lnSpc>
              <a:spcBef>
                <a:spcPts val="600"/>
              </a:spcBef>
              <a:buFont typeface="+mj-lt"/>
              <a:buAutoNum type="arabicPeriod"/>
            </a:pPr>
            <a:endParaRPr lang="el-GR" sz="2400" kern="0" dirty="0" smtClean="0">
              <a:solidFill>
                <a:schemeClr val="accent1">
                  <a:lumMod val="75000"/>
                </a:schemeClr>
              </a:solidFill>
              <a:latin typeface="Calibri" panose="020F0502020204030204" pitchFamily="34" charset="0"/>
            </a:endParaRPr>
          </a:p>
          <a:p>
            <a:pPr marL="806450" indent="-457200">
              <a:lnSpc>
                <a:spcPct val="90000"/>
              </a:lnSpc>
              <a:spcBef>
                <a:spcPts val="600"/>
              </a:spcBef>
              <a:buFont typeface="+mj-lt"/>
              <a:buAutoNum type="arabicPeriod"/>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ΠΙΝΑΚΕΣ</a:t>
            </a: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ΥΠΗΡΕΣΙΩΝ ΚΕΝΤΡΙΚΗΣ ΔΙΟΙΚΗΣΗΣ</a:t>
            </a:r>
          </a:p>
          <a:p>
            <a:pPr marL="806450" indent="-457200">
              <a:lnSpc>
                <a:spcPct val="90000"/>
              </a:lnSpc>
              <a:spcBef>
                <a:spcPts val="600"/>
              </a:spcBef>
              <a:buFont typeface="+mj-lt"/>
              <a:buAutoNum type="arabicPeriod"/>
            </a:pPr>
            <a:endPar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endParaRPr>
          </a:p>
          <a:p>
            <a:pPr marL="806450" indent="-457200">
              <a:lnSpc>
                <a:spcPct val="90000"/>
              </a:lnSpc>
              <a:spcBef>
                <a:spcPts val="600"/>
              </a:spcBef>
              <a:buFont typeface="+mj-lt"/>
              <a:buAutoNum type="arabicPeriod"/>
            </a:pPr>
            <a:r>
              <a:rPr lang="el-GR" sz="2400" kern="0" baseline="0" dirty="0" smtClean="0">
                <a:solidFill>
                  <a:schemeClr val="accent1">
                    <a:lumMod val="75000"/>
                  </a:schemeClr>
                </a:solidFill>
                <a:latin typeface="Calibri" panose="020F0502020204030204" pitchFamily="34" charset="0"/>
              </a:rPr>
              <a:t>ΣΥΝΘΕΤΙΚΟΙ</a:t>
            </a:r>
            <a:r>
              <a:rPr lang="el-GR" sz="2400" kern="0" dirty="0" smtClean="0">
                <a:solidFill>
                  <a:schemeClr val="accent1">
                    <a:lumMod val="75000"/>
                  </a:schemeClr>
                </a:solidFill>
                <a:latin typeface="Calibri" panose="020F0502020204030204" pitchFamily="34" charset="0"/>
              </a:rPr>
              <a:t> ΠΙΝΑΚΕΣ ΤΜΗΜΑΤΩΝ</a:t>
            </a:r>
          </a:p>
          <a:p>
            <a:pPr marL="806450" indent="-457200">
              <a:lnSpc>
                <a:spcPct val="90000"/>
              </a:lnSpc>
              <a:spcBef>
                <a:spcPts val="600"/>
              </a:spcBef>
              <a:buFont typeface="+mj-lt"/>
              <a:buAutoNum type="arabicPeriod"/>
            </a:pPr>
            <a:endParaRPr lang="el-GR" sz="2400" kern="0" dirty="0" smtClean="0">
              <a:solidFill>
                <a:schemeClr val="accent1">
                  <a:lumMod val="75000"/>
                </a:schemeClr>
              </a:solidFill>
              <a:latin typeface="Calibri" panose="020F0502020204030204" pitchFamily="34" charset="0"/>
            </a:endParaRPr>
          </a:p>
          <a:p>
            <a:pPr marL="806450" indent="-457200">
              <a:lnSpc>
                <a:spcPct val="90000"/>
              </a:lnSpc>
              <a:spcBef>
                <a:spcPts val="600"/>
              </a:spcBef>
              <a:buFont typeface="+mj-lt"/>
              <a:buAutoNum type="arabicPeriod"/>
            </a:pPr>
            <a:r>
              <a:rPr kumimoji="0" lang="el-GR" sz="2400" i="0" u="none" strike="noStrike" kern="0" cap="none" spc="0" normalizeH="0" baseline="0" noProof="0" dirty="0" smtClean="0">
                <a:ln>
                  <a:noFill/>
                </a:ln>
                <a:solidFill>
                  <a:schemeClr val="accent1">
                    <a:lumMod val="75000"/>
                  </a:schemeClr>
                </a:solidFill>
                <a:effectLst/>
                <a:uLnTx/>
                <a:uFillTx/>
                <a:latin typeface="Calibri" panose="020F0502020204030204" pitchFamily="34" charset="0"/>
                <a:ea typeface="+mn-ea"/>
                <a:cs typeface="+mn-cs"/>
              </a:rPr>
              <a:t>ΤΟ ΕΣΩΤΕΡΙΚΟ ΣΥΣΤΗΜΑ ΔΠ</a:t>
            </a:r>
            <a:endParaRPr kumimoji="0" lang="el-GR" sz="2400" i="0" u="none" strike="noStrike" kern="0" cap="none" spc="0" normalizeH="0" baseline="0" noProof="0" dirty="0">
              <a:ln>
                <a:noFill/>
              </a:ln>
              <a:solidFill>
                <a:schemeClr val="accent1">
                  <a:lumMod val="75000"/>
                </a:schemeClr>
              </a:solidFill>
              <a:effectLst/>
              <a:uLnTx/>
              <a:uFillTx/>
              <a:latin typeface="Calibri" panose="020F0502020204030204" pitchFamily="34" charset="0"/>
              <a:ea typeface="+mn-ea"/>
              <a:cs typeface="+mn-cs"/>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13</a:t>
            </a:fld>
            <a:endParaRPr lang="en-GB" dirty="0">
              <a:solidFill>
                <a:prstClr val="black"/>
              </a:solidFill>
            </a:endParaRPr>
          </a:p>
        </p:txBody>
      </p:sp>
      <p:sp>
        <p:nvSpPr>
          <p:cNvPr id="10"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ΕΚΘΕΣΗ ΕΣΩΤΕΡΙΚΗΣ ΑΞΙΟΛΟΓΗΣΗΣ ΤΟΥ ΙΔΡΥΜΑΤΟΣ</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2/</a:t>
            </a:r>
            <a:r>
              <a:rPr lang="en-US" sz="2400" i="1" dirty="0" smtClean="0">
                <a:solidFill>
                  <a:schemeClr val="tx1">
                    <a:lumMod val="65000"/>
                    <a:lumOff val="35000"/>
                  </a:schemeClr>
                </a:solidFill>
                <a:latin typeface="Calibri" pitchFamily="34" charset="0"/>
                <a:cs typeface="Calibri" pitchFamily="34" charset="0"/>
              </a:rPr>
              <a:t>5</a:t>
            </a:r>
          </a:p>
        </p:txBody>
      </p:sp>
      <p:sp>
        <p:nvSpPr>
          <p:cNvPr id="12" name="Content Placeholder 1"/>
          <p:cNvSpPr txBox="1">
            <a:spLocks/>
          </p:cNvSpPr>
          <p:nvPr/>
        </p:nvSpPr>
        <p:spPr>
          <a:xfrm>
            <a:off x="0" y="2209800"/>
            <a:ext cx="9144000" cy="4267200"/>
          </a:xfrm>
          <a:prstGeom prst="rect">
            <a:avLst/>
          </a:prstGeom>
        </p:spPr>
        <p:txBody>
          <a:bodyPr/>
          <a:lstStyle/>
          <a:p>
            <a:pPr marL="806450" indent="-457200">
              <a:lnSpc>
                <a:spcPct val="90000"/>
              </a:lnSpc>
              <a:spcBef>
                <a:spcPts val="600"/>
              </a:spcBef>
              <a:buFont typeface="+mj-lt"/>
              <a:buAutoNum type="arabicPeriod"/>
            </a:pPr>
            <a:r>
              <a:rPr kumimoji="0" lang="el-GR" sz="2400" i="0" u="none" strike="noStrike" kern="0" cap="none" spc="0" normalizeH="0" baseline="0" noProof="0" dirty="0" smtClean="0">
                <a:ln>
                  <a:noFill/>
                </a:ln>
                <a:solidFill>
                  <a:schemeClr val="tx2">
                    <a:lumMod val="75000"/>
                  </a:schemeClr>
                </a:solidFill>
                <a:effectLst/>
                <a:uLnTx/>
                <a:uFillTx/>
                <a:latin typeface="Calibri" panose="020F0502020204030204" pitchFamily="34" charset="0"/>
                <a:ea typeface="+mn-ea"/>
                <a:cs typeface="+mn-cs"/>
              </a:rPr>
              <a:t>ΕΠΙΤΟΜΗ</a:t>
            </a:r>
            <a:r>
              <a:rPr kumimoji="0" lang="el-GR" sz="2400" i="0" u="none" strike="noStrike" kern="0" cap="none" spc="0" normalizeH="0" noProof="0" dirty="0" smtClean="0">
                <a:ln>
                  <a:noFill/>
                </a:ln>
                <a:solidFill>
                  <a:schemeClr val="tx2">
                    <a:lumMod val="75000"/>
                  </a:schemeClr>
                </a:solidFill>
                <a:effectLst/>
                <a:uLnTx/>
                <a:uFillTx/>
                <a:latin typeface="Calibri" panose="020F0502020204030204" pitchFamily="34" charset="0"/>
                <a:ea typeface="+mn-ea"/>
                <a:cs typeface="+mn-cs"/>
              </a:rPr>
              <a:t> ΤΟΥ ΙΔΡΥΜΑΤΟΣ</a:t>
            </a:r>
          </a:p>
          <a:p>
            <a:pPr marL="806450" indent="-457200">
              <a:lnSpc>
                <a:spcPct val="90000"/>
              </a:lnSpc>
              <a:spcBef>
                <a:spcPts val="600"/>
              </a:spcBef>
            </a:pPr>
            <a:endParaRPr kumimoji="0" lang="el-GR" sz="2400" i="0" u="none" strike="noStrike" kern="0" cap="none" spc="0" normalizeH="0" noProof="0" dirty="0" smtClean="0">
              <a:ln>
                <a:noFill/>
              </a:ln>
              <a:solidFill>
                <a:schemeClr val="tx2">
                  <a:lumMod val="75000"/>
                </a:schemeClr>
              </a:solidFill>
              <a:effectLst/>
              <a:uLnTx/>
              <a:uFillTx/>
              <a:latin typeface="Calibri" panose="020F0502020204030204" pitchFamily="34" charset="0"/>
              <a:ea typeface="+mn-ea"/>
              <a:cs typeface="+mn-cs"/>
            </a:endParaRPr>
          </a:p>
          <a:p>
            <a:pPr marL="806450" indent="-457200">
              <a:lnSpc>
                <a:spcPct val="90000"/>
              </a:lnSpc>
              <a:spcAft>
                <a:spcPts val="600"/>
              </a:spcAft>
            </a:pPr>
            <a:r>
              <a:rPr lang="el-GR" sz="2400" kern="0" dirty="0" smtClean="0">
                <a:solidFill>
                  <a:schemeClr val="accent1">
                    <a:lumMod val="75000"/>
                  </a:schemeClr>
                </a:solidFill>
                <a:latin typeface="Calibri" panose="020F0502020204030204" pitchFamily="34" charset="0"/>
              </a:rPr>
              <a:t>	1.1  ΓΕΝΙΚΟΣ ΠΙΝΑΚΑΣ ΠΟΣΟΤΙΚΩΝ ΔΕΔΟΜΕΝΩΝ</a:t>
            </a:r>
          </a:p>
          <a:p>
            <a:pPr marL="806450" indent="-457200">
              <a:lnSpc>
                <a:spcPct val="90000"/>
              </a:lnSpc>
              <a:spcBef>
                <a:spcPts val="600"/>
              </a:spcBef>
              <a:spcAft>
                <a:spcPts val="600"/>
              </a:spcAft>
            </a:pP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1.2  ΓΕΝΙΚΑ ΣΤΟΙΧΕΙΑ ΤΟΥ ΙΔΡΥΜΑΤΟΣ</a:t>
            </a:r>
          </a:p>
          <a:p>
            <a:pPr marL="806450" indent="-457200">
              <a:lnSpc>
                <a:spcPct val="90000"/>
              </a:lnSpc>
              <a:spcBef>
                <a:spcPts val="600"/>
              </a:spcBef>
            </a:pPr>
            <a:r>
              <a:rPr lang="el-GR" sz="2400" kern="0" dirty="0" smtClean="0">
                <a:solidFill>
                  <a:schemeClr val="accent1">
                    <a:lumMod val="75000"/>
                  </a:schemeClr>
                </a:solidFill>
                <a:latin typeface="Calibri" panose="020F0502020204030204" pitchFamily="34" charset="0"/>
              </a:rPr>
              <a:t>   			Α. Η Διαδικασία </a:t>
            </a:r>
            <a:r>
              <a:rPr lang="el-GR" sz="2400" kern="0" dirty="0" err="1">
                <a:solidFill>
                  <a:schemeClr val="accent1">
                    <a:lumMod val="75000"/>
                  </a:schemeClr>
                </a:solidFill>
                <a:latin typeface="Calibri" panose="020F0502020204030204" pitchFamily="34" charset="0"/>
              </a:rPr>
              <a:t>Α</a:t>
            </a:r>
            <a:r>
              <a:rPr lang="el-GR" sz="2400" kern="0" dirty="0" err="1" smtClean="0">
                <a:solidFill>
                  <a:schemeClr val="accent1">
                    <a:lumMod val="75000"/>
                  </a:schemeClr>
                </a:solidFill>
                <a:latin typeface="Calibri" panose="020F0502020204030204" pitchFamily="34" charset="0"/>
              </a:rPr>
              <a:t>υτοαξιολόγησης</a:t>
            </a:r>
            <a:endParaRPr lang="el-GR" sz="2400" kern="0" dirty="0" smtClean="0">
              <a:solidFill>
                <a:schemeClr val="accent1">
                  <a:lumMod val="75000"/>
                </a:schemeClr>
              </a:solidFill>
              <a:latin typeface="Calibri" panose="020F0502020204030204" pitchFamily="34" charset="0"/>
            </a:endParaRPr>
          </a:p>
          <a:p>
            <a:pPr marL="806450" indent="-457200">
              <a:lnSpc>
                <a:spcPct val="90000"/>
              </a:lnSpc>
              <a:spcBef>
                <a:spcPts val="600"/>
              </a:spcBef>
              <a:spcAft>
                <a:spcPts val="300"/>
              </a:spcAft>
            </a:pP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Β. Παρουσίαση του Ιδρύματος</a:t>
            </a:r>
          </a:p>
          <a:p>
            <a:pPr marL="806450" indent="-457200">
              <a:lnSpc>
                <a:spcPct val="90000"/>
              </a:lnSpc>
              <a:spcBef>
                <a:spcPts val="600"/>
              </a:spcBef>
              <a:spcAft>
                <a:spcPts val="300"/>
              </a:spcAft>
            </a:pPr>
            <a:r>
              <a:rPr lang="el-GR" sz="2400" kern="0" dirty="0" smtClean="0">
                <a:solidFill>
                  <a:schemeClr val="accent1">
                    <a:lumMod val="75000"/>
                  </a:schemeClr>
                </a:solidFill>
                <a:latin typeface="Calibri" panose="020F0502020204030204" pitchFamily="34" charset="0"/>
              </a:rPr>
              <a:t>			Γ. Διοίκηση του Ιδρύματος &amp; Στρατηγική Ανάπτυξης</a:t>
            </a:r>
          </a:p>
          <a:p>
            <a:pPr marL="806450" indent="-457200">
              <a:lnSpc>
                <a:spcPct val="90000"/>
              </a:lnSpc>
              <a:spcBef>
                <a:spcPts val="600"/>
              </a:spcBef>
            </a:pPr>
            <a:r>
              <a:rPr kumimoji="0" lang="el-GR" sz="2400" i="0" u="none" strike="noStrike" kern="0" cap="none" spc="0" normalizeH="0" noProof="0" dirty="0" smtClean="0">
                <a:ln>
                  <a:noFill/>
                </a:ln>
                <a:solidFill>
                  <a:schemeClr val="accent1">
                    <a:lumMod val="75000"/>
                  </a:schemeClr>
                </a:solidFill>
                <a:effectLst/>
                <a:uLnTx/>
                <a:uFillTx/>
                <a:latin typeface="Calibri" panose="020F0502020204030204" pitchFamily="34" charset="0"/>
                <a:ea typeface="+mn-ea"/>
                <a:cs typeface="+mn-cs"/>
              </a:rPr>
              <a:t>			Δ. Προγράμματα Σπουδών</a:t>
            </a:r>
          </a:p>
        </p:txBody>
      </p:sp>
      <p:sp>
        <p:nvSpPr>
          <p:cNvPr id="6" name="5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14</a:t>
            </a:fld>
            <a:endParaRPr lang="en-GB" dirty="0">
              <a:solidFill>
                <a:prstClr val="black"/>
              </a:solidFill>
            </a:endParaRPr>
          </a:p>
        </p:txBody>
      </p:sp>
      <p:sp>
        <p:nvSpPr>
          <p:cNvPr id="10"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ΕΚΘΕΣΗ ΕΣΩΤΕΡΙΚΗΣ ΑΞΙΟΛΟΓΗΣΗΣ ΤΟΥ ΙΔΡΥΜΑΤΟΣ</a:t>
            </a:r>
            <a:endParaRPr lang="en-GB" sz="2000" b="1">
              <a:solidFill>
                <a:srgbClr val="7F7F7F"/>
              </a:solidFill>
              <a:latin typeface="Calibri" pitchFamily="34" charset="0"/>
            </a:endParaRPr>
          </a:p>
        </p:txBody>
      </p:sp>
      <p:sp>
        <p:nvSpPr>
          <p:cNvPr id="8"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3/</a:t>
            </a:r>
            <a:r>
              <a:rPr lang="en-US" sz="2400" i="1" dirty="0" smtClean="0">
                <a:solidFill>
                  <a:schemeClr val="tx1">
                    <a:lumMod val="65000"/>
                    <a:lumOff val="35000"/>
                  </a:schemeClr>
                </a:solidFill>
                <a:latin typeface="Calibri" pitchFamily="34" charset="0"/>
                <a:cs typeface="Calibri" pitchFamily="34" charset="0"/>
              </a:rPr>
              <a:t>5</a:t>
            </a:r>
            <a:endParaRPr lang="en-US" sz="2400" i="1" dirty="0">
              <a:solidFill>
                <a:schemeClr val="tx1">
                  <a:lumMod val="65000"/>
                  <a:lumOff val="35000"/>
                </a:schemeClr>
              </a:solidFill>
              <a:latin typeface="Calibri" pitchFamily="34" charset="0"/>
              <a:cs typeface="Calibri" pitchFamily="34" charset="0"/>
            </a:endParaRPr>
          </a:p>
        </p:txBody>
      </p:sp>
      <p:sp>
        <p:nvSpPr>
          <p:cNvPr id="12" name="Content Placeholder 1"/>
          <p:cNvSpPr txBox="1">
            <a:spLocks/>
          </p:cNvSpPr>
          <p:nvPr/>
        </p:nvSpPr>
        <p:spPr>
          <a:xfrm>
            <a:off x="0" y="1981200"/>
            <a:ext cx="9144000" cy="4419600"/>
          </a:xfrm>
          <a:prstGeom prst="rect">
            <a:avLst/>
          </a:prstGeom>
        </p:spPr>
        <p:txBody>
          <a:bodyPr/>
          <a:lstStyle/>
          <a:p>
            <a:pPr marL="806450" indent="-457200" fontAlgn="auto">
              <a:lnSpc>
                <a:spcPct val="90000"/>
              </a:lnSpc>
              <a:spcBef>
                <a:spcPts val="600"/>
              </a:spcBef>
              <a:spcAft>
                <a:spcPts val="0"/>
              </a:spcAft>
              <a:buFont typeface="+mj-lt"/>
              <a:buAutoNum type="arabicPeriod" startAt="2"/>
              <a:defRPr/>
            </a:pPr>
            <a:r>
              <a:rPr lang="el-GR" sz="2400" kern="0" dirty="0">
                <a:solidFill>
                  <a:schemeClr val="tx2">
                    <a:lumMod val="75000"/>
                  </a:schemeClr>
                </a:solidFill>
                <a:latin typeface="Calibri" pitchFamily="34" charset="0"/>
                <a:cs typeface="+mn-cs"/>
              </a:rPr>
              <a:t>ΑΡΧΕΣ ΚΑΙ ΚΡΙΤΗΡΙΑ ΔΠ (ως </a:t>
            </a:r>
            <a:r>
              <a:rPr lang="en-US" sz="2400" kern="0" dirty="0">
                <a:solidFill>
                  <a:schemeClr val="tx2">
                    <a:lumMod val="75000"/>
                  </a:schemeClr>
                </a:solidFill>
                <a:latin typeface="Calibri" pitchFamily="34" charset="0"/>
                <a:cs typeface="+mn-cs"/>
              </a:rPr>
              <a:t>ESG)</a:t>
            </a:r>
            <a:endParaRPr lang="el-GR" sz="2400" kern="0" dirty="0">
              <a:solidFill>
                <a:schemeClr val="tx2">
                  <a:lumMod val="75000"/>
                </a:schemeClr>
              </a:solidFill>
              <a:latin typeface="Calibri" pitchFamily="34" charset="0"/>
              <a:cs typeface="+mn-cs"/>
            </a:endParaRPr>
          </a:p>
          <a:p>
            <a:pPr marL="457200" indent="-274638" fontAlgn="auto">
              <a:spcBef>
                <a:spcPts val="0"/>
              </a:spcBef>
              <a:spcAft>
                <a:spcPts val="600"/>
              </a:spcAft>
              <a:defRPr/>
            </a:pPr>
            <a:r>
              <a:rPr lang="en-US" sz="2400" kern="0" dirty="0">
                <a:solidFill>
                  <a:schemeClr val="tx2">
                    <a:lumMod val="75000"/>
                  </a:schemeClr>
                </a:solidFill>
                <a:latin typeface="Calibri" pitchFamily="34" charset="0"/>
                <a:cs typeface="+mn-cs"/>
              </a:rPr>
              <a:t>	</a:t>
            </a:r>
            <a:r>
              <a:rPr lang="el-GR" sz="2400" kern="0" dirty="0">
                <a:solidFill>
                  <a:schemeClr val="tx2">
                    <a:lumMod val="75000"/>
                  </a:schemeClr>
                </a:solidFill>
                <a:latin typeface="Calibri" pitchFamily="34" charset="0"/>
                <a:cs typeface="+mn-cs"/>
              </a:rPr>
              <a:t>	</a:t>
            </a:r>
            <a:r>
              <a:rPr lang="en-US" kern="0" dirty="0">
                <a:solidFill>
                  <a:schemeClr val="accent1">
                    <a:lumMod val="75000"/>
                  </a:schemeClr>
                </a:solidFill>
                <a:latin typeface="Calibri" pitchFamily="34" charset="0"/>
                <a:cs typeface="+mn-cs"/>
              </a:rPr>
              <a:t>2.1 </a:t>
            </a:r>
            <a:r>
              <a:rPr lang="el-GR" kern="0"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Πολιτική και διαδικασίες διασφάλισης ποιότητας.</a:t>
            </a:r>
            <a:endParaRPr lang="en-US" dirty="0">
              <a:solidFill>
                <a:schemeClr val="accent1">
                  <a:lumMod val="75000"/>
                </a:schemeClr>
              </a:solidFill>
              <a:latin typeface="Calibri" pitchFamily="34" charset="0"/>
              <a:cs typeface="+mn-cs"/>
            </a:endParaRP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2.2</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Σχεδιασμός και έγκριση προγραμμάτων σπουδών.</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2.3 </a:t>
            </a:r>
            <a:r>
              <a:rPr lang="el-GR" dirty="0">
                <a:solidFill>
                  <a:schemeClr val="accent1">
                    <a:lumMod val="75000"/>
                  </a:schemeClr>
                </a:solidFill>
                <a:latin typeface="Calibri" pitchFamily="34" charset="0"/>
                <a:cs typeface="+mn-cs"/>
              </a:rPr>
              <a:t>  Διαδικασία μάθησης εστιασμένη στο φοιτητή</a:t>
            </a:r>
            <a:endParaRPr lang="en-US" dirty="0">
              <a:solidFill>
                <a:schemeClr val="accent1">
                  <a:lumMod val="75000"/>
                </a:schemeClr>
              </a:solidFill>
              <a:latin typeface="Calibri" pitchFamily="34" charset="0"/>
              <a:cs typeface="+mn-cs"/>
            </a:endParaRP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2.4 </a:t>
            </a:r>
            <a:r>
              <a:rPr lang="el-GR" dirty="0">
                <a:solidFill>
                  <a:schemeClr val="accent1">
                    <a:lumMod val="75000"/>
                  </a:schemeClr>
                </a:solidFill>
                <a:latin typeface="Calibri" pitchFamily="34" charset="0"/>
                <a:cs typeface="+mn-cs"/>
              </a:rPr>
              <a:t>  Εισαγωγή, παρακολούθηση προόδου και ολοκλήρωση</a:t>
            </a: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σπουδών </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2.5 </a:t>
            </a:r>
            <a:r>
              <a:rPr lang="el-GR" dirty="0">
                <a:solidFill>
                  <a:schemeClr val="accent1">
                    <a:lumMod val="75000"/>
                  </a:schemeClr>
                </a:solidFill>
                <a:latin typeface="Calibri" pitchFamily="34" charset="0"/>
                <a:cs typeface="+mn-cs"/>
              </a:rPr>
              <a:t>  Ανάπτυξη του διδακτικού προσωπικού.</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2.6 </a:t>
            </a:r>
            <a:r>
              <a:rPr lang="el-GR" dirty="0">
                <a:solidFill>
                  <a:schemeClr val="accent1">
                    <a:lumMod val="75000"/>
                  </a:schemeClr>
                </a:solidFill>
                <a:latin typeface="Calibri" pitchFamily="34" charset="0"/>
                <a:cs typeface="+mn-cs"/>
              </a:rPr>
              <a:t>  Μαθησιακοί πόροι και υποστήριξη φοιτητών.</a:t>
            </a:r>
            <a:endParaRPr lang="en-US" dirty="0">
              <a:solidFill>
                <a:schemeClr val="accent1">
                  <a:lumMod val="75000"/>
                </a:schemeClr>
              </a:solidFill>
              <a:latin typeface="Calibri" pitchFamily="34" charset="0"/>
              <a:cs typeface="+mn-cs"/>
            </a:endParaRP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2.7 </a:t>
            </a:r>
            <a:r>
              <a:rPr lang="el-GR" dirty="0">
                <a:solidFill>
                  <a:schemeClr val="accent1">
                    <a:lumMod val="75000"/>
                  </a:schemeClr>
                </a:solidFill>
                <a:latin typeface="Calibri" pitchFamily="34" charset="0"/>
                <a:cs typeface="+mn-cs"/>
              </a:rPr>
              <a:t>  Συστήματα Πληροφορικής.</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2.8 </a:t>
            </a:r>
            <a:r>
              <a:rPr lang="el-GR" dirty="0">
                <a:solidFill>
                  <a:schemeClr val="accent1">
                    <a:lumMod val="75000"/>
                  </a:schemeClr>
                </a:solidFill>
                <a:latin typeface="Calibri" pitchFamily="34" charset="0"/>
                <a:cs typeface="+mn-cs"/>
              </a:rPr>
              <a:t>  Δημόσια πληροφόρηση</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2.9 </a:t>
            </a:r>
            <a:r>
              <a:rPr lang="el-GR" dirty="0">
                <a:solidFill>
                  <a:schemeClr val="accent1">
                    <a:lumMod val="75000"/>
                  </a:schemeClr>
                </a:solidFill>
                <a:latin typeface="Calibri" pitchFamily="34" charset="0"/>
                <a:cs typeface="+mn-cs"/>
              </a:rPr>
              <a:t>  Συνεχής παρακολούθηση και περιοδική αναθεώρηση</a:t>
            </a: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των προγραμμάτων</a:t>
            </a:r>
          </a:p>
          <a:p>
            <a:pPr marL="457200" indent="-274638" fontAlgn="auto">
              <a:spcBef>
                <a:spcPts val="0"/>
              </a:spcBef>
              <a:spcAft>
                <a:spcPts val="600"/>
              </a:spcAft>
              <a:defRPr/>
            </a:pPr>
            <a:r>
              <a:rPr lang="en-US" dirty="0">
                <a:solidFill>
                  <a:schemeClr val="accent1">
                    <a:lumMod val="75000"/>
                  </a:schemeClr>
                </a:solidFill>
                <a:latin typeface="Calibri" pitchFamily="34" charset="0"/>
                <a:cs typeface="+mn-cs"/>
              </a:rPr>
              <a:t>	</a:t>
            </a:r>
            <a:r>
              <a:rPr lang="el-GR" dirty="0">
                <a:solidFill>
                  <a:schemeClr val="accent1">
                    <a:lumMod val="75000"/>
                  </a:schemeClr>
                </a:solidFill>
                <a:latin typeface="Calibri" pitchFamily="34" charset="0"/>
                <a:cs typeface="+mn-cs"/>
              </a:rPr>
              <a:t>	</a:t>
            </a:r>
            <a:r>
              <a:rPr lang="en-US" dirty="0">
                <a:solidFill>
                  <a:schemeClr val="accent1">
                    <a:lumMod val="75000"/>
                  </a:schemeClr>
                </a:solidFill>
                <a:latin typeface="Calibri" pitchFamily="34" charset="0"/>
                <a:cs typeface="+mn-cs"/>
              </a:rPr>
              <a:t>2.10 </a:t>
            </a:r>
            <a:r>
              <a:rPr lang="el-GR" dirty="0">
                <a:solidFill>
                  <a:schemeClr val="accent1">
                    <a:lumMod val="75000"/>
                  </a:schemeClr>
                </a:solidFill>
                <a:latin typeface="Calibri" pitchFamily="34" charset="0"/>
                <a:cs typeface="+mn-cs"/>
              </a:rPr>
              <a:t> Περιοδική εξωτερική αξιολόγηση</a:t>
            </a:r>
          </a:p>
          <a:p>
            <a:pPr marL="457200" indent="-274638" fontAlgn="auto">
              <a:spcBef>
                <a:spcPts val="0"/>
              </a:spcBef>
              <a:spcAft>
                <a:spcPts val="600"/>
              </a:spcAft>
              <a:defRPr/>
            </a:pPr>
            <a:r>
              <a:rPr lang="el-GR" dirty="0">
                <a:solidFill>
                  <a:schemeClr val="accent1">
                    <a:lumMod val="75000"/>
                  </a:schemeClr>
                </a:solidFill>
                <a:latin typeface="Calibri" pitchFamily="34" charset="0"/>
                <a:cs typeface="+mn-cs"/>
              </a:rPr>
              <a:t>	Οι ως άνω ΑΡΧΕΣ αναλύονται σε επί μέρους κριτήρια.</a:t>
            </a: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15</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ΕΚΘΕΣΗ ΕΣΩΤΕΡΙΚΗΣ ΑΞΙΟΛΟΓΗΣΗΣ ΤΟΥ ΙΔΡΥΜΑΤΟΣ</a:t>
            </a:r>
            <a:endParaRPr lang="en-GB" sz="2000" b="1">
              <a:solidFill>
                <a:srgbClr val="7F7F7F"/>
              </a:solidFill>
              <a:latin typeface="Calibri" pitchFamily="34" charset="0"/>
            </a:endParaRPr>
          </a:p>
        </p:txBody>
      </p:sp>
      <p:sp>
        <p:nvSpPr>
          <p:cNvPr id="8"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4/</a:t>
            </a:r>
            <a:r>
              <a:rPr lang="en-US" sz="2400" i="1" dirty="0" smtClean="0">
                <a:solidFill>
                  <a:schemeClr val="tx1">
                    <a:lumMod val="65000"/>
                    <a:lumOff val="35000"/>
                  </a:schemeClr>
                </a:solidFill>
                <a:latin typeface="Calibri" pitchFamily="34" charset="0"/>
                <a:cs typeface="Calibri" pitchFamily="34" charset="0"/>
              </a:rPr>
              <a:t>5</a:t>
            </a:r>
            <a:endParaRPr lang="en-US" sz="2400" i="1" dirty="0">
              <a:solidFill>
                <a:schemeClr val="tx1">
                  <a:lumMod val="65000"/>
                  <a:lumOff val="35000"/>
                </a:schemeClr>
              </a:solidFill>
              <a:latin typeface="Calibri" pitchFamily="34" charset="0"/>
              <a:cs typeface="Calibri" pitchFamily="34" charset="0"/>
            </a:endParaRPr>
          </a:p>
        </p:txBody>
      </p:sp>
      <p:sp>
        <p:nvSpPr>
          <p:cNvPr id="12" name="Content Placeholder 1"/>
          <p:cNvSpPr txBox="1">
            <a:spLocks/>
          </p:cNvSpPr>
          <p:nvPr/>
        </p:nvSpPr>
        <p:spPr>
          <a:xfrm>
            <a:off x="0" y="2057400"/>
            <a:ext cx="9144000" cy="4419600"/>
          </a:xfrm>
          <a:prstGeom prst="rect">
            <a:avLst/>
          </a:prstGeom>
        </p:spPr>
        <p:txBody>
          <a:bodyPr/>
          <a:lstStyle/>
          <a:p>
            <a:pPr marL="806450" indent="-457200" fontAlgn="auto">
              <a:lnSpc>
                <a:spcPct val="90000"/>
              </a:lnSpc>
              <a:spcBef>
                <a:spcPts val="600"/>
              </a:spcBef>
              <a:spcAft>
                <a:spcPts val="0"/>
              </a:spcAft>
              <a:buFont typeface="+mj-lt"/>
              <a:buAutoNum type="arabicPeriod" startAt="3"/>
              <a:defRPr/>
            </a:pPr>
            <a:r>
              <a:rPr lang="el-GR" sz="2400" kern="0" dirty="0">
                <a:solidFill>
                  <a:schemeClr val="tx2">
                    <a:lumMod val="75000"/>
                  </a:schemeClr>
                </a:solidFill>
                <a:latin typeface="Calibri" pitchFamily="34" charset="0"/>
                <a:cs typeface="+mn-cs"/>
              </a:rPr>
              <a:t>ΠΙΝΑΚΕΣ ΥΠΗΡΕΣΙΩΝ ΚΕΝΤΡΙΚΗΣ ΔΙΟΙΚΗΣΗΣ</a:t>
            </a:r>
          </a:p>
          <a:p>
            <a:pPr marL="806450" indent="-457200" fontAlgn="auto">
              <a:lnSpc>
                <a:spcPct val="90000"/>
              </a:lnSpc>
              <a:spcBef>
                <a:spcPts val="600"/>
              </a:spcBef>
              <a:spcAft>
                <a:spcPts val="0"/>
              </a:spcAft>
              <a:defRPr/>
            </a:pPr>
            <a:r>
              <a:rPr lang="el-GR" sz="2400" kern="0" dirty="0">
                <a:solidFill>
                  <a:schemeClr val="tx2">
                    <a:lumMod val="75000"/>
                  </a:schemeClr>
                </a:solidFill>
                <a:latin typeface="Calibri" pitchFamily="34" charset="0"/>
                <a:cs typeface="+mn-cs"/>
              </a:rPr>
              <a:t>	</a:t>
            </a:r>
            <a:r>
              <a:rPr lang="el-GR" sz="2400" kern="0" dirty="0">
                <a:solidFill>
                  <a:schemeClr val="accent1">
                    <a:lumMod val="75000"/>
                  </a:schemeClr>
                </a:solidFill>
                <a:latin typeface="Calibri" pitchFamily="34" charset="0"/>
                <a:cs typeface="+mn-cs"/>
              </a:rPr>
              <a:t>με στοιχεία για</a:t>
            </a:r>
          </a:p>
          <a:p>
            <a:pPr marL="2778125" indent="-457200" fontAlgn="auto">
              <a:lnSpc>
                <a:spcPct val="90000"/>
              </a:lnSpc>
              <a:spcBef>
                <a:spcPts val="600"/>
              </a:spcBef>
              <a:spcAft>
                <a:spcPts val="0"/>
              </a:spcAft>
              <a:buFont typeface="Wingdings" pitchFamily="2" charset="2"/>
              <a:buChar char="§"/>
              <a:defRPr/>
            </a:pPr>
            <a:r>
              <a:rPr lang="el-GR" sz="2400" kern="0" dirty="0">
                <a:solidFill>
                  <a:srgbClr val="376092"/>
                </a:solidFill>
                <a:latin typeface="Calibri" pitchFamily="34" charset="0"/>
                <a:cs typeface="+mn-cs"/>
              </a:rPr>
              <a:t>Συμβούλιο Ιδρύματος</a:t>
            </a:r>
          </a:p>
          <a:p>
            <a:pPr marL="2778125" indent="-457200" fontAlgn="auto">
              <a:lnSpc>
                <a:spcPct val="90000"/>
              </a:lnSpc>
              <a:spcBef>
                <a:spcPts val="600"/>
              </a:spcBef>
              <a:spcAft>
                <a:spcPts val="0"/>
              </a:spcAft>
              <a:buFont typeface="Wingdings" pitchFamily="2" charset="2"/>
              <a:buChar char="§"/>
              <a:defRPr/>
            </a:pPr>
            <a:r>
              <a:rPr lang="el-GR" sz="2400" kern="0" dirty="0" smtClean="0">
                <a:solidFill>
                  <a:srgbClr val="376092"/>
                </a:solidFill>
                <a:latin typeface="Calibri" pitchFamily="34" charset="0"/>
                <a:cs typeface="+mn-cs"/>
              </a:rPr>
              <a:t>Σύγκλητο </a:t>
            </a:r>
            <a:r>
              <a:rPr lang="el-GR" sz="2400" kern="0" dirty="0">
                <a:solidFill>
                  <a:srgbClr val="376092"/>
                </a:solidFill>
                <a:latin typeface="Calibri" pitchFamily="34" charset="0"/>
                <a:cs typeface="+mn-cs"/>
              </a:rPr>
              <a:t>/ Συνέλευση Τ.Ε.Ι.</a:t>
            </a:r>
          </a:p>
          <a:p>
            <a:pPr marL="2778125" indent="-457200" fontAlgn="auto">
              <a:lnSpc>
                <a:spcPct val="90000"/>
              </a:lnSpc>
              <a:spcBef>
                <a:spcPts val="600"/>
              </a:spcBef>
              <a:spcAft>
                <a:spcPts val="0"/>
              </a:spcAft>
              <a:buFont typeface="Wingdings" pitchFamily="2" charset="2"/>
              <a:buChar char="§"/>
              <a:defRPr/>
            </a:pPr>
            <a:r>
              <a:rPr lang="el-GR" sz="2400" kern="0" dirty="0">
                <a:solidFill>
                  <a:srgbClr val="376092"/>
                </a:solidFill>
                <a:latin typeface="Calibri" pitchFamily="34" charset="0"/>
                <a:cs typeface="+mn-cs"/>
              </a:rPr>
              <a:t>Τμήμα Προσωπικού</a:t>
            </a:r>
          </a:p>
          <a:p>
            <a:pPr marL="2778125" indent="-457200" fontAlgn="auto">
              <a:lnSpc>
                <a:spcPct val="90000"/>
              </a:lnSpc>
              <a:spcBef>
                <a:spcPts val="600"/>
              </a:spcBef>
              <a:spcAft>
                <a:spcPts val="0"/>
              </a:spcAft>
              <a:buFont typeface="Wingdings" pitchFamily="2" charset="2"/>
              <a:buChar char="§"/>
              <a:defRPr/>
            </a:pPr>
            <a:r>
              <a:rPr lang="el-GR" sz="2400" kern="0" dirty="0">
                <a:solidFill>
                  <a:srgbClr val="376092"/>
                </a:solidFill>
                <a:latin typeface="Calibri" pitchFamily="34" charset="0"/>
                <a:cs typeface="+mn-cs"/>
              </a:rPr>
              <a:t>Οικονομική Υπηρεσία</a:t>
            </a:r>
          </a:p>
          <a:p>
            <a:pPr marL="2778125" indent="-457200" fontAlgn="auto">
              <a:lnSpc>
                <a:spcPct val="90000"/>
              </a:lnSpc>
              <a:spcBef>
                <a:spcPts val="600"/>
              </a:spcBef>
              <a:spcAft>
                <a:spcPts val="0"/>
              </a:spcAft>
              <a:buFont typeface="Wingdings" pitchFamily="2" charset="2"/>
              <a:buChar char="§"/>
              <a:defRPr/>
            </a:pPr>
            <a:r>
              <a:rPr lang="el-GR" sz="2400" kern="0" dirty="0">
                <a:solidFill>
                  <a:srgbClr val="376092"/>
                </a:solidFill>
                <a:latin typeface="Calibri" pitchFamily="34" charset="0"/>
                <a:cs typeface="+mn-cs"/>
              </a:rPr>
              <a:t>Τμήμα Προμηθειών</a:t>
            </a:r>
          </a:p>
          <a:p>
            <a:pPr marL="2778125" indent="-457200" fontAlgn="auto">
              <a:lnSpc>
                <a:spcPct val="90000"/>
              </a:lnSpc>
              <a:spcBef>
                <a:spcPts val="600"/>
              </a:spcBef>
              <a:spcAft>
                <a:spcPts val="0"/>
              </a:spcAft>
              <a:buFont typeface="Wingdings" pitchFamily="2" charset="2"/>
              <a:buChar char="§"/>
              <a:defRPr/>
            </a:pPr>
            <a:r>
              <a:rPr lang="el-GR" sz="2400" kern="0" dirty="0">
                <a:solidFill>
                  <a:srgbClr val="376092"/>
                </a:solidFill>
                <a:latin typeface="Calibri" pitchFamily="34" charset="0"/>
                <a:cs typeface="+mn-cs"/>
              </a:rPr>
              <a:t>Τεχνική Υπη</a:t>
            </a:r>
            <a:r>
              <a:rPr lang="el-GR" sz="2400" kern="0" dirty="0">
                <a:solidFill>
                  <a:schemeClr val="accent1">
                    <a:lumMod val="75000"/>
                  </a:schemeClr>
                </a:solidFill>
                <a:latin typeface="Calibri" pitchFamily="34" charset="0"/>
                <a:cs typeface="+mn-cs"/>
              </a:rPr>
              <a:t>ρεσία</a:t>
            </a:r>
          </a:p>
          <a:p>
            <a:pPr marL="2778125" indent="-457200" fontAlgn="auto">
              <a:lnSpc>
                <a:spcPct val="90000"/>
              </a:lnSpc>
              <a:spcBef>
                <a:spcPts val="600"/>
              </a:spcBef>
              <a:spcAft>
                <a:spcPts val="0"/>
              </a:spcAft>
              <a:buFont typeface="Wingdings" pitchFamily="2" charset="2"/>
              <a:buChar char="§"/>
              <a:defRPr/>
            </a:pPr>
            <a:r>
              <a:rPr lang="el-GR" sz="2400" kern="0" dirty="0">
                <a:solidFill>
                  <a:schemeClr val="accent1">
                    <a:lumMod val="75000"/>
                  </a:schemeClr>
                </a:solidFill>
                <a:latin typeface="Calibri" pitchFamily="34" charset="0"/>
                <a:cs typeface="+mn-cs"/>
              </a:rPr>
              <a:t>Πληροφορική Υποδομή</a:t>
            </a:r>
          </a:p>
          <a:p>
            <a:pPr marL="2778125" indent="-457200" fontAlgn="auto">
              <a:lnSpc>
                <a:spcPct val="90000"/>
              </a:lnSpc>
              <a:spcBef>
                <a:spcPts val="600"/>
              </a:spcBef>
              <a:spcAft>
                <a:spcPts val="0"/>
              </a:spcAft>
              <a:buFont typeface="Wingdings" pitchFamily="2" charset="2"/>
              <a:buChar char="§"/>
              <a:defRPr/>
            </a:pPr>
            <a:r>
              <a:rPr lang="el-GR" sz="2400" kern="0" dirty="0">
                <a:solidFill>
                  <a:schemeClr val="accent1">
                    <a:lumMod val="75000"/>
                  </a:schemeClr>
                </a:solidFill>
                <a:latin typeface="Calibri" pitchFamily="34" charset="0"/>
                <a:cs typeface="+mn-cs"/>
              </a:rPr>
              <a:t>Βιβλιοθήκη</a:t>
            </a:r>
          </a:p>
          <a:p>
            <a:pPr marL="2778125" indent="-457200" fontAlgn="auto">
              <a:lnSpc>
                <a:spcPct val="90000"/>
              </a:lnSpc>
              <a:spcBef>
                <a:spcPts val="600"/>
              </a:spcBef>
              <a:spcAft>
                <a:spcPts val="0"/>
              </a:spcAft>
              <a:defRPr/>
            </a:pPr>
            <a:r>
              <a:rPr lang="el-GR" sz="2400" kern="0" dirty="0">
                <a:solidFill>
                  <a:schemeClr val="accent1">
                    <a:lumMod val="75000"/>
                  </a:schemeClr>
                </a:solidFill>
                <a:latin typeface="Calibri" pitchFamily="34" charset="0"/>
                <a:cs typeface="+mn-cs"/>
              </a:rPr>
              <a:t>….κλπ</a:t>
            </a:r>
          </a:p>
          <a:p>
            <a:pPr marL="457200" indent="-457200" fontAlgn="auto">
              <a:spcBef>
                <a:spcPts val="0"/>
              </a:spcBef>
              <a:spcAft>
                <a:spcPts val="600"/>
              </a:spcAft>
              <a:defRPr/>
            </a:pPr>
            <a:r>
              <a:rPr lang="en-US" sz="2400" kern="0" dirty="0">
                <a:solidFill>
                  <a:schemeClr val="tx2">
                    <a:lumMod val="75000"/>
                  </a:schemeClr>
                </a:solidFill>
                <a:latin typeface="Calibri" pitchFamily="34" charset="0"/>
                <a:cs typeface="+mn-cs"/>
              </a:rPr>
              <a:t>		</a:t>
            </a:r>
            <a:endParaRPr lang="el-GR" sz="2000" dirty="0">
              <a:solidFill>
                <a:schemeClr val="accent1">
                  <a:lumMod val="75000"/>
                </a:schemeClr>
              </a:solidFill>
              <a:latin typeface="Calibri" pitchFamily="34" charset="0"/>
              <a:cs typeface="+mn-cs"/>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16</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ΕΚΘΕΣΗ ΕΣΩΤΕΡΙΚΗΣ ΑΞΙΟΛΟΓΗΣΗΣ ΤΟΥ ΙΔΡΥΜΑΤΟΣ</a:t>
            </a:r>
            <a:endParaRPr lang="en-GB" sz="2000" b="1">
              <a:solidFill>
                <a:srgbClr val="7F7F7F"/>
              </a:solidFill>
              <a:latin typeface="Calibri" pitchFamily="34" charset="0"/>
            </a:endParaRPr>
          </a:p>
        </p:txBody>
      </p:sp>
      <p:sp>
        <p:nvSpPr>
          <p:cNvPr id="8"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n-US" sz="2400" i="1" dirty="0" smtClean="0">
                <a:solidFill>
                  <a:schemeClr val="tx1">
                    <a:lumMod val="65000"/>
                    <a:lumOff val="35000"/>
                  </a:schemeClr>
                </a:solidFill>
                <a:latin typeface="Calibri" pitchFamily="34" charset="0"/>
                <a:cs typeface="Calibri" pitchFamily="34" charset="0"/>
              </a:rPr>
              <a:t>5</a:t>
            </a:r>
            <a:r>
              <a:rPr lang="el-GR" sz="2400" i="1" dirty="0" smtClean="0">
                <a:solidFill>
                  <a:schemeClr val="tx1">
                    <a:lumMod val="65000"/>
                    <a:lumOff val="35000"/>
                  </a:schemeClr>
                </a:solidFill>
                <a:latin typeface="Calibri" pitchFamily="34" charset="0"/>
                <a:cs typeface="Calibri" pitchFamily="34" charset="0"/>
              </a:rPr>
              <a:t>/</a:t>
            </a:r>
            <a:r>
              <a:rPr lang="en-US" sz="2400" i="1" dirty="0" smtClean="0">
                <a:solidFill>
                  <a:schemeClr val="tx1">
                    <a:lumMod val="65000"/>
                    <a:lumOff val="35000"/>
                  </a:schemeClr>
                </a:solidFill>
                <a:latin typeface="Calibri" pitchFamily="34" charset="0"/>
                <a:cs typeface="Calibri" pitchFamily="34" charset="0"/>
              </a:rPr>
              <a:t>5</a:t>
            </a:r>
            <a:endParaRPr lang="en-US" sz="2400" i="1" dirty="0">
              <a:solidFill>
                <a:schemeClr val="tx1">
                  <a:lumMod val="65000"/>
                  <a:lumOff val="35000"/>
                </a:schemeClr>
              </a:solidFill>
              <a:latin typeface="Calibri" pitchFamily="34" charset="0"/>
              <a:cs typeface="Calibri" pitchFamily="34" charset="0"/>
            </a:endParaRPr>
          </a:p>
        </p:txBody>
      </p:sp>
      <p:sp>
        <p:nvSpPr>
          <p:cNvPr id="12" name="Content Placeholder 1"/>
          <p:cNvSpPr txBox="1">
            <a:spLocks/>
          </p:cNvSpPr>
          <p:nvPr/>
        </p:nvSpPr>
        <p:spPr>
          <a:xfrm>
            <a:off x="0" y="2209800"/>
            <a:ext cx="9144000" cy="3505200"/>
          </a:xfrm>
          <a:prstGeom prst="rect">
            <a:avLst/>
          </a:prstGeom>
        </p:spPr>
        <p:txBody>
          <a:bodyPr/>
          <a:lstStyle/>
          <a:p>
            <a:pPr marL="806450" indent="-457200" fontAlgn="auto">
              <a:lnSpc>
                <a:spcPct val="90000"/>
              </a:lnSpc>
              <a:spcBef>
                <a:spcPts val="600"/>
              </a:spcBef>
              <a:spcAft>
                <a:spcPts val="0"/>
              </a:spcAft>
              <a:buFont typeface="+mj-lt"/>
              <a:buAutoNum type="arabicPeriod" startAt="4"/>
              <a:defRPr/>
            </a:pPr>
            <a:r>
              <a:rPr lang="el-GR" sz="2400" kern="0" dirty="0" smtClean="0">
                <a:solidFill>
                  <a:schemeClr val="tx2">
                    <a:lumMod val="75000"/>
                  </a:schemeClr>
                </a:solidFill>
                <a:latin typeface="Calibri" pitchFamily="34" charset="0"/>
                <a:cs typeface="+mn-cs"/>
              </a:rPr>
              <a:t>ΣΥΝΘΕΤΙΚΟΙ ΠΙΝΑΚΕΣ ΤΜΗΜΑΤΩΝ</a:t>
            </a:r>
          </a:p>
          <a:p>
            <a:pPr marL="806450" indent="-457200" fontAlgn="auto">
              <a:lnSpc>
                <a:spcPct val="90000"/>
              </a:lnSpc>
              <a:spcBef>
                <a:spcPts val="600"/>
              </a:spcBef>
              <a:spcAft>
                <a:spcPts val="0"/>
              </a:spcAft>
              <a:buFont typeface="+mj-lt"/>
              <a:buAutoNum type="arabicPeriod" startAt="4"/>
              <a:defRPr/>
            </a:pPr>
            <a:endParaRPr lang="el-GR" sz="2400" kern="0" dirty="0" smtClean="0">
              <a:solidFill>
                <a:schemeClr val="tx2">
                  <a:lumMod val="75000"/>
                </a:schemeClr>
              </a:solidFill>
              <a:latin typeface="Calibri" pitchFamily="34" charset="0"/>
              <a:cs typeface="+mn-cs"/>
            </a:endParaRPr>
          </a:p>
          <a:p>
            <a:pPr marL="806450" indent="-457200" fontAlgn="auto">
              <a:lnSpc>
                <a:spcPct val="90000"/>
              </a:lnSpc>
              <a:spcBef>
                <a:spcPts val="600"/>
              </a:spcBef>
              <a:spcAft>
                <a:spcPts val="0"/>
              </a:spcAft>
              <a:buFont typeface="+mj-lt"/>
              <a:buAutoNum type="arabicPeriod" startAt="4"/>
              <a:defRPr/>
            </a:pPr>
            <a:r>
              <a:rPr lang="el-GR" sz="2400" kern="0" dirty="0" smtClean="0">
                <a:solidFill>
                  <a:schemeClr val="tx2">
                    <a:lumMod val="75000"/>
                  </a:schemeClr>
                </a:solidFill>
                <a:latin typeface="Calibri" pitchFamily="34" charset="0"/>
                <a:cs typeface="+mn-cs"/>
              </a:rPr>
              <a:t>ΤΟ ΕΣΩΤΕΡΙΚΟ ΣΥΣΤΗΜΑ ΔΠ</a:t>
            </a:r>
          </a:p>
          <a:p>
            <a:pPr marL="1344613" indent="-457200" fontAlgn="auto">
              <a:lnSpc>
                <a:spcPct val="90000"/>
              </a:lnSpc>
              <a:spcBef>
                <a:spcPts val="600"/>
              </a:spcBef>
              <a:spcAft>
                <a:spcPts val="0"/>
              </a:spcAft>
              <a:buFont typeface="Arial" pitchFamily="34" charset="0"/>
              <a:buChar char="•"/>
              <a:defRPr/>
            </a:pPr>
            <a:r>
              <a:rPr lang="el-GR" sz="2400" kern="0" dirty="0" smtClean="0">
                <a:solidFill>
                  <a:srgbClr val="376092"/>
                </a:solidFill>
                <a:latin typeface="Calibri" pitchFamily="34" charset="0"/>
                <a:cs typeface="+mn-cs"/>
              </a:rPr>
              <a:t>Δομή</a:t>
            </a:r>
          </a:p>
          <a:p>
            <a:pPr marL="1344613" indent="-457200" fontAlgn="auto">
              <a:lnSpc>
                <a:spcPct val="90000"/>
              </a:lnSpc>
              <a:spcBef>
                <a:spcPts val="600"/>
              </a:spcBef>
              <a:spcAft>
                <a:spcPts val="0"/>
              </a:spcAft>
              <a:buFont typeface="Arial" pitchFamily="34" charset="0"/>
              <a:buChar char="•"/>
              <a:defRPr/>
            </a:pPr>
            <a:r>
              <a:rPr lang="el-GR" sz="2400" kern="0" dirty="0" smtClean="0">
                <a:solidFill>
                  <a:srgbClr val="376092"/>
                </a:solidFill>
                <a:latin typeface="Calibri" pitchFamily="34" charset="0"/>
                <a:cs typeface="+mn-cs"/>
              </a:rPr>
              <a:t>Διαδικασίες</a:t>
            </a:r>
          </a:p>
          <a:p>
            <a:pPr marL="1344613" indent="-457200" fontAlgn="auto">
              <a:lnSpc>
                <a:spcPct val="90000"/>
              </a:lnSpc>
              <a:spcBef>
                <a:spcPts val="600"/>
              </a:spcBef>
              <a:spcAft>
                <a:spcPts val="0"/>
              </a:spcAft>
              <a:buFont typeface="Arial" pitchFamily="34" charset="0"/>
              <a:buChar char="•"/>
              <a:defRPr/>
            </a:pPr>
            <a:r>
              <a:rPr lang="el-GR" sz="2400" kern="0" dirty="0" smtClean="0">
                <a:solidFill>
                  <a:srgbClr val="376092"/>
                </a:solidFill>
                <a:latin typeface="Calibri" pitchFamily="34" charset="0"/>
                <a:cs typeface="+mn-cs"/>
              </a:rPr>
              <a:t>Έντυπα</a:t>
            </a:r>
          </a:p>
          <a:p>
            <a:pPr marL="1344613" indent="-457200" fontAlgn="auto">
              <a:lnSpc>
                <a:spcPct val="90000"/>
              </a:lnSpc>
              <a:spcBef>
                <a:spcPts val="600"/>
              </a:spcBef>
              <a:spcAft>
                <a:spcPts val="0"/>
              </a:spcAft>
              <a:buFont typeface="Arial" pitchFamily="34" charset="0"/>
              <a:buChar char="•"/>
              <a:defRPr/>
            </a:pPr>
            <a:r>
              <a:rPr lang="el-GR" sz="2400" kern="0" dirty="0" smtClean="0">
                <a:solidFill>
                  <a:srgbClr val="376092"/>
                </a:solidFill>
                <a:latin typeface="Calibri" pitchFamily="34" charset="0"/>
                <a:cs typeface="+mn-cs"/>
              </a:rPr>
              <a:t>Οδηγός Εφαρμογής</a:t>
            </a:r>
            <a:endParaRPr lang="el-GR" sz="2400" kern="0" dirty="0">
              <a:solidFill>
                <a:srgbClr val="376092"/>
              </a:solidFill>
              <a:latin typeface="Calibri" pitchFamily="34" charset="0"/>
              <a:cs typeface="+mn-cs"/>
            </a:endParaRPr>
          </a:p>
          <a:p>
            <a:pPr marL="806450" indent="-457200" fontAlgn="auto">
              <a:lnSpc>
                <a:spcPct val="90000"/>
              </a:lnSpc>
              <a:spcBef>
                <a:spcPts val="600"/>
              </a:spcBef>
              <a:spcAft>
                <a:spcPts val="0"/>
              </a:spcAft>
              <a:defRPr/>
            </a:pPr>
            <a:r>
              <a:rPr lang="el-GR" sz="2400" kern="0" dirty="0">
                <a:solidFill>
                  <a:schemeClr val="tx2">
                    <a:lumMod val="75000"/>
                  </a:schemeClr>
                </a:solidFill>
                <a:latin typeface="Calibri" pitchFamily="34" charset="0"/>
                <a:cs typeface="+mn-cs"/>
              </a:rPr>
              <a:t>	</a:t>
            </a:r>
            <a:endParaRPr lang="el-GR" sz="2400" kern="0" dirty="0">
              <a:solidFill>
                <a:schemeClr val="accent1">
                  <a:lumMod val="75000"/>
                </a:schemeClr>
              </a:solidFill>
              <a:latin typeface="Calibri" pitchFamily="34" charset="0"/>
              <a:cs typeface="+mn-cs"/>
            </a:endParaRPr>
          </a:p>
          <a:p>
            <a:pPr marL="457200" indent="-457200" fontAlgn="auto">
              <a:spcBef>
                <a:spcPts val="0"/>
              </a:spcBef>
              <a:spcAft>
                <a:spcPts val="600"/>
              </a:spcAft>
              <a:defRPr/>
            </a:pPr>
            <a:r>
              <a:rPr lang="en-US" sz="2400" kern="0" dirty="0">
                <a:solidFill>
                  <a:schemeClr val="tx2">
                    <a:lumMod val="75000"/>
                  </a:schemeClr>
                </a:solidFill>
                <a:latin typeface="Calibri" pitchFamily="34" charset="0"/>
                <a:cs typeface="+mn-cs"/>
              </a:rPr>
              <a:t>		</a:t>
            </a:r>
            <a:endParaRPr lang="el-GR" sz="2000" dirty="0">
              <a:solidFill>
                <a:schemeClr val="accent1">
                  <a:lumMod val="75000"/>
                </a:schemeClr>
              </a:solidFill>
              <a:latin typeface="Calibri" pitchFamily="34" charset="0"/>
              <a:cs typeface="+mn-cs"/>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17</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ΕΞΩΤΕΡΙΚΗ ΑΞΙΟΛΟΓΗΣΗ ΤΟΥ ΙΔΡΥΜΑΤΟΣ</a:t>
            </a:r>
            <a:endParaRPr lang="en-GB" sz="2000" b="1">
              <a:solidFill>
                <a:srgbClr val="7F7F7F"/>
              </a:solidFill>
              <a:latin typeface="Calibri" pitchFamily="34" charset="0"/>
            </a:endParaRPr>
          </a:p>
        </p:txBody>
      </p:sp>
      <p:sp>
        <p:nvSpPr>
          <p:cNvPr id="8"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a:solidFill>
                  <a:schemeClr val="tx1">
                    <a:lumMod val="65000"/>
                    <a:lumOff val="35000"/>
                  </a:schemeClr>
                </a:solidFill>
                <a:latin typeface="Calibri" pitchFamily="34" charset="0"/>
                <a:cs typeface="Calibri" pitchFamily="34" charset="0"/>
              </a:rPr>
              <a:t>1/4</a:t>
            </a:r>
            <a:endParaRPr lang="en-US" sz="2400" i="1" dirty="0">
              <a:solidFill>
                <a:schemeClr val="tx1">
                  <a:lumMod val="65000"/>
                  <a:lumOff val="35000"/>
                </a:schemeClr>
              </a:solidFill>
              <a:latin typeface="Calibri" pitchFamily="34" charset="0"/>
              <a:cs typeface="Calibri" pitchFamily="34" charset="0"/>
            </a:endParaRPr>
          </a:p>
        </p:txBody>
      </p:sp>
      <p:sp>
        <p:nvSpPr>
          <p:cNvPr id="12" name="Content Placeholder 1"/>
          <p:cNvSpPr txBox="1">
            <a:spLocks/>
          </p:cNvSpPr>
          <p:nvPr/>
        </p:nvSpPr>
        <p:spPr>
          <a:xfrm>
            <a:off x="0" y="2286000"/>
            <a:ext cx="9144000" cy="3810000"/>
          </a:xfrm>
          <a:prstGeom prst="rect">
            <a:avLst/>
          </a:prstGeom>
        </p:spPr>
        <p:txBody>
          <a:bodyPr/>
          <a:lstStyle/>
          <a:p>
            <a:pPr marL="806450" indent="-457200" fontAlgn="auto">
              <a:lnSpc>
                <a:spcPct val="90000"/>
              </a:lnSpc>
              <a:spcBef>
                <a:spcPts val="600"/>
              </a:spcBef>
              <a:spcAft>
                <a:spcPts val="0"/>
              </a:spcAft>
              <a:buFont typeface="Wingdings" pitchFamily="2" charset="2"/>
              <a:buChar char="§"/>
              <a:defRPr/>
            </a:pPr>
            <a:r>
              <a:rPr lang="el-GR" sz="2400" kern="0" dirty="0">
                <a:solidFill>
                  <a:schemeClr val="accent1">
                    <a:lumMod val="75000"/>
                  </a:schemeClr>
                </a:solidFill>
                <a:latin typeface="Calibri" pitchFamily="34" charset="0"/>
                <a:cs typeface="+mn-cs"/>
              </a:rPr>
              <a:t>Μεταβατική και συμβουλευτική διαδικασία για το σχεδιασμό του συστήματος ΔΠ από τα ΑΕΙ</a:t>
            </a:r>
          </a:p>
          <a:p>
            <a:pPr marL="806450" indent="-457200" fontAlgn="auto">
              <a:lnSpc>
                <a:spcPct val="90000"/>
              </a:lnSpc>
              <a:spcBef>
                <a:spcPts val="600"/>
              </a:spcBef>
              <a:spcAft>
                <a:spcPts val="0"/>
              </a:spcAft>
              <a:buFont typeface="Wingdings" pitchFamily="2" charset="2"/>
              <a:buChar char="§"/>
              <a:defRPr/>
            </a:pPr>
            <a:endParaRPr lang="el-GR" sz="2400" kern="0" dirty="0">
              <a:solidFill>
                <a:schemeClr val="accent1">
                  <a:lumMod val="75000"/>
                </a:schemeClr>
              </a:solidFill>
              <a:latin typeface="Calibri" pitchFamily="34" charset="0"/>
              <a:cs typeface="+mn-cs"/>
            </a:endParaRPr>
          </a:p>
          <a:p>
            <a:pPr marL="806450" indent="-457200" fontAlgn="auto">
              <a:lnSpc>
                <a:spcPct val="90000"/>
              </a:lnSpc>
              <a:spcBef>
                <a:spcPts val="600"/>
              </a:spcBef>
              <a:spcAft>
                <a:spcPts val="0"/>
              </a:spcAft>
              <a:buFont typeface="Wingdings" pitchFamily="2" charset="2"/>
              <a:buChar char="§"/>
              <a:defRPr/>
            </a:pPr>
            <a:r>
              <a:rPr lang="el-GR" sz="2400" kern="0" dirty="0">
                <a:solidFill>
                  <a:schemeClr val="accent1">
                    <a:lumMod val="75000"/>
                  </a:schemeClr>
                </a:solidFill>
                <a:latin typeface="Calibri" pitchFamily="34" charset="0"/>
                <a:cs typeface="+mn-cs"/>
              </a:rPr>
              <a:t>Ποιοτική προσέγγιση με βάση κυρίως την ενότητα</a:t>
            </a:r>
          </a:p>
          <a:p>
            <a:pPr marL="806450" indent="-457200" fontAlgn="auto">
              <a:lnSpc>
                <a:spcPct val="90000"/>
              </a:lnSpc>
              <a:spcBef>
                <a:spcPts val="600"/>
              </a:spcBef>
              <a:spcAft>
                <a:spcPts val="0"/>
              </a:spcAft>
              <a:buFont typeface="Wingdings" pitchFamily="2" charset="2"/>
              <a:buChar char="Ø"/>
              <a:defRPr/>
            </a:pPr>
            <a:endParaRPr lang="el-GR" sz="2400" kern="0" dirty="0">
              <a:solidFill>
                <a:schemeClr val="accent1">
                  <a:lumMod val="75000"/>
                </a:schemeClr>
              </a:solidFill>
              <a:latin typeface="Calibri" pitchFamily="34" charset="0"/>
              <a:cs typeface="+mn-cs"/>
            </a:endParaRPr>
          </a:p>
          <a:p>
            <a:pPr marL="1250950" indent="-457200" fontAlgn="auto">
              <a:lnSpc>
                <a:spcPct val="90000"/>
              </a:lnSpc>
              <a:spcBef>
                <a:spcPts val="600"/>
              </a:spcBef>
              <a:spcAft>
                <a:spcPts val="0"/>
              </a:spcAft>
              <a:buFontTx/>
              <a:buAutoNum type="arabicPeriod"/>
              <a:defRPr/>
            </a:pPr>
            <a:r>
              <a:rPr lang="el-GR" sz="2400" kern="0" dirty="0">
                <a:solidFill>
                  <a:schemeClr val="accent1">
                    <a:lumMod val="75000"/>
                  </a:schemeClr>
                </a:solidFill>
                <a:latin typeface="Calibri" pitchFamily="34" charset="0"/>
                <a:cs typeface="+mn-cs"/>
              </a:rPr>
              <a:t>ΕΠΙΤΟΜΗ ΤΟΥ ΙΔΡΥΜΑΤΟΣ </a:t>
            </a:r>
          </a:p>
          <a:p>
            <a:pPr marL="806450" indent="-457200" algn="ctr" fontAlgn="auto">
              <a:lnSpc>
                <a:spcPct val="90000"/>
              </a:lnSpc>
              <a:spcBef>
                <a:spcPts val="600"/>
              </a:spcBef>
              <a:spcAft>
                <a:spcPts val="0"/>
              </a:spcAft>
              <a:buFontTx/>
              <a:buAutoNum type="arabicPeriod"/>
              <a:defRPr/>
            </a:pPr>
            <a:endParaRPr lang="el-GR" sz="2400" kern="0" dirty="0">
              <a:solidFill>
                <a:schemeClr val="accent1">
                  <a:lumMod val="75000"/>
                </a:schemeClr>
              </a:solidFill>
              <a:latin typeface="Calibri" pitchFamily="34" charset="0"/>
              <a:cs typeface="+mn-cs"/>
            </a:endParaRPr>
          </a:p>
          <a:p>
            <a:pPr marL="363538" indent="-14288" fontAlgn="auto">
              <a:lnSpc>
                <a:spcPct val="90000"/>
              </a:lnSpc>
              <a:spcBef>
                <a:spcPts val="600"/>
              </a:spcBef>
              <a:spcAft>
                <a:spcPts val="0"/>
              </a:spcAft>
              <a:defRPr/>
            </a:pPr>
            <a:r>
              <a:rPr lang="el-GR" sz="2400" kern="0" dirty="0">
                <a:solidFill>
                  <a:schemeClr val="accent1">
                    <a:lumMod val="75000"/>
                  </a:schemeClr>
                </a:solidFill>
                <a:latin typeface="Calibri" pitchFamily="34" charset="0"/>
                <a:cs typeface="+mn-cs"/>
              </a:rPr>
              <a:t>		αλλά και τις υπόλοιπες </a:t>
            </a:r>
            <a:r>
              <a:rPr lang="el-GR" sz="2400" kern="0" dirty="0" smtClean="0">
                <a:solidFill>
                  <a:schemeClr val="accent1">
                    <a:lumMod val="75000"/>
                  </a:schemeClr>
                </a:solidFill>
                <a:latin typeface="Calibri" pitchFamily="34" charset="0"/>
                <a:cs typeface="+mn-cs"/>
              </a:rPr>
              <a:t>4 </a:t>
            </a:r>
            <a:r>
              <a:rPr lang="el-GR" sz="2400" kern="0" dirty="0">
                <a:solidFill>
                  <a:schemeClr val="accent1">
                    <a:lumMod val="75000"/>
                  </a:schemeClr>
                </a:solidFill>
                <a:latin typeface="Calibri" pitchFamily="34" charset="0"/>
                <a:cs typeface="+mn-cs"/>
              </a:rPr>
              <a:t>ενότητες</a:t>
            </a:r>
          </a:p>
          <a:p>
            <a:pPr marL="806450" indent="-457200" algn="ctr" fontAlgn="auto">
              <a:lnSpc>
                <a:spcPct val="90000"/>
              </a:lnSpc>
              <a:spcBef>
                <a:spcPts val="600"/>
              </a:spcBef>
              <a:spcAft>
                <a:spcPts val="0"/>
              </a:spcAft>
              <a:defRPr/>
            </a:pPr>
            <a:endParaRPr lang="el-GR" sz="2400" kern="0" dirty="0">
              <a:solidFill>
                <a:schemeClr val="accent1">
                  <a:lumMod val="75000"/>
                </a:schemeClr>
              </a:solidFill>
              <a:latin typeface="Calibri" pitchFamily="34" charset="0"/>
              <a:cs typeface="+mn-cs"/>
            </a:endParaRPr>
          </a:p>
          <a:p>
            <a:pPr marL="806450" indent="-457200" fontAlgn="auto">
              <a:lnSpc>
                <a:spcPct val="90000"/>
              </a:lnSpc>
              <a:spcBef>
                <a:spcPts val="600"/>
              </a:spcBef>
              <a:spcAft>
                <a:spcPts val="0"/>
              </a:spcAft>
              <a:defRPr/>
            </a:pPr>
            <a:endParaRPr lang="el-GR" sz="2400" kern="0" dirty="0">
              <a:solidFill>
                <a:schemeClr val="accent1">
                  <a:lumMod val="75000"/>
                </a:schemeClr>
              </a:solidFill>
              <a:latin typeface="Calibri" pitchFamily="34" charset="0"/>
              <a:cs typeface="+mn-cs"/>
            </a:endParaRPr>
          </a:p>
          <a:p>
            <a:pPr marL="806450" indent="-457200" fontAlgn="auto">
              <a:lnSpc>
                <a:spcPct val="90000"/>
              </a:lnSpc>
              <a:spcBef>
                <a:spcPts val="600"/>
              </a:spcBef>
              <a:spcAft>
                <a:spcPts val="0"/>
              </a:spcAft>
              <a:defRPr/>
            </a:pPr>
            <a:endParaRPr lang="el-GR" sz="2400" kern="0" dirty="0">
              <a:solidFill>
                <a:schemeClr val="accent1">
                  <a:lumMod val="75000"/>
                </a:schemeClr>
              </a:solidFill>
              <a:latin typeface="Calibri" pitchFamily="34" charset="0"/>
              <a:cs typeface="+mn-cs"/>
            </a:endParaRPr>
          </a:p>
          <a:p>
            <a:pPr marL="457200" indent="-457200" fontAlgn="auto">
              <a:spcBef>
                <a:spcPts val="0"/>
              </a:spcBef>
              <a:spcAft>
                <a:spcPts val="600"/>
              </a:spcAft>
              <a:defRPr/>
            </a:pPr>
            <a:r>
              <a:rPr lang="en-US" sz="2400" kern="0" dirty="0">
                <a:solidFill>
                  <a:schemeClr val="accent1">
                    <a:lumMod val="75000"/>
                  </a:schemeClr>
                </a:solidFill>
                <a:latin typeface="Calibri" pitchFamily="34" charset="0"/>
                <a:cs typeface="+mn-cs"/>
              </a:rPr>
              <a:t>		</a:t>
            </a:r>
            <a:endParaRPr lang="el-GR" sz="2000" dirty="0">
              <a:solidFill>
                <a:schemeClr val="accent1">
                  <a:lumMod val="75000"/>
                </a:schemeClr>
              </a:solidFill>
              <a:latin typeface="Calibri" pitchFamily="34" charset="0"/>
              <a:cs typeface="+mn-cs"/>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18</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bwMode="auto">
          <a:xfrm>
            <a:off x="381000" y="2057400"/>
            <a:ext cx="8229600" cy="3560763"/>
          </a:xfrm>
          <a:noFill/>
          <a:ln>
            <a:miter lim="800000"/>
            <a:headEnd/>
            <a:tailEnd/>
          </a:ln>
        </p:spPr>
        <p:txBody>
          <a:bodyPr vert="horz" wrap="square" lIns="91440" tIns="45720" rIns="91440" bIns="45720" numCol="1" anchor="t" anchorCtr="0" compatLnSpc="1">
            <a:prstTxWarp prst="textNoShape">
              <a:avLst/>
            </a:prstTxWarp>
          </a:bodyPr>
          <a:lstStyle/>
          <a:p>
            <a:pPr marL="457200" lvl="1" indent="-457200" eaLnBrk="1" hangingPunct="1">
              <a:spcBef>
                <a:spcPct val="0"/>
              </a:spcBef>
              <a:buFontTx/>
              <a:buNone/>
            </a:pPr>
            <a:r>
              <a:rPr lang="el-GR" sz="2400" u="sng" smtClean="0">
                <a:solidFill>
                  <a:srgbClr val="376092"/>
                </a:solidFill>
                <a:latin typeface="Calibri" pitchFamily="34" charset="0"/>
                <a:ea typeface="Calibri" pitchFamily="34" charset="0"/>
                <a:cs typeface="Calibri" pitchFamily="34" charset="0"/>
              </a:rPr>
              <a:t>Κεντρικά ζητήματα:</a:t>
            </a:r>
          </a:p>
          <a:p>
            <a:pPr marL="457200" lvl="1" indent="-457200" eaLnBrk="1" hangingPunct="1">
              <a:spcBef>
                <a:spcPct val="0"/>
              </a:spcBef>
              <a:buFontTx/>
              <a:buNone/>
            </a:pPr>
            <a:endParaRPr lang="el-GR" sz="2400" i="1" u="sng"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smtClean="0">
                <a:solidFill>
                  <a:srgbClr val="376092"/>
                </a:solidFill>
                <a:latin typeface="Calibri" pitchFamily="34" charset="0"/>
                <a:ea typeface="Calibri" pitchFamily="34" charset="0"/>
                <a:cs typeface="Calibri" pitchFamily="34" charset="0"/>
              </a:rPr>
              <a:t>Διαφύλαξη της </a:t>
            </a:r>
            <a:r>
              <a:rPr lang="en-US" sz="2400" i="1" smtClean="0">
                <a:solidFill>
                  <a:srgbClr val="376092"/>
                </a:solidFill>
                <a:latin typeface="Calibri" pitchFamily="34" charset="0"/>
                <a:ea typeface="Calibri" pitchFamily="34" charset="0"/>
                <a:cs typeface="Calibri" pitchFamily="34" charset="0"/>
              </a:rPr>
              <a:t>a</a:t>
            </a:r>
            <a:r>
              <a:rPr lang="el-GR" sz="2400" i="1" smtClean="0">
                <a:solidFill>
                  <a:srgbClr val="376092"/>
                </a:solidFill>
                <a:latin typeface="Calibri" pitchFamily="34" charset="0"/>
                <a:ea typeface="Calibri" pitchFamily="34" charset="0"/>
                <a:cs typeface="Calibri" pitchFamily="34" charset="0"/>
              </a:rPr>
              <a:t>υτονομίας του Ιδρύματος</a:t>
            </a:r>
            <a:endParaRPr lang="en-US"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endParaRPr lang="el-GR"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smtClean="0">
                <a:solidFill>
                  <a:srgbClr val="376092"/>
                </a:solidFill>
                <a:latin typeface="Calibri" pitchFamily="34" charset="0"/>
                <a:ea typeface="Calibri" pitchFamily="34" charset="0"/>
                <a:cs typeface="Calibri" pitchFamily="34" charset="0"/>
              </a:rPr>
              <a:t>Προτεραιότητα</a:t>
            </a:r>
            <a:r>
              <a:rPr lang="en-US" sz="2400" i="1" smtClean="0">
                <a:solidFill>
                  <a:srgbClr val="376092"/>
                </a:solidFill>
                <a:latin typeface="Calibri" pitchFamily="34" charset="0"/>
                <a:ea typeface="Calibri" pitchFamily="34" charset="0"/>
                <a:cs typeface="Calibri" pitchFamily="34" charset="0"/>
              </a:rPr>
              <a:t>:</a:t>
            </a:r>
            <a:r>
              <a:rPr lang="el-GR" sz="2400" i="1" smtClean="0">
                <a:solidFill>
                  <a:srgbClr val="376092"/>
                </a:solidFill>
                <a:latin typeface="Calibri" pitchFamily="34" charset="0"/>
                <a:ea typeface="Calibri" pitchFamily="34" charset="0"/>
                <a:cs typeface="Calibri" pitchFamily="34" charset="0"/>
              </a:rPr>
              <a:t> το συμφέρον των φοιτητών</a:t>
            </a:r>
            <a:endParaRPr lang="en-US"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endParaRPr lang="el-GR"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smtClean="0">
                <a:solidFill>
                  <a:srgbClr val="376092"/>
                </a:solidFill>
                <a:latin typeface="Calibri" pitchFamily="34" charset="0"/>
                <a:ea typeface="Calibri" pitchFamily="34" charset="0"/>
                <a:cs typeface="Calibri" pitchFamily="34" charset="0"/>
              </a:rPr>
              <a:t>Αποτελεσματικότητα εσωτερικού μηχανισμού ΔΠ</a:t>
            </a:r>
            <a:endParaRPr lang="en-US"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endParaRPr lang="el-GR"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smtClean="0">
                <a:solidFill>
                  <a:srgbClr val="376092"/>
                </a:solidFill>
                <a:latin typeface="Calibri" pitchFamily="34" charset="0"/>
                <a:ea typeface="Calibri" pitchFamily="34" charset="0"/>
                <a:cs typeface="Calibri" pitchFamily="34" charset="0"/>
              </a:rPr>
              <a:t>Διαδικασίες παρακολούθησης διορθωτικών παρεμβάσεων</a:t>
            </a:r>
            <a:endParaRPr lang="en-US" sz="2400" i="1" smtClean="0">
              <a:solidFill>
                <a:srgbClr val="376092"/>
              </a:solidFill>
              <a:latin typeface="Calibri" pitchFamily="34" charset="0"/>
              <a:ea typeface="Calibri" pitchFamily="34" charset="0"/>
              <a:cs typeface="Calibri" pitchFamily="34" charset="0"/>
            </a:endParaRPr>
          </a:p>
        </p:txBody>
      </p:sp>
      <p:sp>
        <p:nvSpPr>
          <p:cNvPr id="48131"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ΕΞΩΤΕΡΙΚΗ ΑΞΙΟΛΟΓΗΣΗ ΤΟΥ ΙΔΡΥΜΑΤΟΣ</a:t>
            </a:r>
            <a:endParaRPr lang="en-GB" sz="2000" b="1">
              <a:solidFill>
                <a:srgbClr val="7F7F7F"/>
              </a:solidFill>
              <a:latin typeface="Calibri" pitchFamily="34" charset="0"/>
            </a:endParaRPr>
          </a:p>
        </p:txBody>
      </p:sp>
      <p:sp>
        <p:nvSpPr>
          <p:cNvPr id="10"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a:solidFill>
                  <a:schemeClr val="tx1">
                    <a:lumMod val="65000"/>
                    <a:lumOff val="35000"/>
                  </a:schemeClr>
                </a:solidFill>
                <a:latin typeface="Calibri" pitchFamily="34" charset="0"/>
                <a:cs typeface="Calibri" pitchFamily="34" charset="0"/>
              </a:rPr>
              <a:t>2/4</a:t>
            </a:r>
            <a:endParaRPr lang="en-US" sz="2400" i="1" dirty="0">
              <a:solidFill>
                <a:schemeClr val="tx1">
                  <a:lumMod val="65000"/>
                  <a:lumOff val="35000"/>
                </a:schemeClr>
              </a:solidFill>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19</a:t>
            </a:fld>
            <a:endParaRPr lang="en-GB" dirty="0"/>
          </a:p>
        </p:txBody>
      </p:sp>
      <p:sp>
        <p:nvSpPr>
          <p:cNvPr id="8"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ΠΟΙΟΤΗΤΑ ΣΤΗΝ ΕΚΠΑΙΔΕΥΣΗ</a:t>
            </a:r>
            <a:endParaRPr lang="en-GB" sz="2400" b="1" dirty="0">
              <a:solidFill>
                <a:schemeClr val="tx1">
                  <a:lumMod val="50000"/>
                  <a:lumOff val="50000"/>
                </a:schemeClr>
              </a:solidFill>
              <a:latin typeface="Calibri" pitchFamily="34" charset="0"/>
              <a:cs typeface="Calibri" pitchFamily="34" charset="0"/>
            </a:endParaRPr>
          </a:p>
        </p:txBody>
      </p:sp>
      <p:sp>
        <p:nvSpPr>
          <p:cNvPr id="7" name="Rectangle 6"/>
          <p:cNvSpPr/>
          <p:nvPr/>
        </p:nvSpPr>
        <p:spPr>
          <a:xfrm>
            <a:off x="107504" y="1988840"/>
            <a:ext cx="8964488" cy="2323713"/>
          </a:xfrm>
          <a:prstGeom prst="rect">
            <a:avLst/>
          </a:prstGeom>
        </p:spPr>
        <p:txBody>
          <a:bodyPr wrap="square">
            <a:spAutoFit/>
          </a:bodyPr>
          <a:lstStyle/>
          <a:p>
            <a:pPr lvl="1" indent="-457200">
              <a:spcAft>
                <a:spcPts val="600"/>
              </a:spcAft>
              <a:buFont typeface="Wingdings" pitchFamily="2" charset="2"/>
              <a:buChar char="§"/>
            </a:pPr>
            <a:r>
              <a:rPr lang="en-US" sz="2800" i="1" dirty="0" smtClean="0">
                <a:solidFill>
                  <a:schemeClr val="tx2"/>
                </a:solidFill>
                <a:latin typeface="Calibri" pitchFamily="34" charset="0"/>
                <a:cs typeface="Calibri" pitchFamily="34" charset="0"/>
              </a:rPr>
              <a:t>c. 1990 </a:t>
            </a:r>
            <a:r>
              <a:rPr lang="el-GR" sz="2800" i="1" dirty="0" smtClean="0">
                <a:solidFill>
                  <a:schemeClr val="tx2"/>
                </a:solidFill>
                <a:latin typeface="Calibri" pitchFamily="34" charset="0"/>
                <a:cs typeface="Calibri" pitchFamily="34" charset="0"/>
              </a:rPr>
              <a:t>η έννοια της ποιότητας στο χώρο της Εκπαίδευσης</a:t>
            </a:r>
            <a:endParaRPr lang="en-US" sz="2800" i="1" dirty="0" smtClean="0">
              <a:solidFill>
                <a:schemeClr val="tx2"/>
              </a:solidFill>
              <a:latin typeface="Calibri" pitchFamily="34" charset="0"/>
              <a:cs typeface="Calibri" pitchFamily="34" charset="0"/>
            </a:endParaRPr>
          </a:p>
          <a:p>
            <a:pPr lvl="1" indent="-457200">
              <a:spcAft>
                <a:spcPts val="600"/>
              </a:spcAft>
              <a:buFont typeface="Wingdings" pitchFamily="2" charset="2"/>
              <a:buChar char="§"/>
            </a:pPr>
            <a:r>
              <a:rPr lang="el-GR" sz="2800" i="1" dirty="0" smtClean="0">
                <a:solidFill>
                  <a:schemeClr val="tx2"/>
                </a:solidFill>
                <a:latin typeface="Calibri" pitchFamily="34" charset="0"/>
                <a:cs typeface="Calibri" pitchFamily="34" charset="0"/>
              </a:rPr>
              <a:t>Διάφορες προσεγγίσεις λόγω της ιδιόμορφης φύσης τής εν λόγω υπηρεσίας και </a:t>
            </a:r>
            <a:r>
              <a:rPr lang="el-GR" sz="2800" b="1" i="1" dirty="0" smtClean="0">
                <a:solidFill>
                  <a:schemeClr val="tx2"/>
                </a:solidFill>
                <a:latin typeface="Calibri" pitchFamily="34" charset="0"/>
                <a:cs typeface="Calibri" pitchFamily="34" charset="0"/>
              </a:rPr>
              <a:t>δυσκολιών προσδιορισμού </a:t>
            </a:r>
            <a:r>
              <a:rPr lang="el-GR" sz="2800" i="1" dirty="0" smtClean="0">
                <a:solidFill>
                  <a:schemeClr val="tx2"/>
                </a:solidFill>
                <a:latin typeface="Calibri" pitchFamily="34" charset="0"/>
                <a:cs typeface="Calibri" pitchFamily="34" charset="0"/>
              </a:rPr>
              <a:t>της ποιότητας:</a:t>
            </a:r>
          </a:p>
        </p:txBody>
      </p:sp>
      <p:sp>
        <p:nvSpPr>
          <p:cNvPr id="8" name="Rectangle 7"/>
          <p:cNvSpPr/>
          <p:nvPr/>
        </p:nvSpPr>
        <p:spPr>
          <a:xfrm>
            <a:off x="1159496" y="4308192"/>
            <a:ext cx="7912496" cy="1785104"/>
          </a:xfrm>
          <a:prstGeom prst="rect">
            <a:avLst/>
          </a:prstGeom>
        </p:spPr>
        <p:txBody>
          <a:bodyPr wrap="square">
            <a:spAutoFit/>
          </a:bodyPr>
          <a:lstStyle/>
          <a:p>
            <a:pPr marL="342900" lvl="1" indent="-342900">
              <a:spcAft>
                <a:spcPts val="600"/>
              </a:spcAft>
              <a:buFont typeface="Courier New" pitchFamily="49" charset="0"/>
              <a:buChar char="o"/>
            </a:pPr>
            <a:r>
              <a:rPr lang="el-GR" sz="2000" i="1" dirty="0" smtClean="0">
                <a:solidFill>
                  <a:schemeClr val="tx2"/>
                </a:solidFill>
                <a:latin typeface="Calibri" pitchFamily="34" charset="0"/>
                <a:cs typeface="Calibri" pitchFamily="34" charset="0"/>
              </a:rPr>
              <a:t>Μοντέλο εισροών (πρόγραμμα, χρηματοδότηση) –εκροών (επιδόσεις αποφοίτων)</a:t>
            </a:r>
          </a:p>
          <a:p>
            <a:pPr marL="342900" lvl="1" indent="-342900">
              <a:spcAft>
                <a:spcPts val="600"/>
              </a:spcAft>
              <a:buFont typeface="Courier New" pitchFamily="49" charset="0"/>
              <a:buChar char="o"/>
            </a:pPr>
            <a:r>
              <a:rPr lang="el-GR" sz="2000" i="1" dirty="0" smtClean="0">
                <a:solidFill>
                  <a:schemeClr val="tx2"/>
                </a:solidFill>
                <a:latin typeface="Calibri" pitchFamily="34" charset="0"/>
                <a:cs typeface="Calibri" pitchFamily="34" charset="0"/>
              </a:rPr>
              <a:t>Η ποιότητα στηρίζεται στο τι συμβαίνει </a:t>
            </a:r>
            <a:r>
              <a:rPr lang="el-GR" sz="2000" b="1" i="1" u="sng" dirty="0" smtClean="0">
                <a:solidFill>
                  <a:schemeClr val="tx2"/>
                </a:solidFill>
                <a:latin typeface="Calibri" pitchFamily="34" charset="0"/>
                <a:cs typeface="Calibri" pitchFamily="34" charset="0"/>
              </a:rPr>
              <a:t>εντός</a:t>
            </a:r>
          </a:p>
          <a:p>
            <a:pPr marL="342900" lvl="1" indent="-342900">
              <a:spcAft>
                <a:spcPts val="600"/>
              </a:spcAft>
              <a:buFont typeface="Courier New" pitchFamily="49" charset="0"/>
              <a:buChar char="o"/>
            </a:pPr>
            <a:r>
              <a:rPr lang="el-GR" sz="2000" b="1" i="1" dirty="0" smtClean="0">
                <a:solidFill>
                  <a:schemeClr val="tx2"/>
                </a:solidFill>
                <a:latin typeface="Calibri" pitchFamily="34" charset="0"/>
                <a:cs typeface="Calibri" pitchFamily="34" charset="0"/>
              </a:rPr>
              <a:t>Ποιότητα</a:t>
            </a:r>
            <a:r>
              <a:rPr lang="el-GR" sz="2000" i="1" dirty="0" smtClean="0">
                <a:solidFill>
                  <a:schemeClr val="tx2"/>
                </a:solidFill>
                <a:latin typeface="Calibri" pitchFamily="34" charset="0"/>
                <a:cs typeface="Calibri" pitchFamily="34" charset="0"/>
              </a:rPr>
              <a:t>: αναπτυξιακή λειτουργία και ικανότητα αλλαγής, παρά συμμόρφωση σε κριτήρια</a:t>
            </a:r>
          </a:p>
        </p:txBody>
      </p:sp>
      <p:sp>
        <p:nvSpPr>
          <p:cNvPr id="10" name="9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2</a:t>
            </a:fld>
            <a:endParaRPr lang="en-GB" dirty="0">
              <a:solidFill>
                <a:prstClr val="black"/>
              </a:solidFill>
            </a:endParaRPr>
          </a:p>
        </p:txBody>
      </p:sp>
      <p:sp>
        <p:nvSpPr>
          <p:cNvPr id="12"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p14="http://schemas.microsoft.com/office/powerpoint/2010/main" xmlns="" val="3379961046"/>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bwMode="auto">
          <a:xfrm>
            <a:off x="395288" y="2205038"/>
            <a:ext cx="8229600" cy="3814762"/>
          </a:xfrm>
          <a:noFill/>
          <a:ln>
            <a:miter lim="800000"/>
            <a:headEnd/>
            <a:tailEnd/>
          </a:ln>
        </p:spPr>
        <p:txBody>
          <a:bodyPr vert="horz" wrap="square" lIns="91440" tIns="45720" rIns="91440" bIns="45720" numCol="1" anchor="t" anchorCtr="0" compatLnSpc="1">
            <a:prstTxWarp prst="textNoShape">
              <a:avLst/>
            </a:prstTxWarp>
          </a:bodyPr>
          <a:lstStyle/>
          <a:p>
            <a:pPr marL="457200" lvl="1" indent="-457200" eaLnBrk="1" hangingPunct="1">
              <a:spcBef>
                <a:spcPct val="0"/>
              </a:spcBef>
              <a:buFontTx/>
              <a:buNone/>
            </a:pPr>
            <a:r>
              <a:rPr lang="el-GR" sz="2400" smtClean="0">
                <a:solidFill>
                  <a:srgbClr val="376092"/>
                </a:solidFill>
                <a:latin typeface="Calibri" pitchFamily="34" charset="0"/>
                <a:ea typeface="Calibri" pitchFamily="34" charset="0"/>
                <a:cs typeface="Calibri" pitchFamily="34" charset="0"/>
              </a:rPr>
              <a:t>Η διαδικασία απαντά σε 4 ερωτήματα (ΙΕΡ της </a:t>
            </a:r>
            <a:r>
              <a:rPr lang="en-US" sz="2400" smtClean="0">
                <a:solidFill>
                  <a:srgbClr val="376092"/>
                </a:solidFill>
                <a:latin typeface="Calibri" pitchFamily="34" charset="0"/>
                <a:ea typeface="Calibri" pitchFamily="34" charset="0"/>
                <a:cs typeface="Calibri" pitchFamily="34" charset="0"/>
              </a:rPr>
              <a:t>EUA</a:t>
            </a:r>
            <a:r>
              <a:rPr lang="el-GR" sz="2400" smtClean="0">
                <a:solidFill>
                  <a:srgbClr val="376092"/>
                </a:solidFill>
                <a:latin typeface="Calibri" pitchFamily="34" charset="0"/>
                <a:ea typeface="Calibri" pitchFamily="34" charset="0"/>
                <a:cs typeface="Calibri" pitchFamily="34" charset="0"/>
              </a:rPr>
              <a:t>):</a:t>
            </a:r>
          </a:p>
          <a:p>
            <a:pPr marL="457200" lvl="1" indent="-457200" eaLnBrk="1" hangingPunct="1">
              <a:spcBef>
                <a:spcPct val="0"/>
              </a:spcBef>
              <a:buFontTx/>
              <a:buNone/>
            </a:pPr>
            <a:endParaRPr lang="el-GR" sz="2400" i="1"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Tx/>
              <a:buAutoNum type="arabicPeriod"/>
            </a:pPr>
            <a:r>
              <a:rPr lang="el-GR" sz="2400" i="1" smtClean="0">
                <a:solidFill>
                  <a:srgbClr val="376092"/>
                </a:solidFill>
                <a:latin typeface="Calibri" pitchFamily="34" charset="0"/>
                <a:ea typeface="Calibri" pitchFamily="34" charset="0"/>
                <a:cs typeface="Calibri" pitchFamily="34" charset="0"/>
              </a:rPr>
              <a:t>Πού στοχεύει το Ίδρυμα;</a:t>
            </a:r>
          </a:p>
          <a:p>
            <a:pPr marL="457200" lvl="1" indent="-457200" eaLnBrk="1" hangingPunct="1">
              <a:spcBef>
                <a:spcPct val="0"/>
              </a:spcBef>
              <a:spcAft>
                <a:spcPts val="600"/>
              </a:spcAft>
              <a:buFontTx/>
              <a:buAutoNum type="arabicPeriod"/>
            </a:pPr>
            <a:r>
              <a:rPr lang="el-GR" sz="2400" i="1" smtClean="0">
                <a:solidFill>
                  <a:srgbClr val="376092"/>
                </a:solidFill>
                <a:latin typeface="Calibri" pitchFamily="34" charset="0"/>
                <a:ea typeface="Calibri" pitchFamily="34" charset="0"/>
                <a:cs typeface="Calibri" pitchFamily="34" charset="0"/>
              </a:rPr>
              <a:t>Πώς μεθοδεύει την επίτευξη των στόχων του;</a:t>
            </a:r>
          </a:p>
          <a:p>
            <a:pPr marL="457200" lvl="1" indent="-457200" eaLnBrk="1" hangingPunct="1">
              <a:spcBef>
                <a:spcPct val="0"/>
              </a:spcBef>
              <a:spcAft>
                <a:spcPts val="600"/>
              </a:spcAft>
              <a:buFontTx/>
              <a:buAutoNum type="arabicPeriod"/>
            </a:pPr>
            <a:r>
              <a:rPr lang="el-GR" sz="2400" i="1" smtClean="0">
                <a:solidFill>
                  <a:srgbClr val="376092"/>
                </a:solidFill>
                <a:latin typeface="Calibri" pitchFamily="34" charset="0"/>
                <a:ea typeface="Calibri" pitchFamily="34" charset="0"/>
                <a:cs typeface="Calibri" pitchFamily="34" charset="0"/>
              </a:rPr>
              <a:t>Πώς οργανώνει την αξιολόγηση των επιδόσεών του;</a:t>
            </a:r>
          </a:p>
          <a:p>
            <a:pPr marL="457200" lvl="1" indent="-457200" eaLnBrk="1" hangingPunct="1">
              <a:spcBef>
                <a:spcPct val="0"/>
              </a:spcBef>
              <a:spcAft>
                <a:spcPts val="600"/>
              </a:spcAft>
              <a:buFontTx/>
              <a:buAutoNum type="arabicPeriod"/>
            </a:pPr>
            <a:r>
              <a:rPr lang="el-GR" sz="2400" i="1" smtClean="0">
                <a:solidFill>
                  <a:srgbClr val="376092"/>
                </a:solidFill>
                <a:latin typeface="Calibri" pitchFamily="34" charset="0"/>
                <a:ea typeface="Calibri" pitchFamily="34" charset="0"/>
                <a:cs typeface="Calibri" pitchFamily="34" charset="0"/>
              </a:rPr>
              <a:t>Πώς προωθεί τις αναγκαίες για την βελτίωσή του αλλαγές (π.χ. συνεργασίες, αναδιάρθρωση δομής του, κλπ.);</a:t>
            </a:r>
            <a:endParaRPr lang="en-US" sz="2400" i="1" smtClean="0">
              <a:solidFill>
                <a:srgbClr val="376092"/>
              </a:solidFill>
              <a:latin typeface="Calibri" pitchFamily="34" charset="0"/>
              <a:ea typeface="Calibri" pitchFamily="34" charset="0"/>
              <a:cs typeface="Calibri" pitchFamily="34" charset="0"/>
            </a:endParaRPr>
          </a:p>
        </p:txBody>
      </p:sp>
      <p:sp>
        <p:nvSpPr>
          <p:cNvPr id="49155"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ΕΞΩΤΕΡΙΚΗ ΑΞΙΟΛΟΓΗΣΗ ΤΟΥ ΙΔΡΥΜΑΤΟΣ</a:t>
            </a:r>
            <a:endParaRPr lang="en-GB" sz="2000" b="1">
              <a:solidFill>
                <a:srgbClr val="7F7F7F"/>
              </a:solidFill>
              <a:latin typeface="Calibri" pitchFamily="34" charset="0"/>
            </a:endParaRPr>
          </a:p>
        </p:txBody>
      </p:sp>
      <p:sp>
        <p:nvSpPr>
          <p:cNvPr id="10"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a:solidFill>
                  <a:schemeClr val="tx1">
                    <a:lumMod val="65000"/>
                    <a:lumOff val="35000"/>
                  </a:schemeClr>
                </a:solidFill>
                <a:latin typeface="Calibri" pitchFamily="34" charset="0"/>
                <a:cs typeface="Calibri" pitchFamily="34" charset="0"/>
              </a:rPr>
              <a:t>3/4</a:t>
            </a:r>
            <a:endParaRPr lang="en-US" sz="2400" i="1" dirty="0">
              <a:solidFill>
                <a:schemeClr val="tx1">
                  <a:lumMod val="65000"/>
                  <a:lumOff val="35000"/>
                </a:schemeClr>
              </a:solidFill>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20</a:t>
            </a:fld>
            <a:endParaRPr lang="en-GB" dirty="0"/>
          </a:p>
        </p:txBody>
      </p:sp>
      <p:sp>
        <p:nvSpPr>
          <p:cNvPr id="8"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bwMode="auto">
          <a:xfrm>
            <a:off x="457200" y="2209800"/>
            <a:ext cx="8229600" cy="3048000"/>
          </a:xfrm>
          <a:noFill/>
          <a:ln>
            <a:miter lim="800000"/>
            <a:headEnd/>
            <a:tailEnd/>
          </a:ln>
        </p:spPr>
        <p:txBody>
          <a:bodyPr vert="horz" wrap="square" lIns="91440" tIns="45720" rIns="91440" bIns="45720" numCol="1" anchor="t" anchorCtr="0" compatLnSpc="1">
            <a:prstTxWarp prst="textNoShape">
              <a:avLst/>
            </a:prstTxWarp>
          </a:bodyPr>
          <a:lstStyle/>
          <a:p>
            <a:pPr marL="457200" lvl="1" indent="-457200" eaLnBrk="1" hangingPunct="1">
              <a:spcBef>
                <a:spcPct val="0"/>
              </a:spcBef>
              <a:buFont typeface="Wingdings" pitchFamily="2" charset="2"/>
              <a:buChar char="§"/>
            </a:pPr>
            <a:r>
              <a:rPr lang="el-GR" sz="2400" i="1" dirty="0" smtClean="0">
                <a:solidFill>
                  <a:srgbClr val="376092"/>
                </a:solidFill>
                <a:latin typeface="Calibri" pitchFamily="34" charset="0"/>
                <a:ea typeface="Calibri" pitchFamily="34" charset="0"/>
                <a:cs typeface="Calibri" pitchFamily="34" charset="0"/>
              </a:rPr>
              <a:t>Οργανώνεται μετά την ολοκλήρωση της Εσωτερικής Έκθεσης</a:t>
            </a:r>
          </a:p>
          <a:p>
            <a:pPr marL="457200" lvl="1" indent="-457200" eaLnBrk="1" hangingPunct="1">
              <a:spcBef>
                <a:spcPct val="0"/>
              </a:spcBef>
              <a:buFontTx/>
              <a:buNone/>
            </a:pPr>
            <a:endParaRPr lang="el-GR" sz="2400" i="1" dirty="0"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dirty="0" smtClean="0">
                <a:solidFill>
                  <a:srgbClr val="376092"/>
                </a:solidFill>
                <a:latin typeface="Calibri" pitchFamily="34" charset="0"/>
                <a:ea typeface="Calibri" pitchFamily="34" charset="0"/>
                <a:cs typeface="Calibri" pitchFamily="34" charset="0"/>
              </a:rPr>
              <a:t>Επιτροπή Ανεξάρτητων Εμπειρογνωμόνων</a:t>
            </a:r>
          </a:p>
          <a:p>
            <a:pPr marL="457200" lvl="1" indent="-457200" eaLnBrk="1" hangingPunct="1">
              <a:spcBef>
                <a:spcPct val="0"/>
              </a:spcBef>
              <a:spcAft>
                <a:spcPts val="600"/>
              </a:spcAft>
              <a:buFont typeface="Wingdings" pitchFamily="2" charset="2"/>
              <a:buChar char="§"/>
            </a:pPr>
            <a:endParaRPr lang="el-GR" sz="2400" i="1" dirty="0"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dirty="0" smtClean="0">
                <a:solidFill>
                  <a:srgbClr val="376092"/>
                </a:solidFill>
                <a:latin typeface="Calibri" pitchFamily="34" charset="0"/>
                <a:ea typeface="Calibri" pitchFamily="34" charset="0"/>
                <a:cs typeface="Calibri" pitchFamily="34" charset="0"/>
              </a:rPr>
              <a:t>Διαδικασία παρόμοια με αυτήν της αξιολόγησης Τμημάτων ΑΕΙ</a:t>
            </a:r>
          </a:p>
          <a:p>
            <a:pPr marL="457200" lvl="1" indent="-457200" eaLnBrk="1" hangingPunct="1">
              <a:spcBef>
                <a:spcPct val="0"/>
              </a:spcBef>
              <a:spcAft>
                <a:spcPts val="600"/>
              </a:spcAft>
              <a:buFont typeface="Wingdings" pitchFamily="2" charset="2"/>
              <a:buChar char="§"/>
            </a:pPr>
            <a:endParaRPr lang="el-GR" sz="2400" i="1" dirty="0" smtClean="0">
              <a:solidFill>
                <a:srgbClr val="376092"/>
              </a:solidFill>
              <a:latin typeface="Calibri" pitchFamily="34" charset="0"/>
              <a:ea typeface="Calibri" pitchFamily="34" charset="0"/>
              <a:cs typeface="Calibri" pitchFamily="34" charset="0"/>
            </a:endParaRPr>
          </a:p>
          <a:p>
            <a:pPr marL="457200" lvl="1" indent="-457200" eaLnBrk="1" hangingPunct="1">
              <a:spcBef>
                <a:spcPct val="0"/>
              </a:spcBef>
              <a:spcAft>
                <a:spcPts val="600"/>
              </a:spcAft>
              <a:buFont typeface="Wingdings" pitchFamily="2" charset="2"/>
              <a:buChar char="§"/>
            </a:pPr>
            <a:r>
              <a:rPr lang="el-GR" sz="2400" i="1" u="sng" dirty="0" smtClean="0">
                <a:solidFill>
                  <a:srgbClr val="376092"/>
                </a:solidFill>
                <a:latin typeface="Calibri" pitchFamily="34" charset="0"/>
                <a:ea typeface="Calibri" pitchFamily="34" charset="0"/>
                <a:cs typeface="Calibri" pitchFamily="34" charset="0"/>
              </a:rPr>
              <a:t>ΔΕΝ συνεπάγεται Πιστοποίηση κατά την πρώτη εφαρμογή</a:t>
            </a:r>
            <a:endParaRPr lang="en-US" sz="2400" i="1" u="sng" dirty="0" smtClean="0">
              <a:solidFill>
                <a:srgbClr val="376092"/>
              </a:solidFill>
              <a:latin typeface="Calibri" pitchFamily="34" charset="0"/>
              <a:ea typeface="Calibri" pitchFamily="34" charset="0"/>
              <a:cs typeface="Calibri" pitchFamily="34" charset="0"/>
            </a:endParaRPr>
          </a:p>
        </p:txBody>
      </p:sp>
      <p:sp>
        <p:nvSpPr>
          <p:cNvPr id="50179" name="Text Box 2"/>
          <p:cNvSpPr txBox="1">
            <a:spLocks noChangeArrowheads="1"/>
          </p:cNvSpPr>
          <p:nvPr/>
        </p:nvSpPr>
        <p:spPr bwMode="auto">
          <a:xfrm>
            <a:off x="107950" y="1341438"/>
            <a:ext cx="903605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Η ΕΞΩΤΕΡΙΚΗ ΑΞΙΟΛΟΓΗΣΗ ΤΟΥ ΙΔΡΥΜΑΤΟΣ</a:t>
            </a:r>
            <a:endParaRPr lang="en-GB" sz="2000" b="1">
              <a:solidFill>
                <a:srgbClr val="7F7F7F"/>
              </a:solidFill>
              <a:latin typeface="Calibri" pitchFamily="34" charset="0"/>
            </a:endParaRPr>
          </a:p>
        </p:txBody>
      </p:sp>
      <p:sp>
        <p:nvSpPr>
          <p:cNvPr id="10"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a:solidFill>
                  <a:schemeClr val="tx1">
                    <a:lumMod val="65000"/>
                    <a:lumOff val="35000"/>
                  </a:schemeClr>
                </a:solidFill>
                <a:latin typeface="Calibri" pitchFamily="34" charset="0"/>
                <a:cs typeface="Calibri" pitchFamily="34" charset="0"/>
              </a:rPr>
              <a:t>4/4</a:t>
            </a:r>
            <a:endParaRPr lang="en-US" sz="2400" i="1" dirty="0">
              <a:solidFill>
                <a:schemeClr val="tx1">
                  <a:lumMod val="65000"/>
                  <a:lumOff val="35000"/>
                </a:schemeClr>
              </a:solidFill>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21</a:t>
            </a:fld>
            <a:endParaRPr lang="en-GB" dirty="0"/>
          </a:p>
        </p:txBody>
      </p:sp>
      <p:sp>
        <p:nvSpPr>
          <p:cNvPr id="8"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2123728" y="1052737"/>
          <a:ext cx="7020272"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203" name="Picture 2"/>
          <p:cNvPicPr>
            <a:picLocks noChangeAspect="1" noChangeArrowheads="1"/>
          </p:cNvPicPr>
          <p:nvPr/>
        </p:nvPicPr>
        <p:blipFill>
          <a:blip r:embed="rId8" cstate="print"/>
          <a:srcRect/>
          <a:stretch>
            <a:fillRect/>
          </a:stretch>
        </p:blipFill>
        <p:spPr bwMode="auto">
          <a:xfrm>
            <a:off x="4859338" y="3141663"/>
            <a:ext cx="1447800" cy="1266825"/>
          </a:xfrm>
          <a:prstGeom prst="rect">
            <a:avLst/>
          </a:prstGeom>
          <a:noFill/>
          <a:ln w="9525">
            <a:noFill/>
            <a:miter lim="800000"/>
            <a:headEnd/>
            <a:tailEnd/>
          </a:ln>
        </p:spPr>
      </p:pic>
      <p:sp>
        <p:nvSpPr>
          <p:cNvPr id="51204" name="Text Box 2"/>
          <p:cNvSpPr txBox="1">
            <a:spLocks noChangeArrowheads="1"/>
          </p:cNvSpPr>
          <p:nvPr/>
        </p:nvSpPr>
        <p:spPr bwMode="auto">
          <a:xfrm>
            <a:off x="0" y="3048000"/>
            <a:ext cx="2708275" cy="1724025"/>
          </a:xfrm>
          <a:prstGeom prst="rect">
            <a:avLst/>
          </a:prstGeom>
          <a:solidFill>
            <a:schemeClr val="bg1"/>
          </a:solidFill>
          <a:ln w="9525">
            <a:noFill/>
            <a:miter lim="800000"/>
            <a:headEnd/>
            <a:tailEnd/>
          </a:ln>
        </p:spPr>
        <p:txBody>
          <a:bodyPr>
            <a:spAutoFit/>
          </a:bodyPr>
          <a:lstStyle/>
          <a:p>
            <a:r>
              <a:rPr lang="el-GR" sz="2000" b="1" i="1">
                <a:solidFill>
                  <a:schemeClr val="tx2"/>
                </a:solidFill>
                <a:latin typeface="Calibri" pitchFamily="34" charset="0"/>
              </a:rPr>
              <a:t>ΕΞΩΤΕΡΙΚΗ ΑΞΙΟΛΟΓΗΣΗ</a:t>
            </a:r>
          </a:p>
          <a:p>
            <a:endParaRPr lang="el-GR" sz="2000" b="1">
              <a:solidFill>
                <a:schemeClr val="tx2"/>
              </a:solidFill>
              <a:latin typeface="Calibri" pitchFamily="34" charset="0"/>
            </a:endParaRPr>
          </a:p>
          <a:p>
            <a:r>
              <a:rPr lang="el-GR" b="1" i="1">
                <a:solidFill>
                  <a:srgbClr val="7F7F7F"/>
                </a:solidFill>
                <a:latin typeface="Calibri" pitchFamily="34" charset="0"/>
              </a:rPr>
              <a:t>ΒΑΣΙΚΑ ΣΤΟΙΧΕΙΑ</a:t>
            </a:r>
          </a:p>
          <a:p>
            <a:endParaRPr lang="el-GR" sz="2800" b="1">
              <a:solidFill>
                <a:srgbClr val="595959"/>
              </a:solidFill>
              <a:latin typeface="Calibri" pitchFamily="34" charset="0"/>
            </a:endParaRPr>
          </a:p>
        </p:txBody>
      </p:sp>
      <p:sp>
        <p:nvSpPr>
          <p:cNvPr id="51205" name="Text Box 2"/>
          <p:cNvSpPr txBox="1">
            <a:spLocks noChangeArrowheads="1"/>
          </p:cNvSpPr>
          <p:nvPr/>
        </p:nvSpPr>
        <p:spPr bwMode="auto">
          <a:xfrm>
            <a:off x="0" y="1219200"/>
            <a:ext cx="2667000" cy="1570038"/>
          </a:xfrm>
          <a:prstGeom prst="rect">
            <a:avLst/>
          </a:prstGeom>
          <a:solidFill>
            <a:schemeClr val="bg1"/>
          </a:solidFill>
          <a:ln w="9525">
            <a:noFill/>
            <a:miter lim="800000"/>
            <a:headEnd/>
            <a:tailEnd/>
          </a:ln>
        </p:spPr>
        <p:txBody>
          <a:bodyPr>
            <a:spAutoFit/>
          </a:bodyPr>
          <a:lstStyle/>
          <a:p>
            <a:r>
              <a:rPr lang="el-GR" sz="2400" b="1">
                <a:solidFill>
                  <a:srgbClr val="7F7F7F"/>
                </a:solidFill>
                <a:latin typeface="Calibri" pitchFamily="34" charset="0"/>
              </a:rPr>
              <a:t>ΑΞΙΟΛΟΓΗΣΗ ΚΑΙ ΠΙΣΤΟΠΟΙΗΣΗ ΤΟΥ ΕΣΩΤΕΡΙΚΟΥ ΣΥΣΤΗΜΑΤΟΣ ΔΠ</a:t>
            </a:r>
            <a:endParaRPr lang="en-GB" sz="2400" b="1">
              <a:solidFill>
                <a:srgbClr val="7F7F7F"/>
              </a:solidFill>
              <a:latin typeface="Calibri" pitchFamily="34" charset="0"/>
            </a:endParaRPr>
          </a:p>
        </p:txBody>
      </p:sp>
      <p:sp>
        <p:nvSpPr>
          <p:cNvPr id="12" name="Rectangle 8"/>
          <p:cNvSpPr/>
          <p:nvPr/>
        </p:nvSpPr>
        <p:spPr>
          <a:xfrm>
            <a:off x="7740650" y="1371600"/>
            <a:ext cx="1223963"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1/4</a:t>
            </a:r>
            <a:endParaRPr lang="en-US" sz="2400" i="1" dirty="0">
              <a:solidFill>
                <a:schemeClr val="tx1">
                  <a:lumMod val="65000"/>
                  <a:lumOff val="35000"/>
                </a:schemeClr>
              </a:solidFill>
              <a:latin typeface="Calibri" pitchFamily="34" charset="0"/>
              <a:cs typeface="Calibri" pitchFamily="34" charset="0"/>
            </a:endParaRPr>
          </a:p>
        </p:txBody>
      </p:sp>
      <p:sp>
        <p:nvSpPr>
          <p:cNvPr id="8" name="7 - Θέση αριθμού διαφάνειας"/>
          <p:cNvSpPr>
            <a:spLocks noGrp="1"/>
          </p:cNvSpPr>
          <p:nvPr>
            <p:ph type="sldNum" sz="quarter" idx="12"/>
          </p:nvPr>
        </p:nvSpPr>
        <p:spPr>
          <a:xfrm>
            <a:off x="7010400" y="6381750"/>
            <a:ext cx="2133600" cy="476250"/>
          </a:xfrm>
        </p:spPr>
        <p:txBody>
          <a:bodyPr/>
          <a:lstStyle/>
          <a:p>
            <a:pPr>
              <a:defRPr/>
            </a:pPr>
            <a:fld id="{CBDEF8BE-B33B-40A0-9185-4B708E07FE0D}" type="slidenum">
              <a:rPr lang="en-GB" smtClean="0"/>
              <a:pPr>
                <a:defRPr/>
              </a:pPr>
              <a:t>22</a:t>
            </a:fld>
            <a:endParaRPr lang="en-GB" dirty="0"/>
          </a:p>
        </p:txBody>
      </p:sp>
      <p:sp>
        <p:nvSpPr>
          <p:cNvPr id="11"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47BDF861-8414-41D9-96E0-8C0823FEF621}"/>
                                            </p:graphicEl>
                                          </p:spTgt>
                                        </p:tgtEl>
                                        <p:attrNameLst>
                                          <p:attrName>style.visibility</p:attrName>
                                        </p:attrNameLst>
                                      </p:cBhvr>
                                      <p:to>
                                        <p:strVal val="visible"/>
                                      </p:to>
                                    </p:set>
                                    <p:animEffect transition="in" filter="fade">
                                      <p:cBhvr>
                                        <p:cTn id="7" dur="1000"/>
                                        <p:tgtEl>
                                          <p:spTgt spid="10">
                                            <p:graphicEl>
                                              <a:dgm id="{47BDF861-8414-41D9-96E0-8C0823FEF62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graphicEl>
                                              <a:dgm id="{4514E708-8BAD-45C8-93AA-96262CFC01A8}"/>
                                            </p:graphicEl>
                                          </p:spTgt>
                                        </p:tgtEl>
                                        <p:attrNameLst>
                                          <p:attrName>style.visibility</p:attrName>
                                        </p:attrNameLst>
                                      </p:cBhvr>
                                      <p:to>
                                        <p:strVal val="visible"/>
                                      </p:to>
                                    </p:set>
                                    <p:animEffect transition="in" filter="fade">
                                      <p:cBhvr>
                                        <p:cTn id="12" dur="1000"/>
                                        <p:tgtEl>
                                          <p:spTgt spid="10">
                                            <p:graphicEl>
                                              <a:dgm id="{4514E708-8BAD-45C8-93AA-96262CFC01A8}"/>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graphicEl>
                                              <a:dgm id="{1D4452BB-B86F-4C2A-97A1-EF0E2EE411F4}"/>
                                            </p:graphicEl>
                                          </p:spTgt>
                                        </p:tgtEl>
                                        <p:attrNameLst>
                                          <p:attrName>style.visibility</p:attrName>
                                        </p:attrNameLst>
                                      </p:cBhvr>
                                      <p:to>
                                        <p:strVal val="visible"/>
                                      </p:to>
                                    </p:set>
                                    <p:animEffect transition="in" filter="fade">
                                      <p:cBhvr>
                                        <p:cTn id="15" dur="1000"/>
                                        <p:tgtEl>
                                          <p:spTgt spid="10">
                                            <p:graphicEl>
                                              <a:dgm id="{1D4452BB-B86F-4C2A-97A1-EF0E2EE411F4}"/>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graphicEl>
                                              <a:dgm id="{82640A19-1F6B-4663-A6ED-EF8D4A3F065D}"/>
                                            </p:graphicEl>
                                          </p:spTgt>
                                        </p:tgtEl>
                                        <p:attrNameLst>
                                          <p:attrName>style.visibility</p:attrName>
                                        </p:attrNameLst>
                                      </p:cBhvr>
                                      <p:to>
                                        <p:strVal val="visible"/>
                                      </p:to>
                                    </p:set>
                                    <p:animEffect transition="in" filter="fade">
                                      <p:cBhvr>
                                        <p:cTn id="20" dur="1000"/>
                                        <p:tgtEl>
                                          <p:spTgt spid="10">
                                            <p:graphicEl>
                                              <a:dgm id="{82640A19-1F6B-4663-A6ED-EF8D4A3F065D}"/>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graphicEl>
                                              <a:dgm id="{8216AFE7-0EA5-4767-9FA2-C352989DC60B}"/>
                                            </p:graphicEl>
                                          </p:spTgt>
                                        </p:tgtEl>
                                        <p:attrNameLst>
                                          <p:attrName>style.visibility</p:attrName>
                                        </p:attrNameLst>
                                      </p:cBhvr>
                                      <p:to>
                                        <p:strVal val="visible"/>
                                      </p:to>
                                    </p:set>
                                    <p:animEffect transition="in" filter="fade">
                                      <p:cBhvr>
                                        <p:cTn id="25" dur="1000"/>
                                        <p:tgtEl>
                                          <p:spTgt spid="10">
                                            <p:graphicEl>
                                              <a:dgm id="{8216AFE7-0EA5-4767-9FA2-C352989DC60B}"/>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graphicEl>
                                              <a:dgm id="{60217529-A613-4F81-A23C-9678ACD45728}"/>
                                            </p:graphicEl>
                                          </p:spTgt>
                                        </p:tgtEl>
                                        <p:attrNameLst>
                                          <p:attrName>style.visibility</p:attrName>
                                        </p:attrNameLst>
                                      </p:cBhvr>
                                      <p:to>
                                        <p:strVal val="visible"/>
                                      </p:to>
                                    </p:set>
                                    <p:animEffect transition="in" filter="fade">
                                      <p:cBhvr>
                                        <p:cTn id="30" dur="1000"/>
                                        <p:tgtEl>
                                          <p:spTgt spid="10">
                                            <p:graphicEl>
                                              <a:dgm id="{60217529-A613-4F81-A23C-9678ACD4572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0" y="1484784"/>
          <a:ext cx="9144000"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227" name="Text Box 2"/>
          <p:cNvSpPr txBox="1">
            <a:spLocks noChangeArrowheads="1"/>
          </p:cNvSpPr>
          <p:nvPr/>
        </p:nvSpPr>
        <p:spPr bwMode="auto">
          <a:xfrm>
            <a:off x="34925" y="5946775"/>
            <a:ext cx="9144000" cy="369888"/>
          </a:xfrm>
          <a:prstGeom prst="rect">
            <a:avLst/>
          </a:prstGeom>
          <a:noFill/>
          <a:ln w="9525">
            <a:noFill/>
            <a:miter lim="800000"/>
            <a:headEnd/>
            <a:tailEnd/>
          </a:ln>
        </p:spPr>
        <p:txBody>
          <a:bodyPr>
            <a:spAutoFit/>
          </a:bodyPr>
          <a:lstStyle/>
          <a:p>
            <a:pPr marL="342900" indent="-342900" algn="r">
              <a:lnSpc>
                <a:spcPct val="150000"/>
              </a:lnSpc>
            </a:pPr>
            <a:r>
              <a:rPr lang="el-GR" sz="1200" b="1">
                <a:solidFill>
                  <a:srgbClr val="595959"/>
                </a:solidFill>
                <a:latin typeface="Calibri" pitchFamily="34" charset="0"/>
              </a:rPr>
              <a:t>Ν. 4009/2011</a:t>
            </a:r>
            <a:r>
              <a:rPr lang="en-US" sz="1200" b="1">
                <a:solidFill>
                  <a:srgbClr val="595959"/>
                </a:solidFill>
                <a:latin typeface="Calibri" pitchFamily="34" charset="0"/>
              </a:rPr>
              <a:t> </a:t>
            </a:r>
            <a:endParaRPr lang="el-GR" sz="1200" b="1">
              <a:solidFill>
                <a:srgbClr val="595959"/>
              </a:solidFill>
              <a:latin typeface="Calibri" pitchFamily="34" charset="0"/>
            </a:endParaRPr>
          </a:p>
        </p:txBody>
      </p:sp>
      <p:sp>
        <p:nvSpPr>
          <p:cNvPr id="52228" name="Text Box 2"/>
          <p:cNvSpPr txBox="1">
            <a:spLocks noChangeArrowheads="1"/>
          </p:cNvSpPr>
          <p:nvPr/>
        </p:nvSpPr>
        <p:spPr bwMode="auto">
          <a:xfrm>
            <a:off x="152400" y="1341438"/>
            <a:ext cx="899160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ΑΞΙΟΛΟΓΗΣΗ ΚΑΙ ΠΙΣΤΟΠΟΙΗΣΗ ΤΟΥ ΕΣΩΤΕΡΙΚΟΥ ΣΥΣΤΗΜΑΤΟΣ ΔΠ</a:t>
            </a:r>
            <a:endParaRPr lang="en-GB" sz="2400" b="1">
              <a:solidFill>
                <a:srgbClr val="7F7F7F"/>
              </a:solidFill>
              <a:latin typeface="Calibri" pitchFamily="34" charset="0"/>
            </a:endParaRPr>
          </a:p>
        </p:txBody>
      </p:sp>
      <p:sp>
        <p:nvSpPr>
          <p:cNvPr id="10" name="Rectangle 8"/>
          <p:cNvSpPr/>
          <p:nvPr/>
        </p:nvSpPr>
        <p:spPr>
          <a:xfrm>
            <a:off x="7920038" y="990600"/>
            <a:ext cx="1223962"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2/4</a:t>
            </a:r>
            <a:endParaRPr lang="en-US" sz="2400" i="1" dirty="0">
              <a:solidFill>
                <a:schemeClr val="tx1">
                  <a:lumMod val="65000"/>
                  <a:lumOff val="35000"/>
                </a:schemeClr>
              </a:solidFill>
              <a:latin typeface="Calibri" pitchFamily="34" charset="0"/>
              <a:cs typeface="Calibri" pitchFamily="34" charset="0"/>
            </a:endParaRPr>
          </a:p>
        </p:txBody>
      </p:sp>
      <p:sp>
        <p:nvSpPr>
          <p:cNvPr id="7" name="6 - Θέση αριθμού διαφάνειας"/>
          <p:cNvSpPr>
            <a:spLocks noGrp="1"/>
          </p:cNvSpPr>
          <p:nvPr>
            <p:ph type="sldNum" sz="quarter" idx="12"/>
          </p:nvPr>
        </p:nvSpPr>
        <p:spPr>
          <a:xfrm>
            <a:off x="7010400" y="6381750"/>
            <a:ext cx="2133600" cy="476250"/>
          </a:xfrm>
        </p:spPr>
        <p:txBody>
          <a:bodyPr/>
          <a:lstStyle/>
          <a:p>
            <a:pPr>
              <a:defRPr/>
            </a:pPr>
            <a:fld id="{CBDEF8BE-B33B-40A0-9185-4B708E07FE0D}" type="slidenum">
              <a:rPr lang="en-GB" smtClean="0"/>
              <a:pPr>
                <a:defRPr/>
              </a:pPr>
              <a:t>23</a:t>
            </a:fld>
            <a:endParaRPr lang="en-GB" dirty="0"/>
          </a:p>
        </p:txBody>
      </p:sp>
      <p:sp>
        <p:nvSpPr>
          <p:cNvPr id="9" name="8 - TextBox"/>
          <p:cNvSpPr txBox="1"/>
          <p:nvPr/>
        </p:nvSpPr>
        <p:spPr>
          <a:xfrm>
            <a:off x="609600" y="5943600"/>
            <a:ext cx="7620000" cy="369332"/>
          </a:xfrm>
          <a:prstGeom prst="rect">
            <a:avLst/>
          </a:prstGeom>
          <a:noFill/>
        </p:spPr>
        <p:txBody>
          <a:bodyPr wrap="square" rtlCol="0">
            <a:spAutoFit/>
          </a:bodyPr>
          <a:lstStyle/>
          <a:p>
            <a:r>
              <a:rPr lang="el-GR" dirty="0">
                <a:solidFill>
                  <a:srgbClr val="376092"/>
                </a:solidFill>
              </a:rPr>
              <a:t>π</a:t>
            </a:r>
            <a:r>
              <a:rPr lang="el-GR" dirty="0" smtClean="0">
                <a:solidFill>
                  <a:srgbClr val="376092"/>
                </a:solidFill>
              </a:rPr>
              <a:t>ερισσότερη διαφάνεια           περιορισμός αυθαιρεσίας</a:t>
            </a:r>
            <a:endParaRPr lang="el-GR" dirty="0">
              <a:solidFill>
                <a:srgbClr val="376092"/>
              </a:solidFill>
            </a:endParaRPr>
          </a:p>
        </p:txBody>
      </p:sp>
      <p:sp>
        <p:nvSpPr>
          <p:cNvPr id="11" name="10 - Δεξιό βέλος"/>
          <p:cNvSpPr/>
          <p:nvPr/>
        </p:nvSpPr>
        <p:spPr>
          <a:xfrm>
            <a:off x="228600" y="6096000"/>
            <a:ext cx="381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Δεξιό βέλος"/>
          <p:cNvSpPr/>
          <p:nvPr/>
        </p:nvSpPr>
        <p:spPr>
          <a:xfrm>
            <a:off x="3200400" y="6096000"/>
            <a:ext cx="381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graphicEl>
                                              <a:dgm id="{17105ED8-8103-485A-98D0-3E4E75D0F7E8}"/>
                                            </p:graphicEl>
                                          </p:spTgt>
                                        </p:tgtEl>
                                        <p:attrNameLst>
                                          <p:attrName>style.visibility</p:attrName>
                                        </p:attrNameLst>
                                      </p:cBhvr>
                                      <p:to>
                                        <p:strVal val="visible"/>
                                      </p:to>
                                    </p:set>
                                    <p:anim calcmode="lin" valueType="num">
                                      <p:cBhvr additive="base">
                                        <p:cTn id="7" dur="500" fill="hold"/>
                                        <p:tgtEl>
                                          <p:spTgt spid="8">
                                            <p:graphicEl>
                                              <a:dgm id="{17105ED8-8103-485A-98D0-3E4E75D0F7E8}"/>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graphicEl>
                                              <a:dgm id="{17105ED8-8103-485A-98D0-3E4E75D0F7E8}"/>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graphicEl>
                                              <a:dgm id="{BB46D55A-E7D6-4A29-95C6-FC6B729B13DF}"/>
                                            </p:graphicEl>
                                          </p:spTgt>
                                        </p:tgtEl>
                                        <p:attrNameLst>
                                          <p:attrName>style.visibility</p:attrName>
                                        </p:attrNameLst>
                                      </p:cBhvr>
                                      <p:to>
                                        <p:strVal val="visible"/>
                                      </p:to>
                                    </p:set>
                                    <p:anim calcmode="lin" valueType="num">
                                      <p:cBhvr additive="base">
                                        <p:cTn id="13" dur="500" fill="hold"/>
                                        <p:tgtEl>
                                          <p:spTgt spid="8">
                                            <p:graphicEl>
                                              <a:dgm id="{BB46D55A-E7D6-4A29-95C6-FC6B729B13DF}"/>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
                                            <p:graphicEl>
                                              <a:dgm id="{BB46D55A-E7D6-4A29-95C6-FC6B729B13DF}"/>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graphicEl>
                                              <a:dgm id="{0E854E27-6FAB-4363-903C-1AF2FBE5F80D}"/>
                                            </p:graphicEl>
                                          </p:spTgt>
                                        </p:tgtEl>
                                        <p:attrNameLst>
                                          <p:attrName>style.visibility</p:attrName>
                                        </p:attrNameLst>
                                      </p:cBhvr>
                                      <p:to>
                                        <p:strVal val="visible"/>
                                      </p:to>
                                    </p:set>
                                    <p:anim calcmode="lin" valueType="num">
                                      <p:cBhvr additive="base">
                                        <p:cTn id="19" dur="500" fill="hold"/>
                                        <p:tgtEl>
                                          <p:spTgt spid="8">
                                            <p:graphicEl>
                                              <a:dgm id="{0E854E27-6FAB-4363-903C-1AF2FBE5F80D}"/>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
                                            <p:graphicEl>
                                              <a:dgm id="{0E854E27-6FAB-4363-903C-1AF2FBE5F80D}"/>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2286000"/>
            <a:ext cx="8964612" cy="4171950"/>
          </a:xfrm>
        </p:spPr>
        <p:txBody>
          <a:bodyPr/>
          <a:lstStyle/>
          <a:p>
            <a:pPr marL="457200" lvl="1" eaLnBrk="1" hangingPunct="1">
              <a:lnSpc>
                <a:spcPct val="95000"/>
              </a:lnSpc>
              <a:spcBef>
                <a:spcPts val="600"/>
              </a:spcBef>
              <a:buFont typeface="Wingdings" panose="05000000000000000000" pitchFamily="2" charset="2"/>
              <a:buChar char="§"/>
              <a:defRPr/>
            </a:pPr>
            <a:r>
              <a:rPr lang="el-GR" sz="2000" b="1" dirty="0" smtClean="0">
                <a:solidFill>
                  <a:schemeClr val="tx2">
                    <a:lumMod val="75000"/>
                  </a:schemeClr>
                </a:solidFill>
                <a:latin typeface="Calibri" panose="020F0502020204030204" pitchFamily="34" charset="0"/>
              </a:rPr>
              <a:t>Διαδικασία </a:t>
            </a:r>
            <a:r>
              <a:rPr lang="el-GR" sz="2000" b="1" dirty="0">
                <a:solidFill>
                  <a:schemeClr val="tx2">
                    <a:lumMod val="75000"/>
                  </a:schemeClr>
                </a:solidFill>
                <a:latin typeface="Calibri" panose="020F0502020204030204" pitchFamily="34" charset="0"/>
              </a:rPr>
              <a:t>Πιστοποίησης </a:t>
            </a:r>
            <a:r>
              <a:rPr lang="el-GR" sz="2000" dirty="0">
                <a:solidFill>
                  <a:schemeClr val="tx2">
                    <a:lumMod val="75000"/>
                  </a:schemeClr>
                </a:solidFill>
                <a:latin typeface="Calibri" panose="020F0502020204030204" pitchFamily="34" charset="0"/>
                <a:sym typeface="Wingdings" panose="05000000000000000000" pitchFamily="2" charset="2"/>
              </a:rPr>
              <a:t></a:t>
            </a:r>
            <a:r>
              <a:rPr lang="el-GR" sz="2000" dirty="0">
                <a:solidFill>
                  <a:schemeClr val="accent1">
                    <a:lumMod val="75000"/>
                  </a:schemeClr>
                </a:solidFill>
                <a:latin typeface="Calibri" panose="020F0502020204030204" pitchFamily="34" charset="0"/>
                <a:sym typeface="Wingdings" panose="05000000000000000000" pitchFamily="2" charset="2"/>
              </a:rPr>
              <a:t>  Επαληθεύει ότι </a:t>
            </a:r>
            <a:r>
              <a:rPr lang="el-GR" sz="2000" dirty="0" smtClean="0">
                <a:solidFill>
                  <a:schemeClr val="accent1">
                    <a:lumMod val="75000"/>
                  </a:schemeClr>
                </a:solidFill>
                <a:latin typeface="Calibri" panose="020F0502020204030204" pitchFamily="34" charset="0"/>
                <a:sym typeface="Wingdings" panose="05000000000000000000" pitchFamily="2" charset="2"/>
              </a:rPr>
              <a:t>υπάρχει ΣΔΠ, </a:t>
            </a:r>
            <a:r>
              <a:rPr lang="el-GR" sz="2000" dirty="0">
                <a:solidFill>
                  <a:schemeClr val="accent1">
                    <a:lumMod val="75000"/>
                  </a:schemeClr>
                </a:solidFill>
                <a:latin typeface="Calibri" panose="020F0502020204030204" pitchFamily="34" charset="0"/>
                <a:sym typeface="Wingdings" panose="05000000000000000000" pitchFamily="2" charset="2"/>
              </a:rPr>
              <a:t>είναι γνωστό σε </a:t>
            </a:r>
            <a:r>
              <a:rPr lang="el-GR" sz="2000" dirty="0" smtClean="0">
                <a:solidFill>
                  <a:schemeClr val="accent1">
                    <a:lumMod val="75000"/>
                  </a:schemeClr>
                </a:solidFill>
                <a:latin typeface="Calibri" panose="020F0502020204030204" pitchFamily="34" charset="0"/>
                <a:sym typeface="Wingdings" panose="05000000000000000000" pitchFamily="2" charset="2"/>
              </a:rPr>
              <a:t>όλους  </a:t>
            </a:r>
            <a:r>
              <a:rPr lang="el-GR" sz="2000" dirty="0">
                <a:solidFill>
                  <a:schemeClr val="accent1">
                    <a:lumMod val="75000"/>
                  </a:schemeClr>
                </a:solidFill>
                <a:latin typeface="Calibri" panose="020F0502020204030204" pitchFamily="34" charset="0"/>
                <a:sym typeface="Wingdings" panose="05000000000000000000" pitchFamily="2" charset="2"/>
              </a:rPr>
              <a:t>και λειτουργεί αποτελεσματικά με στόχο τη δημιουργία δράσεων βελτίωσης</a:t>
            </a:r>
            <a:r>
              <a:rPr lang="el-GR" sz="2000" dirty="0">
                <a:solidFill>
                  <a:schemeClr val="accent1">
                    <a:lumMod val="75000"/>
                  </a:schemeClr>
                </a:solidFill>
                <a:latin typeface="Calibri" panose="020F0502020204030204" pitchFamily="34" charset="0"/>
              </a:rPr>
              <a:t> </a:t>
            </a:r>
            <a:r>
              <a:rPr lang="el-GR" sz="2000" dirty="0" smtClean="0">
                <a:solidFill>
                  <a:schemeClr val="accent1">
                    <a:lumMod val="75000"/>
                  </a:schemeClr>
                </a:solidFill>
                <a:latin typeface="Calibri" panose="020F0502020204030204" pitchFamily="34" charset="0"/>
              </a:rPr>
              <a:t>για την ενδυνάμωση της ποιότητας</a:t>
            </a:r>
            <a:r>
              <a:rPr lang="en-US" sz="2000" dirty="0" smtClean="0">
                <a:solidFill>
                  <a:schemeClr val="accent1">
                    <a:lumMod val="75000"/>
                  </a:schemeClr>
                </a:solidFill>
                <a:latin typeface="Calibri" panose="020F0502020204030204" pitchFamily="34" charset="0"/>
              </a:rPr>
              <a:t>.</a:t>
            </a:r>
            <a:endParaRPr lang="el-GR" sz="2000" dirty="0" smtClean="0">
              <a:solidFill>
                <a:schemeClr val="accent1">
                  <a:lumMod val="75000"/>
                </a:schemeClr>
              </a:solidFill>
              <a:latin typeface="Calibri" panose="020F0502020204030204" pitchFamily="34" charset="0"/>
            </a:endParaRPr>
          </a:p>
          <a:p>
            <a:pPr marL="457200" lvl="1" eaLnBrk="1" hangingPunct="1">
              <a:lnSpc>
                <a:spcPct val="95000"/>
              </a:lnSpc>
              <a:spcBef>
                <a:spcPts val="600"/>
              </a:spcBef>
              <a:buFont typeface="Wingdings" panose="05000000000000000000" pitchFamily="2" charset="2"/>
              <a:buChar char="§"/>
              <a:defRPr/>
            </a:pPr>
            <a:endParaRPr lang="en-US" sz="2000" dirty="0" smtClean="0">
              <a:solidFill>
                <a:schemeClr val="accent1">
                  <a:lumMod val="75000"/>
                </a:schemeClr>
              </a:solidFill>
              <a:latin typeface="Calibri" panose="020F0502020204030204" pitchFamily="34" charset="0"/>
            </a:endParaRPr>
          </a:p>
          <a:p>
            <a:pPr marL="1076325" lvl="1" eaLnBrk="1" hangingPunct="1">
              <a:lnSpc>
                <a:spcPct val="95000"/>
              </a:lnSpc>
              <a:spcBef>
                <a:spcPts val="600"/>
              </a:spcBef>
              <a:buFontTx/>
              <a:buNone/>
              <a:defRPr/>
            </a:pPr>
            <a:r>
              <a:rPr lang="el-GR" sz="2000" u="sng" dirty="0" smtClean="0">
                <a:solidFill>
                  <a:schemeClr val="accent1">
                    <a:lumMod val="75000"/>
                  </a:schemeClr>
                </a:solidFill>
                <a:latin typeface="Calibri" panose="020F0502020204030204" pitchFamily="34" charset="0"/>
              </a:rPr>
              <a:t>Φάση 1</a:t>
            </a:r>
            <a:r>
              <a:rPr lang="el-GR" sz="2000" u="sng" baseline="30000" dirty="0" smtClean="0">
                <a:solidFill>
                  <a:schemeClr val="accent1">
                    <a:lumMod val="75000"/>
                  </a:schemeClr>
                </a:solidFill>
                <a:latin typeface="Calibri" panose="020F0502020204030204" pitchFamily="34" charset="0"/>
              </a:rPr>
              <a:t>η</a:t>
            </a:r>
            <a:r>
              <a:rPr lang="el-GR" sz="2000" dirty="0" smtClean="0">
                <a:solidFill>
                  <a:schemeClr val="accent1">
                    <a:lumMod val="75000"/>
                  </a:schemeClr>
                </a:solidFill>
                <a:latin typeface="Calibri" panose="020F0502020204030204" pitchFamily="34" charset="0"/>
              </a:rPr>
              <a:t>: </a:t>
            </a:r>
            <a:r>
              <a:rPr lang="el-GR" sz="2000" dirty="0" err="1" smtClean="0">
                <a:solidFill>
                  <a:schemeClr val="accent1">
                    <a:lumMod val="75000"/>
                  </a:schemeClr>
                </a:solidFill>
                <a:latin typeface="Calibri" panose="020F0502020204030204" pitchFamily="34" charset="0"/>
              </a:rPr>
              <a:t>Αυτοαξιολόγηση</a:t>
            </a:r>
            <a:r>
              <a:rPr lang="el-GR" sz="2000" dirty="0" smtClean="0">
                <a:solidFill>
                  <a:schemeClr val="accent1">
                    <a:lumMod val="75000"/>
                  </a:schemeClr>
                </a:solidFill>
                <a:latin typeface="Calibri" panose="020F0502020204030204" pitchFamily="34" charset="0"/>
              </a:rPr>
              <a:t> του Συστήματος ΔΠ</a:t>
            </a:r>
          </a:p>
          <a:p>
            <a:pPr marL="1076325" lvl="1" eaLnBrk="1" hangingPunct="1">
              <a:lnSpc>
                <a:spcPct val="95000"/>
              </a:lnSpc>
              <a:spcBef>
                <a:spcPts val="600"/>
              </a:spcBef>
              <a:buFontTx/>
              <a:buNone/>
              <a:defRPr/>
            </a:pPr>
            <a:endParaRPr lang="el-GR" sz="2000" dirty="0" smtClean="0">
              <a:solidFill>
                <a:schemeClr val="accent1">
                  <a:lumMod val="75000"/>
                </a:schemeClr>
              </a:solidFill>
              <a:latin typeface="Calibri" panose="020F0502020204030204" pitchFamily="34" charset="0"/>
            </a:endParaRPr>
          </a:p>
          <a:p>
            <a:pPr marL="1076325" lvl="1" eaLnBrk="1" hangingPunct="1">
              <a:lnSpc>
                <a:spcPct val="95000"/>
              </a:lnSpc>
              <a:spcBef>
                <a:spcPts val="600"/>
              </a:spcBef>
              <a:buFontTx/>
              <a:buNone/>
              <a:defRPr/>
            </a:pPr>
            <a:r>
              <a:rPr lang="el-GR" sz="2000" u="sng" dirty="0" smtClean="0">
                <a:solidFill>
                  <a:schemeClr val="accent1">
                    <a:lumMod val="75000"/>
                  </a:schemeClr>
                </a:solidFill>
                <a:latin typeface="Calibri" panose="020F0502020204030204" pitchFamily="34" charset="0"/>
              </a:rPr>
              <a:t>Φάση 2</a:t>
            </a:r>
            <a:r>
              <a:rPr lang="el-GR" sz="2000" u="sng" baseline="30000" dirty="0" smtClean="0">
                <a:solidFill>
                  <a:schemeClr val="accent1">
                    <a:lumMod val="75000"/>
                  </a:schemeClr>
                </a:solidFill>
                <a:latin typeface="Calibri" panose="020F0502020204030204" pitchFamily="34" charset="0"/>
              </a:rPr>
              <a:t>η</a:t>
            </a:r>
            <a:r>
              <a:rPr lang="el-GR" sz="2000" dirty="0" smtClean="0">
                <a:solidFill>
                  <a:schemeClr val="accent1">
                    <a:lumMod val="75000"/>
                  </a:schemeClr>
                </a:solidFill>
                <a:latin typeface="Calibri" panose="020F0502020204030204" pitchFamily="34" charset="0"/>
              </a:rPr>
              <a:t>: Εξωτερική Αξιολόγηση από  επιτροπή ανεξάρτητων εξωτερικών 	εμπειρογνωμόνων</a:t>
            </a:r>
          </a:p>
          <a:p>
            <a:pPr marL="1076325" lvl="1" eaLnBrk="1" hangingPunct="1">
              <a:lnSpc>
                <a:spcPct val="95000"/>
              </a:lnSpc>
              <a:spcBef>
                <a:spcPts val="600"/>
              </a:spcBef>
              <a:buFontTx/>
              <a:buNone/>
              <a:defRPr/>
            </a:pPr>
            <a:endParaRPr lang="el-GR" sz="2000" dirty="0" smtClean="0">
              <a:solidFill>
                <a:schemeClr val="accent1">
                  <a:lumMod val="75000"/>
                </a:schemeClr>
              </a:solidFill>
              <a:latin typeface="Calibri" panose="020F0502020204030204" pitchFamily="34" charset="0"/>
            </a:endParaRPr>
          </a:p>
          <a:p>
            <a:pPr marL="1076325" lvl="1" eaLnBrk="1" hangingPunct="1">
              <a:lnSpc>
                <a:spcPct val="95000"/>
              </a:lnSpc>
              <a:spcBef>
                <a:spcPts val="600"/>
              </a:spcBef>
              <a:buFontTx/>
              <a:buNone/>
              <a:defRPr/>
            </a:pPr>
            <a:r>
              <a:rPr lang="el-GR" sz="2000" u="sng" dirty="0" smtClean="0">
                <a:solidFill>
                  <a:schemeClr val="accent1">
                    <a:lumMod val="75000"/>
                  </a:schemeClr>
                </a:solidFill>
                <a:latin typeface="Calibri" panose="020F0502020204030204" pitchFamily="34" charset="0"/>
              </a:rPr>
              <a:t>Φάση 3</a:t>
            </a:r>
            <a:r>
              <a:rPr lang="el-GR" sz="2000" u="sng" baseline="30000" dirty="0" smtClean="0">
                <a:solidFill>
                  <a:schemeClr val="accent1">
                    <a:lumMod val="75000"/>
                  </a:schemeClr>
                </a:solidFill>
                <a:latin typeface="Calibri" panose="020F0502020204030204" pitchFamily="34" charset="0"/>
              </a:rPr>
              <a:t>η</a:t>
            </a:r>
            <a:r>
              <a:rPr lang="el-GR" sz="2000" dirty="0" smtClean="0">
                <a:solidFill>
                  <a:schemeClr val="accent1">
                    <a:lumMod val="75000"/>
                  </a:schemeClr>
                </a:solidFill>
                <a:latin typeface="Calibri" panose="020F0502020204030204" pitchFamily="34" charset="0"/>
              </a:rPr>
              <a:t>: Απόφαση Πιστοποίησης από ΑΔΙΠ </a:t>
            </a:r>
            <a:r>
              <a:rPr lang="el-GR" sz="2000" i="1" dirty="0" smtClean="0">
                <a:solidFill>
                  <a:schemeClr val="accent1">
                    <a:lumMod val="75000"/>
                  </a:schemeClr>
                </a:solidFill>
                <a:latin typeface="Calibri" panose="020F0502020204030204" pitchFamily="34" charset="0"/>
              </a:rPr>
              <a:t>(όχι στην παρούσα φάση)</a:t>
            </a:r>
            <a:endParaRPr lang="en-US" sz="2000" i="1" dirty="0">
              <a:solidFill>
                <a:schemeClr val="accent1">
                  <a:lumMod val="75000"/>
                </a:schemeClr>
              </a:solidFill>
              <a:latin typeface="Calibri" panose="020F0502020204030204" pitchFamily="34" charset="0"/>
            </a:endParaRPr>
          </a:p>
        </p:txBody>
      </p:sp>
      <p:sp>
        <p:nvSpPr>
          <p:cNvPr id="54275" name="Text Box 2"/>
          <p:cNvSpPr txBox="1">
            <a:spLocks noChangeArrowheads="1"/>
          </p:cNvSpPr>
          <p:nvPr/>
        </p:nvSpPr>
        <p:spPr bwMode="auto">
          <a:xfrm>
            <a:off x="152400" y="1341438"/>
            <a:ext cx="899160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ΑΞΙΟΛΟΓΗΣΗ ΚΑΙ ΠΙΣΤΟΠΟΙΗΣΗ ΤΟΥ ΕΣΩΤΕΡΙΚΟΥ ΣΥΣΤΗΜΑΤΟΣ ΔΠ</a:t>
            </a:r>
            <a:endParaRPr lang="en-GB" sz="2400" b="1">
              <a:solidFill>
                <a:srgbClr val="7F7F7F"/>
              </a:solidFill>
              <a:latin typeface="Calibri" pitchFamily="34" charset="0"/>
            </a:endParaRPr>
          </a:p>
        </p:txBody>
      </p:sp>
      <p:sp>
        <p:nvSpPr>
          <p:cNvPr id="7" name="Rectangle 8"/>
          <p:cNvSpPr/>
          <p:nvPr/>
        </p:nvSpPr>
        <p:spPr>
          <a:xfrm>
            <a:off x="7696200" y="1828800"/>
            <a:ext cx="1223963"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3/4</a:t>
            </a:r>
            <a:endParaRPr lang="en-US" sz="2400" i="1" dirty="0">
              <a:solidFill>
                <a:schemeClr val="tx1">
                  <a:lumMod val="65000"/>
                  <a:lumOff val="35000"/>
                </a:schemeClr>
              </a:solidFill>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24</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2209800"/>
            <a:ext cx="8964612" cy="4171950"/>
          </a:xfrm>
        </p:spPr>
        <p:txBody>
          <a:bodyPr/>
          <a:lstStyle/>
          <a:p>
            <a:pPr marL="895350" eaLnBrk="1" hangingPunct="1">
              <a:spcAft>
                <a:spcPts val="600"/>
              </a:spcAft>
              <a:buFont typeface="Wingdings" pitchFamily="2" charset="2"/>
              <a:buChar char="§"/>
              <a:defRPr/>
            </a:pPr>
            <a:r>
              <a:rPr lang="el-GR" sz="2000" dirty="0" smtClean="0">
                <a:solidFill>
                  <a:schemeClr val="accent1">
                    <a:lumMod val="75000"/>
                  </a:schemeClr>
                </a:solidFill>
                <a:latin typeface="Calibri" pitchFamily="34" charset="0"/>
              </a:rPr>
              <a:t>Αξιολόγηση (ΝΑΙ – ΟΧΙ) του Συστήματος ΔΠ με βάση τα 100 κριτήρια/ερωτήσεις από Επιτροπή.</a:t>
            </a:r>
          </a:p>
          <a:p>
            <a:pPr marL="895350" eaLnBrk="1" hangingPunct="1">
              <a:spcAft>
                <a:spcPts val="600"/>
              </a:spcAft>
              <a:buFont typeface="Wingdings" pitchFamily="2" charset="2"/>
              <a:buChar char="§"/>
              <a:defRPr/>
            </a:pPr>
            <a:r>
              <a:rPr lang="el-GR" sz="2000" dirty="0" smtClean="0">
                <a:solidFill>
                  <a:schemeClr val="accent1">
                    <a:lumMod val="75000"/>
                  </a:schemeClr>
                </a:solidFill>
                <a:latin typeface="Calibri" pitchFamily="34" charset="0"/>
              </a:rPr>
              <a:t>Απόφαση από ΑΔΙΠ για </a:t>
            </a:r>
          </a:p>
          <a:p>
            <a:pPr marL="895350" eaLnBrk="1" hangingPunct="1">
              <a:spcAft>
                <a:spcPts val="600"/>
              </a:spcAft>
              <a:buFontTx/>
              <a:buNone/>
              <a:defRPr/>
            </a:pPr>
            <a:r>
              <a:rPr lang="el-GR" sz="2000" dirty="0" smtClean="0">
                <a:solidFill>
                  <a:schemeClr val="accent1">
                    <a:lumMod val="75000"/>
                  </a:schemeClr>
                </a:solidFill>
                <a:latin typeface="Calibri" pitchFamily="34" charset="0"/>
              </a:rPr>
              <a:t> 	- θετική πιστοποίηση του ΣΔΠ</a:t>
            </a:r>
          </a:p>
          <a:p>
            <a:pPr marL="895350" eaLnBrk="1" hangingPunct="1">
              <a:spcAft>
                <a:spcPts val="600"/>
              </a:spcAft>
              <a:buFontTx/>
              <a:buNone/>
              <a:defRPr/>
            </a:pPr>
            <a:r>
              <a:rPr lang="el-GR" sz="2000" dirty="0" smtClean="0">
                <a:solidFill>
                  <a:schemeClr val="accent1">
                    <a:lumMod val="75000"/>
                  </a:schemeClr>
                </a:solidFill>
                <a:latin typeface="Calibri" pitchFamily="34" charset="0"/>
              </a:rPr>
              <a:t>	- πιστοποίηση υπό όρους</a:t>
            </a:r>
          </a:p>
          <a:p>
            <a:pPr marL="895350" eaLnBrk="1" hangingPunct="1">
              <a:spcAft>
                <a:spcPts val="600"/>
              </a:spcAft>
              <a:buFontTx/>
              <a:buNone/>
              <a:defRPr/>
            </a:pPr>
            <a:r>
              <a:rPr lang="el-GR" sz="2000" dirty="0" smtClean="0">
                <a:solidFill>
                  <a:schemeClr val="accent1">
                    <a:lumMod val="75000"/>
                  </a:schemeClr>
                </a:solidFill>
                <a:latin typeface="Calibri" pitchFamily="34" charset="0"/>
              </a:rPr>
              <a:t> 	- αρνητική</a:t>
            </a:r>
          </a:p>
          <a:p>
            <a:pPr marL="895350" eaLnBrk="1" hangingPunct="1">
              <a:spcAft>
                <a:spcPts val="600"/>
              </a:spcAft>
              <a:buFontTx/>
              <a:buNone/>
              <a:defRPr/>
            </a:pPr>
            <a:r>
              <a:rPr lang="el-GR" sz="2000" dirty="0" smtClean="0">
                <a:solidFill>
                  <a:schemeClr val="accent1">
                    <a:lumMod val="75000"/>
                  </a:schemeClr>
                </a:solidFill>
                <a:latin typeface="Calibri" pitchFamily="34" charset="0"/>
              </a:rPr>
              <a:t>σύμφωνα με προκαθορισμένη κλίμακα </a:t>
            </a:r>
            <a:r>
              <a:rPr lang="el-GR" sz="2000" i="1" dirty="0" smtClean="0">
                <a:solidFill>
                  <a:schemeClr val="accent1">
                    <a:lumMod val="75000"/>
                  </a:schemeClr>
                </a:solidFill>
                <a:latin typeface="Calibri" pitchFamily="34" charset="0"/>
              </a:rPr>
              <a:t>(όχι στην παρούσα φάση)</a:t>
            </a:r>
          </a:p>
          <a:p>
            <a:pPr marL="628650" lvl="1" indent="-457200" eaLnBrk="1" hangingPunct="1">
              <a:lnSpc>
                <a:spcPct val="95000"/>
              </a:lnSpc>
              <a:spcBef>
                <a:spcPts val="600"/>
              </a:spcBef>
              <a:buNone/>
              <a:defRPr/>
            </a:pPr>
            <a:endParaRPr lang="el-GR" sz="2000" b="1" i="1" dirty="0" smtClean="0">
              <a:solidFill>
                <a:schemeClr val="accent1">
                  <a:lumMod val="75000"/>
                </a:schemeClr>
              </a:solidFill>
              <a:latin typeface="Calibri" pitchFamily="34" charset="0"/>
            </a:endParaRPr>
          </a:p>
          <a:p>
            <a:pPr marL="628650" lvl="1" indent="-457200" eaLnBrk="1" hangingPunct="1">
              <a:lnSpc>
                <a:spcPct val="95000"/>
              </a:lnSpc>
              <a:spcBef>
                <a:spcPts val="600"/>
              </a:spcBef>
              <a:buNone/>
              <a:defRPr/>
            </a:pPr>
            <a:r>
              <a:rPr lang="el-GR" sz="2000" b="1" i="1" dirty="0" smtClean="0">
                <a:solidFill>
                  <a:schemeClr val="accent1">
                    <a:lumMod val="75000"/>
                  </a:schemeClr>
                </a:solidFill>
                <a:latin typeface="Calibri" pitchFamily="34" charset="0"/>
              </a:rPr>
              <a:t>Μελλοντικά</a:t>
            </a:r>
            <a:r>
              <a:rPr lang="el-GR" sz="2000" dirty="0" smtClean="0">
                <a:solidFill>
                  <a:schemeClr val="accent1">
                    <a:lumMod val="75000"/>
                  </a:schemeClr>
                </a:solidFill>
                <a:latin typeface="Calibri" pitchFamily="34" charset="0"/>
              </a:rPr>
              <a:t>: Πιστοποίηση ΠΣ από ΑΕΙ με πιστοποιημένο σύστημα ΔΠ</a:t>
            </a:r>
            <a:endParaRPr lang="en-US" sz="2000" dirty="0">
              <a:solidFill>
                <a:schemeClr val="accent1">
                  <a:lumMod val="75000"/>
                </a:schemeClr>
              </a:solidFill>
              <a:latin typeface="Calibri" pitchFamily="34" charset="0"/>
            </a:endParaRPr>
          </a:p>
        </p:txBody>
      </p:sp>
      <p:sp>
        <p:nvSpPr>
          <p:cNvPr id="56323" name="Text Box 2"/>
          <p:cNvSpPr txBox="1">
            <a:spLocks noChangeArrowheads="1"/>
          </p:cNvSpPr>
          <p:nvPr/>
        </p:nvSpPr>
        <p:spPr bwMode="auto">
          <a:xfrm>
            <a:off x="152400" y="1341438"/>
            <a:ext cx="899160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ΑΞΙΟΛΟΓΗΣΗ ΚΑΙ ΠΙΣΤΟΠΟΙΗΣΗ ΤΟΥ ΕΣΩΤΕΡΙΚΟΥ ΣΥΣΤΗΜΑΤΟΣ ΔΠ</a:t>
            </a:r>
            <a:endParaRPr lang="en-GB" sz="2400" b="1">
              <a:solidFill>
                <a:srgbClr val="7F7F7F"/>
              </a:solidFill>
              <a:latin typeface="Calibri" pitchFamily="34" charset="0"/>
            </a:endParaRPr>
          </a:p>
        </p:txBody>
      </p:sp>
      <p:sp>
        <p:nvSpPr>
          <p:cNvPr id="7" name="Rectangle 8"/>
          <p:cNvSpPr/>
          <p:nvPr/>
        </p:nvSpPr>
        <p:spPr>
          <a:xfrm>
            <a:off x="7696200" y="1828800"/>
            <a:ext cx="1223963" cy="461963"/>
          </a:xfrm>
          <a:prstGeom prst="rect">
            <a:avLst/>
          </a:prstGeom>
        </p:spPr>
        <p:txBody>
          <a:bodyPr>
            <a:spAutoFit/>
          </a:bodyPr>
          <a:lstStyle/>
          <a:p>
            <a:pPr marL="0" lvl="1" algn="r" fontAlgn="auto">
              <a:spcBef>
                <a:spcPts val="0"/>
              </a:spcBef>
              <a:spcAft>
                <a:spcPts val="600"/>
              </a:spcAft>
              <a:defRPr/>
            </a:pPr>
            <a:r>
              <a:rPr lang="el-GR" sz="2400" i="1" dirty="0" smtClean="0">
                <a:solidFill>
                  <a:schemeClr val="tx1">
                    <a:lumMod val="65000"/>
                    <a:lumOff val="35000"/>
                  </a:schemeClr>
                </a:solidFill>
                <a:latin typeface="Calibri" pitchFamily="34" charset="0"/>
                <a:cs typeface="Calibri" pitchFamily="34" charset="0"/>
              </a:rPr>
              <a:t>4/4</a:t>
            </a:r>
            <a:endParaRPr lang="en-US" sz="2400" i="1" dirty="0">
              <a:solidFill>
                <a:schemeClr val="tx1">
                  <a:lumMod val="65000"/>
                  <a:lumOff val="35000"/>
                </a:schemeClr>
              </a:solidFill>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25</a:t>
            </a:fld>
            <a:endParaRPr lang="en-GB" dirty="0"/>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52400" y="1341438"/>
            <a:ext cx="8991600" cy="460375"/>
          </a:xfrm>
          <a:prstGeom prst="rect">
            <a:avLst/>
          </a:prstGeom>
          <a:noFill/>
          <a:ln w="9525">
            <a:noFill/>
            <a:miter lim="800000"/>
            <a:headEnd/>
            <a:tailEnd/>
          </a:ln>
        </p:spPr>
        <p:txBody>
          <a:bodyPr>
            <a:spAutoFit/>
          </a:bodyPr>
          <a:lstStyle/>
          <a:p>
            <a:r>
              <a:rPr lang="el-GR" sz="2400" b="1">
                <a:solidFill>
                  <a:srgbClr val="7F7F7F"/>
                </a:solidFill>
                <a:latin typeface="Calibri" pitchFamily="34" charset="0"/>
              </a:rPr>
              <a:t>ΣΥΝΟΨΗ</a:t>
            </a:r>
            <a:endParaRPr lang="en-GB" sz="2400" b="1">
              <a:solidFill>
                <a:srgbClr val="7F7F7F"/>
              </a:solidFill>
              <a:latin typeface="Calibri" pitchFamily="34" charset="0"/>
            </a:endParaRPr>
          </a:p>
        </p:txBody>
      </p:sp>
      <p:sp>
        <p:nvSpPr>
          <p:cNvPr id="57348" name="Content Placeholder 2"/>
          <p:cNvSpPr txBox="1">
            <a:spLocks/>
          </p:cNvSpPr>
          <p:nvPr/>
        </p:nvSpPr>
        <p:spPr bwMode="auto">
          <a:xfrm>
            <a:off x="468313" y="2205038"/>
            <a:ext cx="8229600" cy="3816350"/>
          </a:xfrm>
          <a:prstGeom prst="rect">
            <a:avLst/>
          </a:prstGeom>
          <a:noFill/>
          <a:ln w="9525">
            <a:noFill/>
            <a:miter lim="800000"/>
            <a:headEnd/>
            <a:tailEnd/>
          </a:ln>
        </p:spPr>
        <p:txBody>
          <a:bodyPr/>
          <a:lstStyle/>
          <a:p>
            <a:pPr lvl="1" indent="-457200">
              <a:spcAft>
                <a:spcPts val="600"/>
              </a:spcAft>
              <a:buFont typeface="Wingdings" pitchFamily="2" charset="2"/>
              <a:buChar char="ü"/>
            </a:pPr>
            <a:r>
              <a:rPr lang="el-GR" sz="2000">
                <a:solidFill>
                  <a:schemeClr val="tx2"/>
                </a:solidFill>
                <a:latin typeface="Calibri" pitchFamily="34" charset="0"/>
              </a:rPr>
              <a:t>Η Ποιότητα της εκπαίδευσης εξαρτάται πρωτίστως από τα ίδια τα ΑΕΙ, που οφείλουν να δεσμευτούν για τη συνεχή αναβάθμισή της.</a:t>
            </a:r>
          </a:p>
          <a:p>
            <a:pPr lvl="1" indent="-457200">
              <a:spcAft>
                <a:spcPts val="600"/>
              </a:spcAft>
              <a:buFont typeface="Wingdings" pitchFamily="2" charset="2"/>
              <a:buChar char="ü"/>
            </a:pPr>
            <a:endParaRPr lang="el-GR" sz="2000">
              <a:solidFill>
                <a:schemeClr val="tx2"/>
              </a:solidFill>
              <a:latin typeface="Calibri" pitchFamily="34" charset="0"/>
            </a:endParaRPr>
          </a:p>
          <a:p>
            <a:pPr lvl="1" indent="-457200">
              <a:spcAft>
                <a:spcPts val="600"/>
              </a:spcAft>
              <a:buFont typeface="Wingdings" pitchFamily="2" charset="2"/>
              <a:buChar char="ü"/>
            </a:pPr>
            <a:r>
              <a:rPr lang="el-GR" sz="2000">
                <a:solidFill>
                  <a:schemeClr val="tx2"/>
                </a:solidFill>
                <a:latin typeface="Calibri" pitchFamily="34" charset="0"/>
              </a:rPr>
              <a:t>Η ΑΔΙΠ στέκεται αρωγός στα ΑΕΙ με ένα πλέγμα πολιτικών και μέσων για τη διασφάλιση και συνεχή βελτίωση της ποιότητας.</a:t>
            </a:r>
          </a:p>
          <a:p>
            <a:pPr lvl="1" indent="-457200">
              <a:spcAft>
                <a:spcPts val="600"/>
              </a:spcAft>
              <a:buFont typeface="Wingdings" pitchFamily="2" charset="2"/>
              <a:buChar char="ü"/>
            </a:pPr>
            <a:endParaRPr lang="el-GR" sz="2000">
              <a:solidFill>
                <a:schemeClr val="tx2"/>
              </a:solidFill>
              <a:latin typeface="Calibri" pitchFamily="34" charset="0"/>
            </a:endParaRPr>
          </a:p>
          <a:p>
            <a:pPr lvl="1" indent="-457200">
              <a:spcAft>
                <a:spcPts val="600"/>
              </a:spcAft>
              <a:buFont typeface="Wingdings" pitchFamily="2" charset="2"/>
              <a:buChar char="ü"/>
            </a:pPr>
            <a:r>
              <a:rPr lang="el-GR" sz="2000">
                <a:solidFill>
                  <a:schemeClr val="tx2"/>
                </a:solidFill>
                <a:latin typeface="Calibri" pitchFamily="34" charset="0"/>
              </a:rPr>
              <a:t>Το κέντρο βάρους μετατίθεται στον φοιτητή και τα μαθησιακά του αποτελέσματα.</a:t>
            </a:r>
          </a:p>
          <a:p>
            <a:pPr lvl="1" indent="-457200">
              <a:spcAft>
                <a:spcPts val="600"/>
              </a:spcAft>
              <a:buFont typeface="Wingdings" pitchFamily="2" charset="2"/>
              <a:buChar char="ü"/>
            </a:pPr>
            <a:endParaRPr lang="el-GR" sz="2000">
              <a:solidFill>
                <a:schemeClr val="tx2"/>
              </a:solidFill>
              <a:latin typeface="Calibri" pitchFamily="34" charset="0"/>
            </a:endParaRPr>
          </a:p>
          <a:p>
            <a:pPr lvl="1" indent="-457200">
              <a:spcAft>
                <a:spcPts val="600"/>
              </a:spcAft>
              <a:buFont typeface="Wingdings" pitchFamily="2" charset="2"/>
              <a:buChar char="ü"/>
            </a:pPr>
            <a:r>
              <a:rPr lang="el-GR" sz="2000">
                <a:solidFill>
                  <a:schemeClr val="tx2"/>
                </a:solidFill>
                <a:latin typeface="Calibri" pitchFamily="34" charset="0"/>
              </a:rPr>
              <a:t>Η προσπάθεια πρέπει να είναι διαρκής και να εξασφαλίζει δικλείδες για αυτονομία και ανανέωση.</a:t>
            </a:r>
            <a:endParaRPr lang="en-US" sz="2000">
              <a:solidFill>
                <a:schemeClr val="tx2"/>
              </a:solidFill>
              <a:latin typeface="Calibri" pitchFamily="34" charset="0"/>
            </a:endParaRPr>
          </a:p>
        </p:txBody>
      </p:sp>
      <p:sp>
        <p:nvSpPr>
          <p:cNvPr id="5" name="4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26</a:t>
            </a:fld>
            <a:endParaRPr lang="en-GB" dirty="0"/>
          </a:p>
        </p:txBody>
      </p:sp>
      <p:sp>
        <p:nvSpPr>
          <p:cNvPr id="8"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0" y="2997200"/>
            <a:ext cx="9036050" cy="1323975"/>
          </a:xfrm>
          <a:prstGeom prst="rect">
            <a:avLst/>
          </a:prstGeom>
          <a:noFill/>
          <a:ln w="9525">
            <a:noFill/>
            <a:miter lim="800000"/>
            <a:headEnd/>
            <a:tailEnd/>
          </a:ln>
        </p:spPr>
        <p:txBody>
          <a:bodyPr>
            <a:spAutoFit/>
          </a:bodyPr>
          <a:lstStyle/>
          <a:p>
            <a:pPr algn="ctr"/>
            <a:r>
              <a:rPr lang="el-GR" sz="4000" b="1">
                <a:solidFill>
                  <a:srgbClr val="7F7F7F"/>
                </a:solidFill>
                <a:latin typeface="Calibri" pitchFamily="34" charset="0"/>
              </a:rPr>
              <a:t>Ευχαριστώ για την</a:t>
            </a:r>
          </a:p>
          <a:p>
            <a:pPr algn="ctr"/>
            <a:r>
              <a:rPr lang="el-GR" sz="4000" b="1">
                <a:solidFill>
                  <a:srgbClr val="7F7F7F"/>
                </a:solidFill>
                <a:latin typeface="Calibri" pitchFamily="34" charset="0"/>
              </a:rPr>
              <a:t>προσοχή σας!</a:t>
            </a:r>
            <a:endParaRPr lang="en-GB" sz="4000" b="1">
              <a:solidFill>
                <a:srgbClr val="558ED5"/>
              </a:solidFill>
              <a:latin typeface="Calibri" pitchFamily="34" charset="0"/>
            </a:endParaRPr>
          </a:p>
        </p:txBody>
      </p:sp>
      <p:sp>
        <p:nvSpPr>
          <p:cNvPr id="4" name="3 - Θέση αριθμού διαφάνειας"/>
          <p:cNvSpPr>
            <a:spLocks noGrp="1"/>
          </p:cNvSpPr>
          <p:nvPr>
            <p:ph type="sldNum" sz="quarter" idx="12"/>
          </p:nvPr>
        </p:nvSpPr>
        <p:spPr>
          <a:xfrm>
            <a:off x="7010400" y="6381750"/>
            <a:ext cx="2133600" cy="476250"/>
          </a:xfrm>
        </p:spPr>
        <p:txBody>
          <a:bodyPr/>
          <a:lstStyle/>
          <a:p>
            <a:pPr>
              <a:defRPr/>
            </a:pPr>
            <a:fld id="{B8A062B0-DDC9-4341-BB6A-C81A271A5FD9}" type="slidenum">
              <a:rPr lang="en-GB" smtClean="0"/>
              <a:pPr>
                <a:defRPr/>
              </a:pPr>
              <a:t>27</a:t>
            </a:fld>
            <a:endParaRPr lang="en-GB" dirty="0"/>
          </a:p>
        </p:txBody>
      </p:sp>
      <p:sp>
        <p:nvSpPr>
          <p:cNvPr id="6"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57200" y="2333685"/>
            <a:ext cx="8064896" cy="3939540"/>
          </a:xfrm>
          <a:prstGeom prst="rect">
            <a:avLst/>
          </a:prstGeom>
          <a:noFill/>
          <a:ln w="9525">
            <a:noFill/>
            <a:miter lim="800000"/>
            <a:headEnd/>
            <a:tailEnd/>
          </a:ln>
        </p:spPr>
        <p:txBody>
          <a:bodyPr wrap="square">
            <a:spAutoFit/>
          </a:bodyPr>
          <a:lstStyle/>
          <a:p>
            <a:pPr marL="342900" indent="-342900">
              <a:spcAft>
                <a:spcPts val="1200"/>
              </a:spcAft>
            </a:pPr>
            <a:r>
              <a:rPr lang="el-GR" sz="2000" b="1" i="1" dirty="0" smtClean="0">
                <a:solidFill>
                  <a:schemeClr val="accent1">
                    <a:lumMod val="75000"/>
                  </a:schemeClr>
                </a:solidFill>
                <a:latin typeface="Calibri" pitchFamily="34" charset="0"/>
              </a:rPr>
              <a:t>Μεταξύ άλλων:</a:t>
            </a:r>
            <a:endParaRPr lang="el-GR" sz="2000" b="1" dirty="0" smtClean="0">
              <a:solidFill>
                <a:schemeClr val="tx1">
                  <a:lumMod val="50000"/>
                  <a:lumOff val="50000"/>
                </a:schemeClr>
              </a:solidFill>
              <a:latin typeface="Calibri" pitchFamily="34" charset="0"/>
              <a:cs typeface="Calibri" pitchFamily="34" charset="0"/>
            </a:endParaRPr>
          </a:p>
          <a:p>
            <a:pPr marL="457200" indent="-457200">
              <a:spcAft>
                <a:spcPts val="1200"/>
              </a:spcAft>
              <a:buAutoNum type="arabicPeriod"/>
            </a:pPr>
            <a:r>
              <a:rPr lang="el-GR" sz="2000" b="1" i="1" dirty="0" smtClean="0">
                <a:solidFill>
                  <a:schemeClr val="accent1">
                    <a:lumMod val="75000"/>
                  </a:schemeClr>
                </a:solidFill>
                <a:latin typeface="Calibri" pitchFamily="34" charset="0"/>
                <a:cs typeface="Times New Roman" pitchFamily="18" charset="0"/>
              </a:rPr>
              <a:t>Οργανώνει την Πιστοποίηση ποιότητας</a:t>
            </a:r>
            <a:r>
              <a:rPr lang="el-GR" sz="2000" b="1" dirty="0" smtClean="0">
                <a:solidFill>
                  <a:schemeClr val="accent1">
                    <a:lumMod val="75000"/>
                  </a:schemeClr>
                </a:solidFill>
                <a:latin typeface="Calibri" pitchFamily="34" charset="0"/>
                <a:cs typeface="Times New Roman" pitchFamily="18" charset="0"/>
              </a:rPr>
              <a:t> ...</a:t>
            </a:r>
          </a:p>
          <a:p>
            <a:pPr marL="457200" indent="-457200">
              <a:spcAft>
                <a:spcPts val="1200"/>
              </a:spcAft>
            </a:pPr>
            <a:r>
              <a:rPr lang="el-GR" sz="2000" b="1" dirty="0" smtClean="0">
                <a:solidFill>
                  <a:schemeClr val="accent1">
                    <a:lumMod val="75000"/>
                  </a:schemeClr>
                </a:solidFill>
                <a:latin typeface="Calibri" pitchFamily="34" charset="0"/>
                <a:cs typeface="Times New Roman" pitchFamily="18" charset="0"/>
              </a:rPr>
              <a:t>	</a:t>
            </a:r>
            <a:r>
              <a:rPr lang="el-GR" sz="2000" dirty="0" smtClean="0">
                <a:solidFill>
                  <a:schemeClr val="accent1">
                    <a:lumMod val="75000"/>
                  </a:schemeClr>
                </a:solidFill>
                <a:latin typeface="Calibri" pitchFamily="34" charset="0"/>
              </a:rPr>
              <a:t>(α)	</a:t>
            </a:r>
            <a:r>
              <a:rPr lang="el-GR" sz="2000" b="1" i="1" dirty="0" smtClean="0">
                <a:solidFill>
                  <a:schemeClr val="accent1">
                    <a:lumMod val="75000"/>
                  </a:schemeClr>
                </a:solidFill>
                <a:latin typeface="Calibri" pitchFamily="34" charset="0"/>
                <a:cs typeface="Times New Roman" pitchFamily="18" charset="0"/>
              </a:rPr>
              <a:t>Προγραμμάτω</a:t>
            </a:r>
            <a:r>
              <a:rPr lang="en-US" sz="2000" dirty="0" smtClean="0">
                <a:solidFill>
                  <a:schemeClr val="accent1">
                    <a:lumMod val="75000"/>
                  </a:schemeClr>
                </a:solidFill>
                <a:latin typeface="Calibri" pitchFamily="34" charset="0"/>
              </a:rPr>
              <a:t>v</a:t>
            </a:r>
            <a:r>
              <a:rPr lang="el-GR" sz="2000" dirty="0" smtClean="0">
                <a:solidFill>
                  <a:schemeClr val="accent1">
                    <a:lumMod val="75000"/>
                  </a:schemeClr>
                </a:solidFill>
                <a:latin typeface="Calibri" pitchFamily="34" charset="0"/>
              </a:rPr>
              <a:t> Σπουδών και</a:t>
            </a:r>
          </a:p>
          <a:p>
            <a:pPr marL="457200" indent="-457200">
              <a:spcAft>
                <a:spcPts val="1200"/>
              </a:spcAft>
            </a:pPr>
            <a:r>
              <a:rPr lang="el-GR" sz="2000" dirty="0" smtClean="0">
                <a:solidFill>
                  <a:schemeClr val="accent1">
                    <a:lumMod val="75000"/>
                  </a:schemeClr>
                </a:solidFill>
                <a:latin typeface="Calibri" pitchFamily="34" charset="0"/>
              </a:rPr>
              <a:t>	(β)	</a:t>
            </a:r>
            <a:r>
              <a:rPr lang="el-GR" sz="2000" b="1" i="1" dirty="0" smtClean="0">
                <a:solidFill>
                  <a:schemeClr val="accent1">
                    <a:lumMod val="75000"/>
                  </a:schemeClr>
                </a:solidFill>
                <a:latin typeface="Calibri" pitchFamily="34" charset="0"/>
                <a:cs typeface="Times New Roman" pitchFamily="18" charset="0"/>
              </a:rPr>
              <a:t>Εσωτερικών Συστημάτων Διασφάλισης Ποιότητας </a:t>
            </a:r>
            <a:r>
              <a:rPr lang="el-GR" sz="2000" dirty="0" smtClean="0">
                <a:solidFill>
                  <a:schemeClr val="accent1">
                    <a:lumMod val="75000"/>
                  </a:schemeClr>
                </a:solidFill>
                <a:latin typeface="Calibri" pitchFamily="34" charset="0"/>
              </a:rPr>
              <a:t>των ΑΕΙ</a:t>
            </a:r>
          </a:p>
          <a:p>
            <a:pPr marL="342900" indent="-342900">
              <a:spcAft>
                <a:spcPts val="1200"/>
              </a:spcAft>
            </a:pPr>
            <a:r>
              <a:rPr lang="el-GR" sz="2000" b="1" i="1" dirty="0" smtClean="0">
                <a:solidFill>
                  <a:schemeClr val="accent1">
                    <a:lumMod val="75000"/>
                  </a:schemeClr>
                </a:solidFill>
                <a:latin typeface="Calibri" pitchFamily="34" charset="0"/>
              </a:rPr>
              <a:t>2.  </a:t>
            </a:r>
            <a:r>
              <a:rPr lang="el-GR" sz="2000" b="1" i="1" dirty="0" smtClean="0">
                <a:solidFill>
                  <a:schemeClr val="accent1">
                    <a:lumMod val="75000"/>
                  </a:schemeClr>
                </a:solidFill>
                <a:latin typeface="Calibri" pitchFamily="34" charset="0"/>
                <a:cs typeface="Times New Roman" pitchFamily="18" charset="0"/>
              </a:rPr>
              <a:t>Διαμορφώνει και δημοσιοποιεί </a:t>
            </a:r>
            <a:r>
              <a:rPr lang="el-GR" sz="2000" b="1" i="1" dirty="0" smtClean="0">
                <a:solidFill>
                  <a:schemeClr val="accent1">
                    <a:lumMod val="75000"/>
                  </a:schemeClr>
                </a:solidFill>
                <a:latin typeface="Calibri" pitchFamily="34" charset="0"/>
              </a:rPr>
              <a:t>...</a:t>
            </a:r>
          </a:p>
          <a:p>
            <a:pPr marL="342900" indent="-342900">
              <a:spcAft>
                <a:spcPts val="1200"/>
              </a:spcAft>
            </a:pPr>
            <a:r>
              <a:rPr lang="el-GR" sz="2000" i="1" dirty="0" smtClean="0">
                <a:solidFill>
                  <a:schemeClr val="accent1">
                    <a:lumMod val="75000"/>
                  </a:schemeClr>
                </a:solidFill>
                <a:latin typeface="Calibri" pitchFamily="34" charset="0"/>
              </a:rPr>
              <a:t>	</a:t>
            </a:r>
            <a:r>
              <a:rPr lang="el-GR" sz="2000" dirty="0" smtClean="0">
                <a:solidFill>
                  <a:schemeClr val="accent1">
                    <a:lumMod val="75000"/>
                  </a:schemeClr>
                </a:solidFill>
                <a:latin typeface="Calibri" pitchFamily="34" charset="0"/>
              </a:rPr>
              <a:t>διεθνώς αναγνωρισμένα </a:t>
            </a:r>
            <a:r>
              <a:rPr lang="el-GR" sz="2000" b="1" i="1" dirty="0" smtClean="0">
                <a:solidFill>
                  <a:schemeClr val="accent1">
                    <a:lumMod val="75000"/>
                  </a:schemeClr>
                </a:solidFill>
                <a:latin typeface="Calibri" pitchFamily="34" charset="0"/>
                <a:cs typeface="Times New Roman" pitchFamily="18" charset="0"/>
              </a:rPr>
              <a:t>Κριτήρια, Διαδικασίες και Δείκτες Πιστοποίησης</a:t>
            </a:r>
            <a:endParaRPr lang="el-GR" sz="2000" dirty="0" smtClean="0">
              <a:solidFill>
                <a:schemeClr val="accent1">
                  <a:lumMod val="75000"/>
                </a:schemeClr>
              </a:solidFill>
              <a:latin typeface="Calibri" pitchFamily="34" charset="0"/>
            </a:endParaRPr>
          </a:p>
          <a:p>
            <a:pPr marL="342900" indent="-342900">
              <a:spcAft>
                <a:spcPts val="1200"/>
              </a:spcAft>
            </a:pPr>
            <a:r>
              <a:rPr lang="el-GR" sz="2000" b="1" i="1" dirty="0" smtClean="0">
                <a:solidFill>
                  <a:schemeClr val="accent1">
                    <a:lumMod val="75000"/>
                  </a:schemeClr>
                </a:solidFill>
                <a:latin typeface="Calibri" pitchFamily="34" charset="0"/>
              </a:rPr>
              <a:t>3.  </a:t>
            </a:r>
            <a:r>
              <a:rPr lang="el-GR" sz="2000" b="1" i="1" dirty="0" smtClean="0">
                <a:solidFill>
                  <a:schemeClr val="accent1">
                    <a:lumMod val="75000"/>
                  </a:schemeClr>
                </a:solidFill>
                <a:latin typeface="Calibri" pitchFamily="34" charset="0"/>
                <a:cs typeface="Times New Roman" pitchFamily="18" charset="0"/>
              </a:rPr>
              <a:t>Υποστηρίζει τα ΑΕΙ </a:t>
            </a:r>
            <a:r>
              <a:rPr lang="el-GR" sz="2000" b="1" i="1" dirty="0" smtClean="0">
                <a:solidFill>
                  <a:schemeClr val="accent1">
                    <a:lumMod val="75000"/>
                  </a:schemeClr>
                </a:solidFill>
                <a:latin typeface="Calibri" pitchFamily="34" charset="0"/>
              </a:rPr>
              <a:t>...</a:t>
            </a:r>
          </a:p>
          <a:p>
            <a:pPr marL="342900" indent="-342900"/>
            <a:r>
              <a:rPr lang="el-GR" sz="2000" dirty="0" smtClean="0">
                <a:solidFill>
                  <a:schemeClr val="accent1">
                    <a:lumMod val="75000"/>
                  </a:schemeClr>
                </a:solidFill>
                <a:latin typeface="Calibri" pitchFamily="34" charset="0"/>
              </a:rPr>
              <a:t>	στον </a:t>
            </a:r>
            <a:r>
              <a:rPr lang="el-GR" sz="2000" b="1" i="1" dirty="0" smtClean="0">
                <a:solidFill>
                  <a:schemeClr val="accent1">
                    <a:lumMod val="75000"/>
                  </a:schemeClr>
                </a:solidFill>
                <a:latin typeface="Calibri" pitchFamily="34" charset="0"/>
                <a:cs typeface="Times New Roman" pitchFamily="18" charset="0"/>
              </a:rPr>
              <a:t>σχεδιασμό</a:t>
            </a:r>
            <a:r>
              <a:rPr lang="el-GR" sz="2000" dirty="0" smtClean="0">
                <a:solidFill>
                  <a:schemeClr val="accent1">
                    <a:lumMod val="75000"/>
                  </a:schemeClr>
                </a:solidFill>
                <a:latin typeface="Calibri" pitchFamily="34" charset="0"/>
              </a:rPr>
              <a:t> των διαδικασιών βελτίωσης και διασφάλισης ποιότητας</a:t>
            </a:r>
            <a:endParaRPr lang="en-GB" sz="2000" dirty="0" smtClean="0">
              <a:solidFill>
                <a:schemeClr val="accent1">
                  <a:lumMod val="75000"/>
                </a:schemeClr>
              </a:solidFill>
              <a:latin typeface="Calibri" pitchFamily="34" charset="0"/>
            </a:endParaRPr>
          </a:p>
        </p:txBody>
      </p:sp>
      <p:sp>
        <p:nvSpPr>
          <p:cNvPr id="5" name="Text Box 2"/>
          <p:cNvSpPr txBox="1">
            <a:spLocks noChangeArrowheads="1"/>
          </p:cNvSpPr>
          <p:nvPr/>
        </p:nvSpPr>
        <p:spPr bwMode="auto">
          <a:xfrm>
            <a:off x="0" y="6096000"/>
            <a:ext cx="9144000" cy="340734"/>
          </a:xfrm>
          <a:prstGeom prst="rect">
            <a:avLst/>
          </a:prstGeom>
          <a:noFill/>
          <a:ln w="9525">
            <a:noFill/>
            <a:miter lim="800000"/>
            <a:headEnd/>
            <a:tailEnd/>
          </a:ln>
        </p:spPr>
        <p:txBody>
          <a:bodyPr>
            <a:spAutoFit/>
          </a:bodyPr>
          <a:lstStyle/>
          <a:p>
            <a:pPr marL="342900" indent="-342900" algn="r">
              <a:lnSpc>
                <a:spcPct val="150000"/>
              </a:lnSpc>
            </a:pPr>
            <a:r>
              <a:rPr lang="el-GR" sz="1200" b="1" dirty="0" smtClean="0">
                <a:solidFill>
                  <a:schemeClr val="tx1">
                    <a:lumMod val="65000"/>
                    <a:lumOff val="35000"/>
                  </a:schemeClr>
                </a:solidFill>
                <a:latin typeface="Calibri" pitchFamily="34" charset="0"/>
              </a:rPr>
              <a:t>Ν. 4009/2011</a:t>
            </a:r>
            <a:r>
              <a:rPr lang="en-US" sz="1200" b="1" dirty="0" smtClean="0">
                <a:solidFill>
                  <a:schemeClr val="tx1">
                    <a:lumMod val="65000"/>
                    <a:lumOff val="35000"/>
                  </a:schemeClr>
                </a:solidFill>
                <a:latin typeface="Calibri" pitchFamily="34" charset="0"/>
              </a:rPr>
              <a:t> </a:t>
            </a:r>
            <a:endParaRPr lang="el-GR" sz="1200" b="1" dirty="0" smtClean="0">
              <a:solidFill>
                <a:schemeClr val="tx1">
                  <a:lumMod val="65000"/>
                  <a:lumOff val="35000"/>
                </a:schemeClr>
              </a:solidFill>
              <a:latin typeface="Calibri" pitchFamily="34" charset="0"/>
            </a:endParaRPr>
          </a:p>
        </p:txBody>
      </p:sp>
      <p:sp>
        <p:nvSpPr>
          <p:cNvPr id="6"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ΑΔΙΠ ΩΣ ΑΡΧΗ ΓΙΑ ΤΗ ΔΠ</a:t>
            </a:r>
            <a:r>
              <a:rPr lang="en-US" sz="2400" b="1" dirty="0" smtClean="0">
                <a:solidFill>
                  <a:schemeClr val="tx1">
                    <a:lumMod val="50000"/>
                    <a:lumOff val="50000"/>
                  </a:schemeClr>
                </a:solidFill>
                <a:latin typeface="Calibri" pitchFamily="34" charset="0"/>
                <a:cs typeface="Calibri" pitchFamily="34" charset="0"/>
              </a:rPr>
              <a:t> </a:t>
            </a:r>
            <a:r>
              <a:rPr lang="el-GR" sz="2400" b="1" dirty="0" smtClean="0">
                <a:solidFill>
                  <a:schemeClr val="tx1">
                    <a:lumMod val="50000"/>
                    <a:lumOff val="50000"/>
                  </a:schemeClr>
                </a:solidFill>
                <a:latin typeface="Calibri" pitchFamily="34" charset="0"/>
                <a:cs typeface="Calibri" pitchFamily="34" charset="0"/>
              </a:rPr>
              <a:t>ΣΤΑ ΑΕΙ</a:t>
            </a:r>
            <a:endParaRPr lang="en-GB" sz="2000" b="1" dirty="0">
              <a:solidFill>
                <a:schemeClr val="tx1">
                  <a:lumMod val="50000"/>
                  <a:lumOff val="50000"/>
                </a:schemeClr>
              </a:solidFill>
              <a:latin typeface="Calibri" pitchFamily="34" charset="0"/>
              <a:cs typeface="Calibri" pitchFamily="34" charset="0"/>
            </a:endParaRPr>
          </a:p>
        </p:txBody>
      </p:sp>
      <p:sp>
        <p:nvSpPr>
          <p:cNvPr id="7"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1/3</a:t>
            </a:r>
            <a:endParaRPr lang="en-US" sz="2400" i="1" dirty="0" smtClean="0">
              <a:solidFill>
                <a:schemeClr val="tx1">
                  <a:lumMod val="65000"/>
                  <a:lumOff val="35000"/>
                </a:schemeClr>
              </a:solidFill>
              <a:latin typeface="Calibri" pitchFamily="34" charset="0"/>
              <a:cs typeface="Calibri" pitchFamily="34" charset="0"/>
            </a:endParaRPr>
          </a:p>
        </p:txBody>
      </p:sp>
      <p:sp>
        <p:nvSpPr>
          <p:cNvPr id="11" name="Text Box 2"/>
          <p:cNvSpPr txBox="1">
            <a:spLocks noChangeArrowheads="1"/>
          </p:cNvSpPr>
          <p:nvPr/>
        </p:nvSpPr>
        <p:spPr bwMode="auto">
          <a:xfrm>
            <a:off x="107950" y="1905000"/>
            <a:ext cx="9036050" cy="400110"/>
          </a:xfrm>
          <a:prstGeom prst="rect">
            <a:avLst/>
          </a:prstGeom>
          <a:noFill/>
          <a:ln w="9525">
            <a:noFill/>
            <a:miter lim="800000"/>
            <a:headEnd/>
            <a:tailEnd/>
          </a:ln>
        </p:spPr>
        <p:txBody>
          <a:bodyPr wrap="square">
            <a:spAutoFit/>
          </a:bodyPr>
          <a:lstStyle/>
          <a:p>
            <a:pPr fontAlgn="base">
              <a:spcBef>
                <a:spcPct val="0"/>
              </a:spcBef>
              <a:spcAft>
                <a:spcPct val="0"/>
              </a:spcAft>
            </a:pPr>
            <a:r>
              <a:rPr lang="el-GR" sz="2000" b="1" dirty="0" smtClean="0">
                <a:solidFill>
                  <a:schemeClr val="tx1">
                    <a:lumMod val="50000"/>
                    <a:lumOff val="50000"/>
                  </a:schemeClr>
                </a:solidFill>
                <a:latin typeface="Calibri" pitchFamily="34" charset="0"/>
                <a:cs typeface="Calibri" pitchFamily="34" charset="0"/>
              </a:rPr>
              <a:t>ΑΡΜΟΔΙΟΤΗΤΕΣ</a:t>
            </a:r>
            <a:r>
              <a:rPr lang="el-GR" sz="2000" b="1" i="1" dirty="0" smtClean="0">
                <a:solidFill>
                  <a:prstClr val="black">
                    <a:lumMod val="50000"/>
                    <a:lumOff val="50000"/>
                  </a:prstClr>
                </a:solidFill>
                <a:latin typeface="Calibri" pitchFamily="34" charset="0"/>
                <a:cs typeface="Calibri" pitchFamily="34" charset="0"/>
              </a:rPr>
              <a:t> </a:t>
            </a:r>
            <a:r>
              <a:rPr lang="el-GR" sz="2000" b="1" dirty="0" smtClean="0">
                <a:solidFill>
                  <a:schemeClr val="tx1">
                    <a:lumMod val="50000"/>
                    <a:lumOff val="50000"/>
                  </a:schemeClr>
                </a:solidFill>
                <a:latin typeface="Calibri" pitchFamily="34" charset="0"/>
                <a:cs typeface="Calibri" pitchFamily="34" charset="0"/>
              </a:rPr>
              <a:t>ΤΗΣ ΑΔΙΠ</a:t>
            </a:r>
          </a:p>
        </p:txBody>
      </p:sp>
      <p:sp>
        <p:nvSpPr>
          <p:cNvPr id="8" name="7 - Θέση αριθμού διαφάνειας"/>
          <p:cNvSpPr>
            <a:spLocks noGrp="1"/>
          </p:cNvSpPr>
          <p:nvPr>
            <p:ph type="sldNum" sz="quarter" idx="12"/>
          </p:nvPr>
        </p:nvSpPr>
        <p:spPr>
          <a:xfrm>
            <a:off x="7010400" y="6381750"/>
            <a:ext cx="2133600" cy="476250"/>
          </a:xfrm>
        </p:spPr>
        <p:txBody>
          <a:bodyPr/>
          <a:lstStyle/>
          <a:p>
            <a:fld id="{FA836427-97C5-4CAD-A098-FC328F407F3E}" type="slidenum">
              <a:rPr lang="en-GB" smtClean="0">
                <a:solidFill>
                  <a:prstClr val="black"/>
                </a:solidFill>
              </a:rPr>
              <a:pPr/>
              <a:t>3</a:t>
            </a:fld>
            <a:endParaRPr lang="en-GB" dirty="0">
              <a:solidFill>
                <a:prstClr val="black"/>
              </a:solidFill>
            </a:endParaRPr>
          </a:p>
        </p:txBody>
      </p:sp>
      <p:sp>
        <p:nvSpPr>
          <p:cNvPr id="10"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p14="http://schemas.microsoft.com/office/powerpoint/2010/main" xmlns="" val="72425238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107950" y="1905000"/>
            <a:ext cx="9036050" cy="400110"/>
          </a:xfrm>
          <a:prstGeom prst="rect">
            <a:avLst/>
          </a:prstGeom>
          <a:noFill/>
          <a:ln w="9525">
            <a:noFill/>
            <a:miter lim="800000"/>
            <a:headEnd/>
            <a:tailEnd/>
          </a:ln>
        </p:spPr>
        <p:txBody>
          <a:bodyPr wrap="square">
            <a:spAutoFit/>
          </a:bodyPr>
          <a:lstStyle/>
          <a:p>
            <a:r>
              <a:rPr lang="en-US" sz="2000" b="1" dirty="0" smtClean="0">
                <a:solidFill>
                  <a:schemeClr val="tx1">
                    <a:lumMod val="50000"/>
                    <a:lumOff val="50000"/>
                  </a:schemeClr>
                </a:solidFill>
                <a:latin typeface="Calibri" pitchFamily="34" charset="0"/>
                <a:cs typeface="Calibri" pitchFamily="34" charset="0"/>
              </a:rPr>
              <a:t>H </a:t>
            </a:r>
            <a:r>
              <a:rPr lang="el-GR" sz="2000" b="1" dirty="0" smtClean="0">
                <a:solidFill>
                  <a:schemeClr val="tx1">
                    <a:lumMod val="50000"/>
                    <a:lumOff val="50000"/>
                  </a:schemeClr>
                </a:solidFill>
                <a:latin typeface="Calibri" pitchFamily="34" charset="0"/>
                <a:cs typeface="Calibri" pitchFamily="34" charset="0"/>
              </a:rPr>
              <a:t>ΕΥΡΩΠΑΪΚΗ ΔΙΑΣΤΑΣΗ</a:t>
            </a:r>
            <a:endParaRPr lang="en-GB" sz="2000" b="1" dirty="0">
              <a:solidFill>
                <a:schemeClr val="tx1">
                  <a:lumMod val="50000"/>
                  <a:lumOff val="50000"/>
                </a:schemeClr>
              </a:solidFill>
              <a:latin typeface="Calibri" pitchFamily="34" charset="0"/>
              <a:cs typeface="Calibri" pitchFamily="34" charset="0"/>
            </a:endParaRPr>
          </a:p>
        </p:txBody>
      </p:sp>
      <p:sp>
        <p:nvSpPr>
          <p:cNvPr id="5" name="Rectangle 4"/>
          <p:cNvSpPr/>
          <p:nvPr/>
        </p:nvSpPr>
        <p:spPr>
          <a:xfrm>
            <a:off x="359755" y="2667000"/>
            <a:ext cx="8424490" cy="2308324"/>
          </a:xfrm>
          <a:prstGeom prst="rect">
            <a:avLst/>
          </a:prstGeom>
        </p:spPr>
        <p:txBody>
          <a:bodyPr wrap="square">
            <a:spAutoFit/>
          </a:bodyPr>
          <a:lstStyle/>
          <a:p>
            <a:pPr marL="0" lvl="1" algn="just">
              <a:spcAft>
                <a:spcPts val="600"/>
              </a:spcAft>
            </a:pPr>
            <a:r>
              <a:rPr lang="el-GR" sz="2400" dirty="0" smtClean="0">
                <a:solidFill>
                  <a:schemeClr val="tx2"/>
                </a:solidFill>
                <a:latin typeface="Calibri" pitchFamily="34" charset="0"/>
                <a:cs typeface="Times New Roman" pitchFamily="18" charset="0"/>
              </a:rPr>
              <a:t>Η ΑΔΙΠ έχει υιοθετήσει το γενικό πλαίσιο των ευρωπαϊκών αρχών, κανονισμών και διαδικασιών, που διαμορφώθηκε από το</a:t>
            </a:r>
            <a:r>
              <a:rPr lang="el-GR" sz="2400" dirty="0">
                <a:solidFill>
                  <a:schemeClr val="tx2"/>
                </a:solidFill>
                <a:latin typeface="Calibri" pitchFamily="34" charset="0"/>
                <a:cs typeface="Times New Roman" pitchFamily="18" charset="0"/>
              </a:rPr>
              <a:t>ν</a:t>
            </a:r>
            <a:r>
              <a:rPr lang="el-GR" sz="2400" dirty="0" smtClean="0">
                <a:solidFill>
                  <a:schemeClr val="tx2"/>
                </a:solidFill>
                <a:latin typeface="Calibri" pitchFamily="34" charset="0"/>
                <a:cs typeface="Times New Roman" pitchFamily="18" charset="0"/>
              </a:rPr>
              <a:t> Ευρωπαϊκό Σύνδεσμο Διασφάλισης της Ποιότητας </a:t>
            </a:r>
            <a:r>
              <a:rPr lang="en-US" sz="2400" dirty="0" smtClean="0">
                <a:solidFill>
                  <a:schemeClr val="tx2"/>
                </a:solidFill>
                <a:latin typeface="Calibri" pitchFamily="34" charset="0"/>
                <a:cs typeface="Times New Roman" pitchFamily="18" charset="0"/>
              </a:rPr>
              <a:t>(ENQA)</a:t>
            </a:r>
            <a:r>
              <a:rPr lang="el-GR" sz="2400" dirty="0" smtClean="0">
                <a:solidFill>
                  <a:schemeClr val="tx2"/>
                </a:solidFill>
                <a:latin typeface="Calibri" pitchFamily="34" charset="0"/>
                <a:cs typeface="Times New Roman" pitchFamily="18" charset="0"/>
              </a:rPr>
              <a:t> και επισημοποιήθηκε στο κείμενο των </a:t>
            </a:r>
            <a:r>
              <a:rPr lang="en-US" sz="2400" dirty="0" smtClean="0">
                <a:solidFill>
                  <a:schemeClr val="tx2"/>
                </a:solidFill>
                <a:latin typeface="Calibri" pitchFamily="34" charset="0"/>
                <a:cs typeface="Times New Roman" pitchFamily="18" charset="0"/>
              </a:rPr>
              <a:t>“</a:t>
            </a:r>
            <a:r>
              <a:rPr lang="el-GR" sz="2400" i="1" dirty="0" smtClean="0">
                <a:solidFill>
                  <a:schemeClr val="tx2"/>
                </a:solidFill>
                <a:latin typeface="Calibri" pitchFamily="34" charset="0"/>
                <a:cs typeface="Times New Roman" pitchFamily="18" charset="0"/>
              </a:rPr>
              <a:t>Ευρωπαϊκών Αρχών και Κατευθυντηρίων Οδηγιών για την Διασφάλιση της Ποιότητας στην Ανώτατη Εκπαίδευση</a:t>
            </a:r>
            <a:r>
              <a:rPr lang="en-US" sz="2400" dirty="0" smtClean="0">
                <a:solidFill>
                  <a:schemeClr val="tx2"/>
                </a:solidFill>
                <a:latin typeface="Calibri" pitchFamily="34" charset="0"/>
                <a:cs typeface="Times New Roman" pitchFamily="18" charset="0"/>
              </a:rPr>
              <a:t>”</a:t>
            </a:r>
            <a:r>
              <a:rPr lang="el-GR" sz="2400" dirty="0" smtClean="0">
                <a:solidFill>
                  <a:schemeClr val="tx2"/>
                </a:solidFill>
                <a:latin typeface="Calibri" pitchFamily="34" charset="0"/>
                <a:cs typeface="Times New Roman" pitchFamily="18" charset="0"/>
              </a:rPr>
              <a:t> (</a:t>
            </a:r>
            <a:r>
              <a:rPr lang="en-US" sz="2400" dirty="0" smtClean="0">
                <a:solidFill>
                  <a:schemeClr val="tx2"/>
                </a:solidFill>
                <a:latin typeface="Calibri" pitchFamily="34" charset="0"/>
                <a:cs typeface="Times New Roman" pitchFamily="18" charset="0"/>
              </a:rPr>
              <a:t>ESG)</a:t>
            </a:r>
            <a:endParaRPr lang="el-GR" sz="2400" dirty="0" smtClean="0">
              <a:solidFill>
                <a:schemeClr val="tx2"/>
              </a:solidFill>
              <a:latin typeface="Calibri" pitchFamily="34" charset="0"/>
              <a:cs typeface="Times New Roman" pitchFamily="18" charset="0"/>
            </a:endParaRPr>
          </a:p>
        </p:txBody>
      </p:sp>
      <p:sp>
        <p:nvSpPr>
          <p:cNvPr id="8"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ΑΔΙΠ ΩΣ ΑΡΧΗ ΓΙΑ ΤΗ ΔΠ</a:t>
            </a:r>
            <a:r>
              <a:rPr lang="en-US" sz="2400" b="1" dirty="0" smtClean="0">
                <a:solidFill>
                  <a:schemeClr val="tx1">
                    <a:lumMod val="50000"/>
                    <a:lumOff val="50000"/>
                  </a:schemeClr>
                </a:solidFill>
                <a:latin typeface="Calibri" pitchFamily="34" charset="0"/>
                <a:cs typeface="Calibri" pitchFamily="34" charset="0"/>
              </a:rPr>
              <a:t> </a:t>
            </a:r>
            <a:r>
              <a:rPr lang="el-GR" sz="2400" b="1" dirty="0" smtClean="0">
                <a:solidFill>
                  <a:schemeClr val="tx1">
                    <a:lumMod val="50000"/>
                    <a:lumOff val="50000"/>
                  </a:schemeClr>
                </a:solidFill>
                <a:latin typeface="Calibri" pitchFamily="34" charset="0"/>
                <a:cs typeface="Calibri" pitchFamily="34" charset="0"/>
              </a:rPr>
              <a:t>ΣΤΑ ΑΕΙ</a:t>
            </a:r>
            <a:endParaRPr lang="en-GB" sz="2000" b="1" dirty="0">
              <a:solidFill>
                <a:schemeClr val="tx1">
                  <a:lumMod val="50000"/>
                  <a:lumOff val="50000"/>
                </a:schemeClr>
              </a:solidFill>
              <a:latin typeface="Calibri" pitchFamily="34" charset="0"/>
              <a:cs typeface="Calibri" pitchFamily="34" charset="0"/>
            </a:endParaRPr>
          </a:p>
        </p:txBody>
      </p:sp>
      <p:sp>
        <p:nvSpPr>
          <p:cNvPr id="9"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2/3</a:t>
            </a:r>
            <a:endParaRPr lang="en-US" sz="2400" i="1" dirty="0" smtClean="0">
              <a:solidFill>
                <a:schemeClr val="tx1">
                  <a:lumMod val="65000"/>
                  <a:lumOff val="35000"/>
                </a:schemeClr>
              </a:solidFill>
              <a:latin typeface="Calibri" pitchFamily="34" charset="0"/>
              <a:cs typeface="Calibri" pitchFamily="34" charset="0"/>
            </a:endParaRPr>
          </a:p>
        </p:txBody>
      </p:sp>
      <p:sp>
        <p:nvSpPr>
          <p:cNvPr id="11" name="Text Box 2"/>
          <p:cNvSpPr txBox="1">
            <a:spLocks noChangeArrowheads="1"/>
          </p:cNvSpPr>
          <p:nvPr/>
        </p:nvSpPr>
        <p:spPr bwMode="auto">
          <a:xfrm>
            <a:off x="0" y="6096000"/>
            <a:ext cx="9144000" cy="340734"/>
          </a:xfrm>
          <a:prstGeom prst="rect">
            <a:avLst/>
          </a:prstGeom>
          <a:noFill/>
          <a:ln w="9525">
            <a:noFill/>
            <a:miter lim="800000"/>
            <a:headEnd/>
            <a:tailEnd/>
          </a:ln>
        </p:spPr>
        <p:txBody>
          <a:bodyPr>
            <a:spAutoFit/>
          </a:bodyPr>
          <a:lstStyle/>
          <a:p>
            <a:pPr marL="342900" indent="-342900" algn="r">
              <a:lnSpc>
                <a:spcPct val="150000"/>
              </a:lnSpc>
            </a:pPr>
            <a:r>
              <a:rPr lang="el-GR" sz="1200" b="1" dirty="0" smtClean="0">
                <a:solidFill>
                  <a:schemeClr val="tx1">
                    <a:lumMod val="65000"/>
                    <a:lumOff val="35000"/>
                  </a:schemeClr>
                </a:solidFill>
                <a:latin typeface="Calibri" pitchFamily="34" charset="0"/>
              </a:rPr>
              <a:t>Ν. 4009/2011</a:t>
            </a:r>
            <a:r>
              <a:rPr lang="en-US" sz="1200" b="1" dirty="0" smtClean="0">
                <a:solidFill>
                  <a:schemeClr val="tx1">
                    <a:lumMod val="65000"/>
                    <a:lumOff val="35000"/>
                  </a:schemeClr>
                </a:solidFill>
                <a:latin typeface="Calibri" pitchFamily="34" charset="0"/>
              </a:rPr>
              <a:t> </a:t>
            </a:r>
            <a:endParaRPr lang="el-GR" sz="1200" b="1" dirty="0" smtClean="0">
              <a:solidFill>
                <a:schemeClr val="tx1">
                  <a:lumMod val="65000"/>
                  <a:lumOff val="35000"/>
                </a:schemeClr>
              </a:solidFill>
              <a:latin typeface="Calibri" pitchFamily="34" charset="0"/>
            </a:endParaRPr>
          </a:p>
        </p:txBody>
      </p:sp>
      <p:sp>
        <p:nvSpPr>
          <p:cNvPr id="12" name="11 - Θέση αριθμού διαφάνειας"/>
          <p:cNvSpPr>
            <a:spLocks noGrp="1"/>
          </p:cNvSpPr>
          <p:nvPr>
            <p:ph type="sldNum" sz="quarter" idx="12"/>
          </p:nvPr>
        </p:nvSpPr>
        <p:spPr>
          <a:xfrm>
            <a:off x="7010400" y="6381750"/>
            <a:ext cx="2133600" cy="476250"/>
          </a:xfrm>
        </p:spPr>
        <p:txBody>
          <a:bodyPr/>
          <a:lstStyle/>
          <a:p>
            <a:fld id="{FA836427-97C5-4CAD-A098-FC328F407F3E}" type="slidenum">
              <a:rPr lang="en-GB" smtClean="0">
                <a:solidFill>
                  <a:prstClr val="black"/>
                </a:solidFill>
              </a:rPr>
              <a:pPr/>
              <a:t>4</a:t>
            </a:fld>
            <a:endParaRPr lang="en-GB" dirty="0">
              <a:solidFill>
                <a:prstClr val="black"/>
              </a:solidFill>
            </a:endParaRPr>
          </a:p>
        </p:txBody>
      </p:sp>
      <p:sp>
        <p:nvSpPr>
          <p:cNvPr id="10"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6797410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7504" y="3789040"/>
            <a:ext cx="1872208" cy="1200329"/>
          </a:xfrm>
          <a:prstGeom prst="rect">
            <a:avLst/>
          </a:prstGeom>
          <a:noFill/>
          <a:ln w="9525">
            <a:noFill/>
            <a:miter lim="800000"/>
            <a:headEnd/>
            <a:tailEnd/>
          </a:ln>
        </p:spPr>
        <p:txBody>
          <a:bodyPr wrap="square">
            <a:spAutoFit/>
          </a:bodyPr>
          <a:lstStyle/>
          <a:p>
            <a:pPr>
              <a:spcBef>
                <a:spcPts val="1000"/>
              </a:spcBef>
            </a:pPr>
            <a:r>
              <a:rPr lang="el-GR" b="1" dirty="0" smtClean="0">
                <a:solidFill>
                  <a:schemeClr val="accent1">
                    <a:lumMod val="75000"/>
                  </a:schemeClr>
                </a:solidFill>
                <a:latin typeface="+mn-lt"/>
                <a:ea typeface="Arial Unicode MS" pitchFamily="34" charset="-128"/>
                <a:cs typeface="Arial Unicode MS" pitchFamily="34" charset="-128"/>
              </a:rPr>
              <a:t>Αξιολόγηση</a:t>
            </a:r>
            <a:r>
              <a:rPr lang="el-GR" dirty="0" smtClean="0">
                <a:solidFill>
                  <a:schemeClr val="accent1">
                    <a:lumMod val="75000"/>
                  </a:schemeClr>
                </a:solidFill>
                <a:latin typeface="+mn-lt"/>
                <a:ea typeface="Arial Unicode MS" pitchFamily="34" charset="-128"/>
                <a:cs typeface="Arial Unicode MS" pitchFamily="34" charset="-128"/>
              </a:rPr>
              <a:t> Τμημάτων ή Προγραμμάτων Σπουδών</a:t>
            </a:r>
          </a:p>
        </p:txBody>
      </p:sp>
      <p:graphicFrame>
        <p:nvGraphicFramePr>
          <p:cNvPr id="7" name="Diagram 6"/>
          <p:cNvGraphicFramePr/>
          <p:nvPr/>
        </p:nvGraphicFramePr>
        <p:xfrm>
          <a:off x="0" y="1916832"/>
          <a:ext cx="9144000" cy="1728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2195736" y="3789040"/>
            <a:ext cx="2520280" cy="1882567"/>
          </a:xfrm>
          <a:prstGeom prst="rect">
            <a:avLst/>
          </a:prstGeom>
          <a:noFill/>
          <a:ln w="9525">
            <a:noFill/>
            <a:miter lim="800000"/>
            <a:headEnd/>
            <a:tailEnd/>
          </a:ln>
        </p:spPr>
        <p:txBody>
          <a:bodyPr wrap="square">
            <a:spAutoFit/>
          </a:bodyPr>
          <a:lstStyle/>
          <a:p>
            <a:pPr>
              <a:spcBef>
                <a:spcPts val="1000"/>
              </a:spcBef>
            </a:pPr>
            <a:r>
              <a:rPr lang="el-GR" b="1" dirty="0" smtClean="0">
                <a:solidFill>
                  <a:schemeClr val="accent1">
                    <a:lumMod val="75000"/>
                  </a:schemeClr>
                </a:solidFill>
                <a:ea typeface="Arial Unicode MS" pitchFamily="34" charset="-128"/>
                <a:cs typeface="Arial Unicode MS" pitchFamily="34" charset="-128"/>
              </a:rPr>
              <a:t>Αξιολόγηση </a:t>
            </a:r>
            <a:r>
              <a:rPr lang="el-GR" dirty="0" smtClean="0">
                <a:solidFill>
                  <a:schemeClr val="accent1">
                    <a:lumMod val="75000"/>
                  </a:schemeClr>
                </a:solidFill>
                <a:ea typeface="Arial Unicode MS" pitchFamily="34" charset="-128"/>
                <a:cs typeface="Arial Unicode MS" pitchFamily="34" charset="-128"/>
              </a:rPr>
              <a:t>Ιδρύματος</a:t>
            </a:r>
          </a:p>
          <a:p>
            <a:pPr>
              <a:spcBef>
                <a:spcPts val="1000"/>
              </a:spcBef>
            </a:pPr>
            <a:r>
              <a:rPr lang="el-GR" b="1" dirty="0" smtClean="0">
                <a:solidFill>
                  <a:schemeClr val="accent1">
                    <a:lumMod val="75000"/>
                  </a:schemeClr>
                </a:solidFill>
                <a:ea typeface="Arial Unicode MS" pitchFamily="34" charset="-128"/>
                <a:cs typeface="Arial Unicode MS" pitchFamily="34" charset="-128"/>
              </a:rPr>
              <a:t>Πιστοποίηση </a:t>
            </a:r>
            <a:r>
              <a:rPr lang="el-GR" dirty="0" smtClean="0">
                <a:solidFill>
                  <a:schemeClr val="accent1">
                    <a:lumMod val="75000"/>
                  </a:schemeClr>
                </a:solidFill>
                <a:latin typeface="+mn-lt"/>
                <a:ea typeface="Arial Unicode MS" pitchFamily="34" charset="-128"/>
                <a:cs typeface="Arial Unicode MS" pitchFamily="34" charset="-128"/>
              </a:rPr>
              <a:t>εσωτερικού μηχανισμού ΔΠ ιδρυμάτων</a:t>
            </a:r>
            <a:endParaRPr lang="en-US" dirty="0" smtClean="0">
              <a:solidFill>
                <a:schemeClr val="accent1">
                  <a:lumMod val="75000"/>
                </a:schemeClr>
              </a:solidFill>
              <a:ea typeface="Arial Unicode MS" pitchFamily="34" charset="-128"/>
              <a:cs typeface="Arial Unicode MS" pitchFamily="34" charset="-128"/>
            </a:endParaRPr>
          </a:p>
        </p:txBody>
      </p:sp>
      <p:sp>
        <p:nvSpPr>
          <p:cNvPr id="9" name="Text Box 2"/>
          <p:cNvSpPr txBox="1">
            <a:spLocks noChangeArrowheads="1"/>
          </p:cNvSpPr>
          <p:nvPr/>
        </p:nvSpPr>
        <p:spPr bwMode="auto">
          <a:xfrm>
            <a:off x="4788024" y="3789040"/>
            <a:ext cx="2232248" cy="2031325"/>
          </a:xfrm>
          <a:prstGeom prst="rect">
            <a:avLst/>
          </a:prstGeom>
          <a:noFill/>
          <a:ln w="9525">
            <a:noFill/>
            <a:miter lim="800000"/>
            <a:headEnd/>
            <a:tailEnd/>
          </a:ln>
        </p:spPr>
        <p:txBody>
          <a:bodyPr wrap="square">
            <a:spAutoFit/>
          </a:bodyPr>
          <a:lstStyle/>
          <a:p>
            <a:pPr>
              <a:spcBef>
                <a:spcPts val="1000"/>
              </a:spcBef>
            </a:pPr>
            <a:r>
              <a:rPr lang="el-GR" b="1" dirty="0" smtClean="0">
                <a:solidFill>
                  <a:schemeClr val="accent1">
                    <a:lumMod val="75000"/>
                  </a:schemeClr>
                </a:solidFill>
                <a:latin typeface="+mn-lt"/>
                <a:ea typeface="Arial Unicode MS" pitchFamily="34" charset="-128"/>
                <a:cs typeface="Arial Unicode MS" pitchFamily="34" charset="-128"/>
              </a:rPr>
              <a:t>Πιστοποίηση</a:t>
            </a:r>
            <a:r>
              <a:rPr lang="el-GR" dirty="0" smtClean="0">
                <a:solidFill>
                  <a:schemeClr val="accent1">
                    <a:lumMod val="75000"/>
                  </a:schemeClr>
                </a:solidFill>
                <a:latin typeface="+mn-lt"/>
                <a:ea typeface="Arial Unicode MS" pitchFamily="34" charset="-128"/>
                <a:cs typeface="Arial Unicode MS" pitchFamily="34" charset="-128"/>
              </a:rPr>
              <a:t> </a:t>
            </a:r>
            <a:r>
              <a:rPr lang="el-GR" dirty="0" smtClean="0">
                <a:solidFill>
                  <a:schemeClr val="accent1">
                    <a:lumMod val="75000"/>
                  </a:schemeClr>
                </a:solidFill>
                <a:ea typeface="Arial Unicode MS" pitchFamily="34" charset="-128"/>
                <a:cs typeface="Arial Unicode MS" pitchFamily="34" charset="-128"/>
              </a:rPr>
              <a:t>       </a:t>
            </a:r>
            <a:r>
              <a:rPr lang="el-GR" dirty="0" smtClean="0">
                <a:solidFill>
                  <a:schemeClr val="accent1">
                    <a:lumMod val="75000"/>
                  </a:schemeClr>
                </a:solidFill>
                <a:latin typeface="+mn-lt"/>
                <a:ea typeface="Arial Unicode MS" pitchFamily="34" charset="-128"/>
                <a:cs typeface="Arial Unicode MS" pitchFamily="34" charset="-128"/>
              </a:rPr>
              <a:t>της κατάκτησης προκαθορισμένων επιπέδων ποιότητας</a:t>
            </a:r>
            <a:r>
              <a:rPr lang="en-US" dirty="0" smtClean="0">
                <a:solidFill>
                  <a:schemeClr val="accent1">
                    <a:lumMod val="75000"/>
                  </a:schemeClr>
                </a:solidFill>
                <a:latin typeface="+mn-lt"/>
                <a:ea typeface="Arial Unicode MS" pitchFamily="34" charset="-128"/>
                <a:cs typeface="Arial Unicode MS" pitchFamily="34" charset="-128"/>
              </a:rPr>
              <a:t> </a:t>
            </a:r>
            <a:r>
              <a:rPr lang="el-GR" dirty="0" smtClean="0">
                <a:solidFill>
                  <a:schemeClr val="accent1">
                    <a:lumMod val="75000"/>
                  </a:schemeClr>
                </a:solidFill>
                <a:latin typeface="+mn-lt"/>
                <a:ea typeface="Arial Unicode MS" pitchFamily="34" charset="-128"/>
                <a:cs typeface="Arial Unicode MS" pitchFamily="34" charset="-128"/>
              </a:rPr>
              <a:t>στα προγράμματα σπουδών</a:t>
            </a:r>
            <a:endParaRPr lang="en-US" dirty="0" smtClean="0">
              <a:solidFill>
                <a:schemeClr val="accent1">
                  <a:lumMod val="75000"/>
                </a:schemeClr>
              </a:solidFill>
              <a:latin typeface="+mn-lt"/>
              <a:ea typeface="Arial Unicode MS" pitchFamily="34" charset="-128"/>
              <a:cs typeface="Arial Unicode MS" pitchFamily="34" charset="-128"/>
            </a:endParaRPr>
          </a:p>
        </p:txBody>
      </p:sp>
      <p:sp>
        <p:nvSpPr>
          <p:cNvPr id="10" name="Text Box 2"/>
          <p:cNvSpPr txBox="1">
            <a:spLocks noChangeArrowheads="1"/>
          </p:cNvSpPr>
          <p:nvPr/>
        </p:nvSpPr>
        <p:spPr bwMode="auto">
          <a:xfrm>
            <a:off x="7092280" y="3789040"/>
            <a:ext cx="1944216" cy="646331"/>
          </a:xfrm>
          <a:prstGeom prst="rect">
            <a:avLst/>
          </a:prstGeom>
          <a:noFill/>
          <a:ln w="9525">
            <a:noFill/>
            <a:miter lim="800000"/>
            <a:headEnd/>
            <a:tailEnd/>
          </a:ln>
        </p:spPr>
        <p:txBody>
          <a:bodyPr wrap="square">
            <a:spAutoFit/>
          </a:bodyPr>
          <a:lstStyle/>
          <a:p>
            <a:pPr>
              <a:spcBef>
                <a:spcPts val="1000"/>
              </a:spcBef>
            </a:pPr>
            <a:r>
              <a:rPr lang="el-GR" dirty="0" smtClean="0">
                <a:solidFill>
                  <a:schemeClr val="accent1">
                    <a:lumMod val="75000"/>
                  </a:schemeClr>
                </a:solidFill>
                <a:latin typeface="+mn-lt"/>
                <a:ea typeface="Arial Unicode MS" pitchFamily="34" charset="-128"/>
                <a:cs typeface="Arial Unicode MS" pitchFamily="34" charset="-128"/>
              </a:rPr>
              <a:t>Απονομή τίτλων </a:t>
            </a:r>
            <a:r>
              <a:rPr lang="el-GR" b="1" dirty="0" smtClean="0">
                <a:solidFill>
                  <a:schemeClr val="accent1">
                    <a:lumMod val="75000"/>
                  </a:schemeClr>
                </a:solidFill>
                <a:latin typeface="+mn-lt"/>
                <a:ea typeface="Arial Unicode MS" pitchFamily="34" charset="-128"/>
                <a:cs typeface="Arial Unicode MS" pitchFamily="34" charset="-128"/>
              </a:rPr>
              <a:t>Αριστείας</a:t>
            </a:r>
            <a:endParaRPr lang="en-GB" dirty="0">
              <a:solidFill>
                <a:schemeClr val="accent1">
                  <a:lumMod val="75000"/>
                </a:schemeClr>
              </a:solidFill>
              <a:latin typeface="+mn-lt"/>
              <a:ea typeface="Arial Unicode MS" pitchFamily="34" charset="-128"/>
              <a:cs typeface="Arial Unicode MS" pitchFamily="34" charset="-128"/>
            </a:endParaRPr>
          </a:p>
        </p:txBody>
      </p:sp>
      <p:sp>
        <p:nvSpPr>
          <p:cNvPr id="13"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Η ΑΔΙΠ ΩΣ ΑΡΧΗ ΓΙΑ ΤΗ ΔΠ</a:t>
            </a:r>
            <a:r>
              <a:rPr lang="en-US" sz="2400" b="1" dirty="0" smtClean="0">
                <a:solidFill>
                  <a:schemeClr val="tx1">
                    <a:lumMod val="50000"/>
                    <a:lumOff val="50000"/>
                  </a:schemeClr>
                </a:solidFill>
                <a:latin typeface="Calibri" pitchFamily="34" charset="0"/>
                <a:cs typeface="Calibri" pitchFamily="34" charset="0"/>
              </a:rPr>
              <a:t> </a:t>
            </a:r>
            <a:r>
              <a:rPr lang="el-GR" sz="2400" b="1" dirty="0" smtClean="0">
                <a:solidFill>
                  <a:schemeClr val="tx1">
                    <a:lumMod val="50000"/>
                    <a:lumOff val="50000"/>
                  </a:schemeClr>
                </a:solidFill>
                <a:latin typeface="Calibri" pitchFamily="34" charset="0"/>
                <a:cs typeface="Calibri" pitchFamily="34" charset="0"/>
              </a:rPr>
              <a:t>ΣΤΑ ΑΕΙ</a:t>
            </a:r>
            <a:endParaRPr lang="en-GB" sz="2000" b="1" dirty="0">
              <a:solidFill>
                <a:schemeClr val="tx1">
                  <a:lumMod val="50000"/>
                  <a:lumOff val="50000"/>
                </a:schemeClr>
              </a:solidFill>
              <a:latin typeface="Calibri" pitchFamily="34" charset="0"/>
              <a:cs typeface="Calibri" pitchFamily="34" charset="0"/>
            </a:endParaRPr>
          </a:p>
        </p:txBody>
      </p:sp>
      <p:sp>
        <p:nvSpPr>
          <p:cNvPr id="14"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3/3</a:t>
            </a:r>
            <a:endParaRPr lang="en-US" sz="2400" i="1" dirty="0" smtClean="0">
              <a:solidFill>
                <a:schemeClr val="tx1">
                  <a:lumMod val="65000"/>
                  <a:lumOff val="35000"/>
                </a:schemeClr>
              </a:solidFill>
              <a:latin typeface="Calibri" pitchFamily="34" charset="0"/>
              <a:cs typeface="Calibri" pitchFamily="34" charset="0"/>
            </a:endParaRPr>
          </a:p>
        </p:txBody>
      </p:sp>
      <p:sp>
        <p:nvSpPr>
          <p:cNvPr id="15" name="Text Box 2"/>
          <p:cNvSpPr txBox="1">
            <a:spLocks noChangeArrowheads="1"/>
          </p:cNvSpPr>
          <p:nvPr/>
        </p:nvSpPr>
        <p:spPr bwMode="auto">
          <a:xfrm>
            <a:off x="107950" y="1905000"/>
            <a:ext cx="9036050" cy="400110"/>
          </a:xfrm>
          <a:prstGeom prst="rect">
            <a:avLst/>
          </a:prstGeom>
          <a:noFill/>
          <a:ln w="9525">
            <a:noFill/>
            <a:miter lim="800000"/>
            <a:headEnd/>
            <a:tailEnd/>
          </a:ln>
        </p:spPr>
        <p:txBody>
          <a:bodyPr wrap="square">
            <a:spAutoFit/>
          </a:bodyPr>
          <a:lstStyle/>
          <a:p>
            <a:r>
              <a:rPr lang="el-GR" sz="2000" b="1" dirty="0" smtClean="0">
                <a:solidFill>
                  <a:schemeClr val="tx1">
                    <a:lumMod val="50000"/>
                    <a:lumOff val="50000"/>
                  </a:schemeClr>
                </a:solidFill>
                <a:latin typeface="Calibri" pitchFamily="34" charset="0"/>
                <a:cs typeface="Calibri" pitchFamily="34" charset="0"/>
              </a:rPr>
              <a:t>ΠΟΡΕΙΑ ΣΥΝΑΦΩΝ ΔΙΑΔΙΚΑΣΙΩΝ</a:t>
            </a:r>
            <a:endParaRPr lang="en-GB" sz="2000" b="1" dirty="0">
              <a:solidFill>
                <a:schemeClr val="tx1">
                  <a:lumMod val="50000"/>
                  <a:lumOff val="50000"/>
                </a:schemeClr>
              </a:solidFill>
              <a:latin typeface="Calibri" pitchFamily="34" charset="0"/>
              <a:cs typeface="Calibri" pitchFamily="34" charset="0"/>
            </a:endParaRPr>
          </a:p>
        </p:txBody>
      </p:sp>
      <p:sp>
        <p:nvSpPr>
          <p:cNvPr id="11" name="10 - Θέση αριθμού διαφάνειας"/>
          <p:cNvSpPr>
            <a:spLocks noGrp="1"/>
          </p:cNvSpPr>
          <p:nvPr>
            <p:ph type="sldNum" sz="quarter" idx="12"/>
          </p:nvPr>
        </p:nvSpPr>
        <p:spPr>
          <a:xfrm>
            <a:off x="7010400" y="6381750"/>
            <a:ext cx="2133600" cy="476250"/>
          </a:xfrm>
        </p:spPr>
        <p:txBody>
          <a:bodyPr/>
          <a:lstStyle/>
          <a:p>
            <a:fld id="{FA836427-97C5-4CAD-A098-FC328F407F3E}" type="slidenum">
              <a:rPr lang="en-GB" smtClean="0">
                <a:solidFill>
                  <a:prstClr val="black"/>
                </a:solidFill>
              </a:rPr>
              <a:pPr/>
              <a:t>5</a:t>
            </a:fld>
            <a:endParaRPr lang="en-GB" dirty="0">
              <a:solidFill>
                <a:prstClr val="black"/>
              </a:solidFill>
            </a:endParaRPr>
          </a:p>
        </p:txBody>
      </p:sp>
      <p:sp>
        <p:nvSpPr>
          <p:cNvPr id="16"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5159226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87DA159-988B-47CC-836A-904D23C37F03}"/>
                                            </p:graphicEl>
                                          </p:spTgt>
                                        </p:tgtEl>
                                        <p:attrNameLst>
                                          <p:attrName>style.visibility</p:attrName>
                                        </p:attrNameLst>
                                      </p:cBhvr>
                                      <p:to>
                                        <p:strVal val="visible"/>
                                      </p:to>
                                    </p:set>
                                    <p:animEffect transition="in" filter="fade">
                                      <p:cBhvr>
                                        <p:cTn id="7" dur="2000"/>
                                        <p:tgtEl>
                                          <p:spTgt spid="7">
                                            <p:graphicEl>
                                              <a:dgm id="{287DA159-988B-47CC-836A-904D23C37F03}"/>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graphicEl>
                                              <a:dgm id="{646BE650-5771-4470-9240-423101678C64}"/>
                                            </p:graphicEl>
                                          </p:spTgt>
                                        </p:tgtEl>
                                        <p:attrNameLst>
                                          <p:attrName>style.visibility</p:attrName>
                                        </p:attrNameLst>
                                      </p:cBhvr>
                                      <p:to>
                                        <p:strVal val="visible"/>
                                      </p:to>
                                    </p:set>
                                    <p:animEffect transition="in" filter="fade">
                                      <p:cBhvr>
                                        <p:cTn id="15" dur="2000"/>
                                        <p:tgtEl>
                                          <p:spTgt spid="7">
                                            <p:graphicEl>
                                              <a:dgm id="{646BE650-5771-4470-9240-423101678C64}"/>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graphicEl>
                                              <a:dgm id="{FC804969-7144-472E-8911-AD5C83A94E68}"/>
                                            </p:graphicEl>
                                          </p:spTgt>
                                        </p:tgtEl>
                                        <p:attrNameLst>
                                          <p:attrName>style.visibility</p:attrName>
                                        </p:attrNameLst>
                                      </p:cBhvr>
                                      <p:to>
                                        <p:strVal val="visible"/>
                                      </p:to>
                                    </p:set>
                                    <p:animEffect transition="in" filter="fade">
                                      <p:cBhvr>
                                        <p:cTn id="23" dur="2000"/>
                                        <p:tgtEl>
                                          <p:spTgt spid="7">
                                            <p:graphicEl>
                                              <a:dgm id="{FC804969-7144-472E-8911-AD5C83A94E68}"/>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graphicEl>
                                              <a:dgm id="{73CB4FD3-26BA-4110-A0DD-E6BA71FC7B1A}"/>
                                            </p:graphicEl>
                                          </p:spTgt>
                                        </p:tgtEl>
                                        <p:attrNameLst>
                                          <p:attrName>style.visibility</p:attrName>
                                        </p:attrNameLst>
                                      </p:cBhvr>
                                      <p:to>
                                        <p:strVal val="visible"/>
                                      </p:to>
                                    </p:set>
                                    <p:animEffect transition="in" filter="fade">
                                      <p:cBhvr>
                                        <p:cTn id="31" dur="2000"/>
                                        <p:tgtEl>
                                          <p:spTgt spid="7">
                                            <p:graphicEl>
                                              <a:dgm id="{73CB4FD3-26BA-4110-A0DD-E6BA71FC7B1A}"/>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Sub>
          <a:bldDgm bld="one"/>
        </p:bldSub>
      </p:bldGraphic>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27224"/>
            <a:ext cx="8784976" cy="4454103"/>
          </a:xfrm>
        </p:spPr>
        <p:txBody>
          <a:bodyPr/>
          <a:lstStyle/>
          <a:p>
            <a:pPr lvl="1">
              <a:lnSpc>
                <a:spcPct val="95000"/>
              </a:lnSpc>
              <a:spcBef>
                <a:spcPts val="600"/>
              </a:spcBef>
              <a:buFont typeface="Wingdings" panose="05000000000000000000" pitchFamily="2" charset="2"/>
              <a:buChar char="§"/>
            </a:pPr>
            <a:r>
              <a:rPr lang="el-GR" sz="2400" dirty="0" smtClean="0">
                <a:solidFill>
                  <a:schemeClr val="accent1">
                    <a:lumMod val="75000"/>
                  </a:schemeClr>
                </a:solidFill>
                <a:latin typeface="Calibri" panose="020F0502020204030204" pitchFamily="34" charset="0"/>
              </a:rPr>
              <a:t>Αναπτύσσονται σε κάθε ΑΕΙ </a:t>
            </a:r>
          </a:p>
          <a:p>
            <a:pPr marL="1162050" lvl="1" indent="7938">
              <a:spcBef>
                <a:spcPts val="0"/>
              </a:spcBef>
              <a:buNone/>
              <a:tabLst>
                <a:tab pos="8245475" algn="l"/>
              </a:tabLst>
            </a:pPr>
            <a:r>
              <a:rPr lang="el-GR" sz="2000" i="1" dirty="0">
                <a:solidFill>
                  <a:schemeClr val="accent1">
                    <a:lumMod val="75000"/>
                  </a:schemeClr>
                </a:solidFill>
                <a:latin typeface="Calibri" panose="020F0502020204030204" pitchFamily="34" charset="0"/>
              </a:rPr>
              <a:t>Κάθε ίδρυμα είναι υπεύθυνο για τη </a:t>
            </a:r>
            <a:r>
              <a:rPr lang="el-GR" sz="2000" b="1" i="1" dirty="0">
                <a:solidFill>
                  <a:schemeClr val="tx2">
                    <a:lumMod val="75000"/>
                  </a:schemeClr>
                </a:solidFill>
                <a:latin typeface="Calibri" panose="020F0502020204030204" pitchFamily="34" charset="0"/>
              </a:rPr>
              <a:t>διασφάλιση</a:t>
            </a:r>
            <a:r>
              <a:rPr lang="el-GR" sz="2000" i="1" dirty="0">
                <a:solidFill>
                  <a:schemeClr val="accent1">
                    <a:lumMod val="75000"/>
                  </a:schemeClr>
                </a:solidFill>
                <a:latin typeface="Calibri" panose="020F0502020204030204" pitchFamily="34" charset="0"/>
              </a:rPr>
              <a:t> και </a:t>
            </a:r>
            <a:r>
              <a:rPr lang="el-GR" sz="2000" b="1" i="1" dirty="0">
                <a:solidFill>
                  <a:schemeClr val="tx2">
                    <a:lumMod val="75000"/>
                  </a:schemeClr>
                </a:solidFill>
                <a:latin typeface="Calibri" panose="020F0502020204030204" pitchFamily="34" charset="0"/>
              </a:rPr>
              <a:t>συνεχή βελτίωση της ποιότητας</a:t>
            </a:r>
            <a:r>
              <a:rPr lang="el-GR" sz="2000" i="1" dirty="0">
                <a:solidFill>
                  <a:schemeClr val="tx2">
                    <a:lumMod val="75000"/>
                  </a:schemeClr>
                </a:solidFill>
                <a:latin typeface="Calibri" panose="020F0502020204030204" pitchFamily="34" charset="0"/>
              </a:rPr>
              <a:t> </a:t>
            </a:r>
            <a:r>
              <a:rPr lang="el-GR" sz="2000" i="1" dirty="0">
                <a:solidFill>
                  <a:schemeClr val="accent1">
                    <a:lumMod val="75000"/>
                  </a:schemeClr>
                </a:solidFill>
                <a:latin typeface="Calibri" panose="020F0502020204030204" pitchFamily="34" charset="0"/>
              </a:rPr>
              <a:t>του εκπαιδευτικού και ερευνητικού έργου του, </a:t>
            </a:r>
            <a:r>
              <a:rPr lang="el-GR" sz="2000" i="1" dirty="0" smtClean="0">
                <a:solidFill>
                  <a:schemeClr val="accent1">
                    <a:lumMod val="75000"/>
                  </a:schemeClr>
                </a:solidFill>
                <a:latin typeface="Calibri" panose="020F0502020204030204" pitchFamily="34" charset="0"/>
              </a:rPr>
              <a:t>..την </a:t>
            </a:r>
            <a:r>
              <a:rPr lang="el-GR" sz="2000" i="1" dirty="0">
                <a:solidFill>
                  <a:schemeClr val="accent1">
                    <a:lumMod val="75000"/>
                  </a:schemeClr>
                </a:solidFill>
                <a:latin typeface="Calibri" panose="020F0502020204030204" pitchFamily="34" charset="0"/>
              </a:rPr>
              <a:t>αποτελεσματική λειτουργία και απόδοση των υπηρεσιών του, σύμφωνα με τις διεθνείς πρακτικές, ιδίως εκείνες του </a:t>
            </a:r>
            <a:r>
              <a:rPr lang="el-GR" sz="2000" i="1" dirty="0" smtClean="0">
                <a:solidFill>
                  <a:schemeClr val="accent1">
                    <a:lumMod val="75000"/>
                  </a:schemeClr>
                </a:solidFill>
                <a:latin typeface="Calibri" panose="020F0502020204030204" pitchFamily="34" charset="0"/>
              </a:rPr>
              <a:t>ΕΧΑΕ, </a:t>
            </a:r>
            <a:r>
              <a:rPr lang="el-GR" sz="2000" i="1" dirty="0">
                <a:solidFill>
                  <a:schemeClr val="accent1">
                    <a:lumMod val="75000"/>
                  </a:schemeClr>
                </a:solidFill>
                <a:latin typeface="Calibri" panose="020F0502020204030204" pitchFamily="34" charset="0"/>
              </a:rPr>
              <a:t>και τις αρχές και κατευθύνσεις της ΑΔΙΠ. </a:t>
            </a:r>
            <a:endParaRPr lang="el-GR" sz="2000" i="1" dirty="0" smtClean="0">
              <a:solidFill>
                <a:schemeClr val="accent1">
                  <a:lumMod val="75000"/>
                </a:schemeClr>
              </a:solidFill>
              <a:latin typeface="Calibri" panose="020F0502020204030204" pitchFamily="34" charset="0"/>
            </a:endParaRPr>
          </a:p>
          <a:p>
            <a:pPr lvl="1">
              <a:lnSpc>
                <a:spcPct val="95000"/>
              </a:lnSpc>
              <a:spcBef>
                <a:spcPts val="600"/>
              </a:spcBef>
              <a:buFont typeface="Wingdings" panose="05000000000000000000" pitchFamily="2" charset="2"/>
              <a:buChar char="§"/>
            </a:pPr>
            <a:r>
              <a:rPr lang="el-GR" sz="2400" dirty="0" smtClean="0">
                <a:solidFill>
                  <a:schemeClr val="accent1">
                    <a:lumMod val="75000"/>
                  </a:schemeClr>
                </a:solidFill>
                <a:latin typeface="Calibri" panose="020F0502020204030204" pitchFamily="34" charset="0"/>
              </a:rPr>
              <a:t>Σύνολο διαδικασιών που </a:t>
            </a:r>
            <a:r>
              <a:rPr lang="el-GR" sz="2400" b="1" dirty="0" smtClean="0">
                <a:solidFill>
                  <a:schemeClr val="tx2">
                    <a:lumMod val="75000"/>
                  </a:schemeClr>
                </a:solidFill>
                <a:latin typeface="Calibri" panose="020F0502020204030204" pitchFamily="34" charset="0"/>
              </a:rPr>
              <a:t>δημοσιεύονται σε ΦΕΚ</a:t>
            </a:r>
            <a:r>
              <a:rPr lang="el-GR" sz="2400" dirty="0" smtClean="0">
                <a:solidFill>
                  <a:schemeClr val="tx2">
                    <a:lumMod val="75000"/>
                  </a:schemeClr>
                </a:solidFill>
                <a:latin typeface="Calibri" panose="020F0502020204030204" pitchFamily="34" charset="0"/>
              </a:rPr>
              <a:t>. </a:t>
            </a:r>
            <a:r>
              <a:rPr lang="el-GR" sz="2400" dirty="0" smtClean="0">
                <a:solidFill>
                  <a:schemeClr val="accent1">
                    <a:lumMod val="75000"/>
                  </a:schemeClr>
                </a:solidFill>
                <a:latin typeface="Calibri" panose="020F0502020204030204" pitchFamily="34" charset="0"/>
              </a:rPr>
              <a:t/>
            </a:r>
            <a:br>
              <a:rPr lang="el-GR" sz="2400" dirty="0" smtClean="0">
                <a:solidFill>
                  <a:schemeClr val="accent1">
                    <a:lumMod val="75000"/>
                  </a:schemeClr>
                </a:solidFill>
                <a:latin typeface="Calibri" panose="020F0502020204030204" pitchFamily="34" charset="0"/>
              </a:rPr>
            </a:br>
            <a:r>
              <a:rPr lang="el-GR" sz="2400" dirty="0" smtClean="0">
                <a:solidFill>
                  <a:schemeClr val="accent1">
                    <a:lumMod val="75000"/>
                  </a:schemeClr>
                </a:solidFill>
                <a:latin typeface="Calibri" panose="020F0502020204030204" pitchFamily="34" charset="0"/>
              </a:rPr>
              <a:t>Καθορίζονται </a:t>
            </a:r>
            <a:r>
              <a:rPr lang="el-GR" sz="2400" dirty="0">
                <a:solidFill>
                  <a:schemeClr val="accent1">
                    <a:lumMod val="75000"/>
                  </a:schemeClr>
                </a:solidFill>
                <a:latin typeface="Calibri" panose="020F0502020204030204" pitchFamily="34" charset="0"/>
              </a:rPr>
              <a:t>με απόφαση του Συμβουλίου, </a:t>
            </a:r>
            <a:r>
              <a:rPr lang="el-GR" sz="2400" dirty="0" smtClean="0">
                <a:solidFill>
                  <a:schemeClr val="accent1">
                    <a:lumMod val="75000"/>
                  </a:schemeClr>
                </a:solidFill>
                <a:latin typeface="Calibri" panose="020F0502020204030204" pitchFamily="34" charset="0"/>
              </a:rPr>
              <a:t>μετά από </a:t>
            </a:r>
            <a:r>
              <a:rPr lang="el-GR" sz="2400" dirty="0">
                <a:solidFill>
                  <a:schemeClr val="accent1">
                    <a:lumMod val="75000"/>
                  </a:schemeClr>
                </a:solidFill>
                <a:latin typeface="Calibri" panose="020F0502020204030204" pitchFamily="34" charset="0"/>
              </a:rPr>
              <a:t>πρόταση του </a:t>
            </a:r>
            <a:r>
              <a:rPr lang="el-GR" sz="2400" dirty="0" smtClean="0">
                <a:solidFill>
                  <a:schemeClr val="accent1">
                    <a:lumMod val="75000"/>
                  </a:schemeClr>
                </a:solidFill>
                <a:latin typeface="Calibri" panose="020F0502020204030204" pitchFamily="34" charset="0"/>
              </a:rPr>
              <a:t>πρύτανη. </a:t>
            </a:r>
          </a:p>
          <a:p>
            <a:pPr lvl="1">
              <a:lnSpc>
                <a:spcPct val="95000"/>
              </a:lnSpc>
              <a:spcBef>
                <a:spcPts val="600"/>
              </a:spcBef>
              <a:buFont typeface="Wingdings" panose="05000000000000000000" pitchFamily="2" charset="2"/>
              <a:buChar char="§"/>
            </a:pPr>
            <a:r>
              <a:rPr lang="el-GR" sz="2400" b="1" dirty="0">
                <a:solidFill>
                  <a:schemeClr val="tx2">
                    <a:lumMod val="75000"/>
                  </a:schemeClr>
                </a:solidFill>
                <a:latin typeface="Calibri" panose="020F0502020204030204" pitchFamily="34" charset="0"/>
              </a:rPr>
              <a:t>Υ</a:t>
            </a:r>
            <a:r>
              <a:rPr lang="el-GR" sz="2400" b="1" dirty="0" smtClean="0">
                <a:solidFill>
                  <a:schemeClr val="tx2">
                    <a:lumMod val="75000"/>
                  </a:schemeClr>
                </a:solidFill>
                <a:latin typeface="Calibri" panose="020F0502020204030204" pitchFamily="34" charset="0"/>
              </a:rPr>
              <a:t>πεύθυνη</a:t>
            </a:r>
            <a:r>
              <a:rPr lang="el-GR" sz="2400" dirty="0" smtClean="0">
                <a:solidFill>
                  <a:schemeClr val="accent1">
                    <a:lumMod val="75000"/>
                  </a:schemeClr>
                </a:solidFill>
                <a:latin typeface="Calibri" panose="020F0502020204030204" pitchFamily="34" charset="0"/>
              </a:rPr>
              <a:t> </a:t>
            </a:r>
            <a:r>
              <a:rPr lang="el-GR" sz="2400" dirty="0">
                <a:solidFill>
                  <a:schemeClr val="accent1">
                    <a:lumMod val="75000"/>
                  </a:schemeClr>
                </a:solidFill>
                <a:latin typeface="Calibri" panose="020F0502020204030204" pitchFamily="34" charset="0"/>
              </a:rPr>
              <a:t>σε κάθε Α.Ε.Ι. είναι </a:t>
            </a:r>
            <a:r>
              <a:rPr lang="el-GR" sz="2400" b="1" dirty="0">
                <a:solidFill>
                  <a:schemeClr val="tx2">
                    <a:lumMod val="75000"/>
                  </a:schemeClr>
                </a:solidFill>
                <a:latin typeface="Calibri" panose="020F0502020204030204" pitchFamily="34" charset="0"/>
              </a:rPr>
              <a:t>η Μονάδα Διασφάλισης της Ποιότητας</a:t>
            </a:r>
            <a:r>
              <a:rPr lang="el-GR" sz="2400" dirty="0">
                <a:solidFill>
                  <a:schemeClr val="tx2">
                    <a:lumMod val="75000"/>
                  </a:schemeClr>
                </a:solidFill>
                <a:latin typeface="Calibri" panose="020F0502020204030204" pitchFamily="34" charset="0"/>
              </a:rPr>
              <a:t> </a:t>
            </a:r>
            <a:r>
              <a:rPr lang="el-GR" sz="2400" dirty="0">
                <a:solidFill>
                  <a:schemeClr val="accent1">
                    <a:lumMod val="75000"/>
                  </a:schemeClr>
                </a:solidFill>
                <a:latin typeface="Calibri" panose="020F0502020204030204" pitchFamily="34" charset="0"/>
              </a:rPr>
              <a:t>(ΜΟ.ΔΙ.Π.) </a:t>
            </a:r>
            <a:endParaRPr lang="el-GR" sz="2400" dirty="0" smtClean="0">
              <a:solidFill>
                <a:schemeClr val="accent1">
                  <a:lumMod val="75000"/>
                </a:schemeClr>
              </a:solidFill>
              <a:latin typeface="Calibri" panose="020F0502020204030204" pitchFamily="34" charset="0"/>
            </a:endParaRPr>
          </a:p>
          <a:p>
            <a:pPr lvl="1">
              <a:lnSpc>
                <a:spcPct val="95000"/>
              </a:lnSpc>
              <a:spcBef>
                <a:spcPts val="600"/>
              </a:spcBef>
              <a:buFont typeface="Wingdings" panose="05000000000000000000" pitchFamily="2" charset="2"/>
              <a:buChar char="§"/>
            </a:pPr>
            <a:r>
              <a:rPr lang="el-GR" sz="2400" b="1" dirty="0" smtClean="0">
                <a:solidFill>
                  <a:schemeClr val="tx2">
                    <a:lumMod val="75000"/>
                  </a:schemeClr>
                </a:solidFill>
                <a:latin typeface="Calibri" panose="020F0502020204030204" pitchFamily="34" charset="0"/>
              </a:rPr>
              <a:t>Πιστοποιούνται με διαδικασία εξωτερικής αξιολόγησης </a:t>
            </a:r>
            <a:r>
              <a:rPr lang="el-GR" sz="2400" dirty="0" smtClean="0">
                <a:latin typeface="Calibri" panose="020F0502020204030204" pitchFamily="34" charset="0"/>
              </a:rPr>
              <a:t/>
            </a:r>
            <a:br>
              <a:rPr lang="el-GR" sz="2400" dirty="0" smtClean="0">
                <a:latin typeface="Calibri" panose="020F0502020204030204" pitchFamily="34" charset="0"/>
              </a:rPr>
            </a:br>
            <a:endParaRPr lang="el-GR" sz="2400" dirty="0">
              <a:latin typeface="Calibri" panose="020F0502020204030204" pitchFamily="34" charset="0"/>
            </a:endParaRPr>
          </a:p>
        </p:txBody>
      </p:sp>
      <p:sp>
        <p:nvSpPr>
          <p:cNvPr id="6"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7"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1/7</a:t>
            </a:r>
            <a:endParaRPr lang="en-US" sz="2400" i="1" dirty="0" smtClean="0">
              <a:solidFill>
                <a:schemeClr val="tx1">
                  <a:lumMod val="65000"/>
                  <a:lumOff val="35000"/>
                </a:schemeClr>
              </a:solidFill>
              <a:latin typeface="Calibri" pitchFamily="34" charset="0"/>
              <a:cs typeface="Calibri" pitchFamily="34" charset="0"/>
            </a:endParaRPr>
          </a:p>
        </p:txBody>
      </p:sp>
      <p:sp>
        <p:nvSpPr>
          <p:cNvPr id="9" name="8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6</a:t>
            </a:fld>
            <a:endParaRPr lang="en-GB" dirty="0">
              <a:solidFill>
                <a:prstClr val="black"/>
              </a:solidFill>
            </a:endParaRPr>
          </a:p>
        </p:txBody>
      </p:sp>
      <p:sp>
        <p:nvSpPr>
          <p:cNvPr id="8"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56688391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438401"/>
            <a:ext cx="9144000" cy="3886200"/>
          </a:xfrm>
        </p:spPr>
        <p:txBody>
          <a:bodyPr/>
          <a:lstStyle/>
          <a:p>
            <a:pPr marL="357188" indent="-357188">
              <a:lnSpc>
                <a:spcPct val="90000"/>
              </a:lnSpc>
              <a:spcBef>
                <a:spcPts val="600"/>
              </a:spcBef>
              <a:buNone/>
            </a:pPr>
            <a:r>
              <a:rPr lang="el-GR" sz="2400" b="1" dirty="0" smtClean="0">
                <a:solidFill>
                  <a:schemeClr val="accent1">
                    <a:lumMod val="75000"/>
                  </a:schemeClr>
                </a:solidFill>
                <a:latin typeface="Calibri" panose="020F0502020204030204" pitchFamily="34" charset="0"/>
              </a:rPr>
              <a:t>	1. </a:t>
            </a:r>
            <a:r>
              <a:rPr lang="el-GR" sz="2400" dirty="0" smtClean="0">
                <a:solidFill>
                  <a:schemeClr val="accent1">
                    <a:lumMod val="75000"/>
                  </a:schemeClr>
                </a:solidFill>
                <a:latin typeface="Calibri" panose="020F0502020204030204" pitchFamily="34" charset="0"/>
              </a:rPr>
              <a:t>Τα </a:t>
            </a:r>
            <a:r>
              <a:rPr lang="el-GR" sz="2400" dirty="0">
                <a:solidFill>
                  <a:schemeClr val="accent1">
                    <a:lumMod val="75000"/>
                  </a:schemeClr>
                </a:solidFill>
                <a:latin typeface="Calibri" panose="020F0502020204030204" pitchFamily="34" charset="0"/>
              </a:rPr>
              <a:t>ΑΕΙ έχουν την </a:t>
            </a:r>
            <a:r>
              <a:rPr lang="el-GR" sz="2400" b="1" dirty="0">
                <a:solidFill>
                  <a:schemeClr val="accent1">
                    <a:lumMod val="75000"/>
                  </a:schemeClr>
                </a:solidFill>
                <a:latin typeface="Calibri" panose="020F0502020204030204" pitchFamily="34" charset="0"/>
              </a:rPr>
              <a:t>πρωταρχική ευθύνη </a:t>
            </a:r>
            <a:r>
              <a:rPr lang="el-GR" sz="2400" dirty="0">
                <a:solidFill>
                  <a:schemeClr val="accent1">
                    <a:lumMod val="75000"/>
                  </a:schemeClr>
                </a:solidFill>
                <a:latin typeface="Calibri" panose="020F0502020204030204" pitchFamily="34" charset="0"/>
              </a:rPr>
              <a:t>για την </a:t>
            </a:r>
            <a:r>
              <a:rPr lang="el-GR" sz="2400" dirty="0" smtClean="0">
                <a:solidFill>
                  <a:schemeClr val="accent1">
                    <a:lumMod val="75000"/>
                  </a:schemeClr>
                </a:solidFill>
                <a:latin typeface="Calibri" panose="020F0502020204030204" pitchFamily="34" charset="0"/>
              </a:rPr>
              <a:t>διασφάλιση ποιότητας στο έργο τους. </a:t>
            </a:r>
            <a:r>
              <a:rPr lang="el-GR" sz="2400" dirty="0">
                <a:solidFill>
                  <a:schemeClr val="accent1">
                    <a:lumMod val="75000"/>
                  </a:schemeClr>
                </a:solidFill>
                <a:latin typeface="Calibri" panose="020F0502020204030204" pitchFamily="34" charset="0"/>
              </a:rPr>
              <a:t>Η </a:t>
            </a:r>
            <a:r>
              <a:rPr lang="el-GR" sz="2400" dirty="0" smtClean="0">
                <a:solidFill>
                  <a:schemeClr val="accent1">
                    <a:lumMod val="75000"/>
                  </a:schemeClr>
                </a:solidFill>
                <a:latin typeface="Calibri" panose="020F0502020204030204" pitchFamily="34" charset="0"/>
              </a:rPr>
              <a:t>αυτοτέλειά</a:t>
            </a:r>
            <a:r>
              <a:rPr lang="el-GR" sz="2400" b="1" dirty="0" smtClean="0">
                <a:solidFill>
                  <a:schemeClr val="accent1">
                    <a:lumMod val="75000"/>
                  </a:schemeClr>
                </a:solidFill>
                <a:latin typeface="Calibri" panose="020F0502020204030204" pitchFamily="34" charset="0"/>
              </a:rPr>
              <a:t> </a:t>
            </a:r>
            <a:r>
              <a:rPr lang="el-GR" sz="2400" dirty="0" smtClean="0">
                <a:solidFill>
                  <a:schemeClr val="accent1">
                    <a:lumMod val="75000"/>
                  </a:schemeClr>
                </a:solidFill>
                <a:latin typeface="Calibri" panose="020F0502020204030204" pitchFamily="34" charset="0"/>
              </a:rPr>
              <a:t>τους </a:t>
            </a:r>
            <a:r>
              <a:rPr lang="el-GR" sz="2400" dirty="0">
                <a:solidFill>
                  <a:schemeClr val="accent1">
                    <a:lumMod val="75000"/>
                  </a:schemeClr>
                </a:solidFill>
                <a:latin typeface="Calibri" panose="020F0502020204030204" pitchFamily="34" charset="0"/>
              </a:rPr>
              <a:t>συνεπάγεται ευθύνες</a:t>
            </a:r>
            <a:r>
              <a:rPr lang="el-GR" sz="2400" dirty="0" smtClean="0">
                <a:solidFill>
                  <a:schemeClr val="accent1">
                    <a:lumMod val="75000"/>
                  </a:schemeClr>
                </a:solidFill>
                <a:latin typeface="Calibri" panose="020F0502020204030204" pitchFamily="34" charset="0"/>
              </a:rPr>
              <a:t>.</a:t>
            </a:r>
          </a:p>
          <a:p>
            <a:pPr marL="357188" indent="-357188">
              <a:lnSpc>
                <a:spcPct val="90000"/>
              </a:lnSpc>
              <a:spcBef>
                <a:spcPts val="600"/>
              </a:spcBef>
              <a:buNone/>
            </a:pPr>
            <a:endParaRPr lang="el-GR" sz="2400" dirty="0" smtClean="0">
              <a:solidFill>
                <a:schemeClr val="accent1">
                  <a:lumMod val="75000"/>
                </a:schemeClr>
              </a:solidFill>
              <a:latin typeface="Calibri" panose="020F0502020204030204" pitchFamily="34" charset="0"/>
            </a:endParaRPr>
          </a:p>
          <a:p>
            <a:pPr marL="357188" indent="-357188">
              <a:lnSpc>
                <a:spcPct val="90000"/>
              </a:lnSpc>
              <a:spcBef>
                <a:spcPts val="600"/>
              </a:spcBef>
              <a:buNone/>
            </a:pPr>
            <a:r>
              <a:rPr lang="el-GR" sz="2400" b="1" dirty="0" smtClean="0">
                <a:solidFill>
                  <a:schemeClr val="accent1">
                    <a:lumMod val="75000"/>
                  </a:schemeClr>
                </a:solidFill>
                <a:latin typeface="Calibri" panose="020F0502020204030204" pitchFamily="34" charset="0"/>
              </a:rPr>
              <a:t>	2</a:t>
            </a:r>
            <a:r>
              <a:rPr lang="el-GR" sz="2400" dirty="0">
                <a:solidFill>
                  <a:schemeClr val="accent1">
                    <a:lumMod val="75000"/>
                  </a:schemeClr>
                </a:solidFill>
                <a:latin typeface="Calibri" panose="020F0502020204030204" pitchFamily="34" charset="0"/>
              </a:rPr>
              <a:t>. </a:t>
            </a:r>
            <a:r>
              <a:rPr lang="el-GR" sz="2400" dirty="0" smtClean="0">
                <a:solidFill>
                  <a:schemeClr val="accent1">
                    <a:lumMod val="75000"/>
                  </a:schemeClr>
                </a:solidFill>
                <a:latin typeface="Calibri" panose="020F0502020204030204" pitchFamily="34" charset="0"/>
              </a:rPr>
              <a:t>Οι </a:t>
            </a:r>
            <a:r>
              <a:rPr lang="el-GR" sz="2400" dirty="0">
                <a:solidFill>
                  <a:schemeClr val="accent1">
                    <a:lumMod val="75000"/>
                  </a:schemeClr>
                </a:solidFill>
                <a:latin typeface="Calibri" panose="020F0502020204030204" pitchFamily="34" charset="0"/>
              </a:rPr>
              <a:t>δ</a:t>
            </a:r>
            <a:r>
              <a:rPr lang="el-GR" sz="2400" dirty="0" smtClean="0">
                <a:solidFill>
                  <a:schemeClr val="accent1">
                    <a:lumMod val="75000"/>
                  </a:schemeClr>
                </a:solidFill>
                <a:latin typeface="Calibri" panose="020F0502020204030204" pitchFamily="34" charset="0"/>
              </a:rPr>
              <a:t>ιαδικασίες ΔΠ ανταποκρίνονται στην </a:t>
            </a:r>
            <a:r>
              <a:rPr lang="el-GR" sz="2400" b="1" dirty="0">
                <a:solidFill>
                  <a:schemeClr val="accent1">
                    <a:lumMod val="75000"/>
                  </a:schemeClr>
                </a:solidFill>
                <a:latin typeface="Calibri" panose="020F0502020204030204" pitchFamily="34" charset="0"/>
              </a:rPr>
              <a:t>ποικιλομορφία </a:t>
            </a:r>
            <a:r>
              <a:rPr lang="el-GR" sz="2400" b="1" dirty="0" smtClean="0">
                <a:solidFill>
                  <a:schemeClr val="accent1">
                    <a:lumMod val="75000"/>
                  </a:schemeClr>
                </a:solidFill>
                <a:latin typeface="Calibri" panose="020F0502020204030204" pitchFamily="34" charset="0"/>
              </a:rPr>
              <a:t>των Συστημάτων</a:t>
            </a:r>
            <a:r>
              <a:rPr lang="en-US" sz="2400" b="1" dirty="0" smtClean="0">
                <a:solidFill>
                  <a:schemeClr val="accent1">
                    <a:lumMod val="75000"/>
                  </a:schemeClr>
                </a:solidFill>
                <a:latin typeface="Calibri" panose="020F0502020204030204" pitchFamily="34" charset="0"/>
              </a:rPr>
              <a:t>, </a:t>
            </a:r>
            <a:r>
              <a:rPr lang="el-GR" sz="2400" b="1" dirty="0" smtClean="0">
                <a:solidFill>
                  <a:schemeClr val="accent1">
                    <a:lumMod val="75000"/>
                  </a:schemeClr>
                </a:solidFill>
                <a:latin typeface="Calibri" panose="020F0502020204030204" pitchFamily="34" charset="0"/>
              </a:rPr>
              <a:t>των </a:t>
            </a:r>
            <a:r>
              <a:rPr lang="el-GR" sz="2400" b="1" dirty="0">
                <a:solidFill>
                  <a:schemeClr val="accent1">
                    <a:lumMod val="75000"/>
                  </a:schemeClr>
                </a:solidFill>
                <a:latin typeface="Calibri" panose="020F0502020204030204" pitchFamily="34" charset="0"/>
              </a:rPr>
              <a:t>Ι</a:t>
            </a:r>
            <a:r>
              <a:rPr lang="el-GR" sz="2400" b="1" dirty="0" smtClean="0">
                <a:solidFill>
                  <a:schemeClr val="accent1">
                    <a:lumMod val="75000"/>
                  </a:schemeClr>
                </a:solidFill>
                <a:latin typeface="Calibri" panose="020F0502020204030204" pitchFamily="34" charset="0"/>
              </a:rPr>
              <a:t>δρυμάτων </a:t>
            </a:r>
            <a:r>
              <a:rPr lang="el-GR" sz="2400" dirty="0" smtClean="0">
                <a:solidFill>
                  <a:schemeClr val="accent1">
                    <a:lumMod val="75000"/>
                  </a:schemeClr>
                </a:solidFill>
                <a:latin typeface="Calibri" panose="020F0502020204030204" pitchFamily="34" charset="0"/>
              </a:rPr>
              <a:t>και</a:t>
            </a:r>
            <a:r>
              <a:rPr lang="el-GR" sz="2400" b="1" dirty="0" smtClean="0">
                <a:solidFill>
                  <a:schemeClr val="accent1">
                    <a:lumMod val="75000"/>
                  </a:schemeClr>
                </a:solidFill>
                <a:latin typeface="Calibri" panose="020F0502020204030204" pitchFamily="34" charset="0"/>
              </a:rPr>
              <a:t> των Προγραμμάτων Σπουδών</a:t>
            </a:r>
            <a:r>
              <a:rPr lang="el-GR" sz="2400" dirty="0" smtClean="0">
                <a:solidFill>
                  <a:schemeClr val="accent1">
                    <a:lumMod val="75000"/>
                  </a:schemeClr>
                </a:solidFill>
                <a:latin typeface="Calibri" panose="020F0502020204030204" pitchFamily="34" charset="0"/>
              </a:rPr>
              <a:t>.</a:t>
            </a:r>
          </a:p>
          <a:p>
            <a:pPr marL="357188" indent="-357188">
              <a:lnSpc>
                <a:spcPct val="90000"/>
              </a:lnSpc>
              <a:spcBef>
                <a:spcPts val="600"/>
              </a:spcBef>
              <a:buNone/>
            </a:pPr>
            <a:endParaRPr lang="el-GR" sz="2400" dirty="0">
              <a:solidFill>
                <a:schemeClr val="accent1">
                  <a:lumMod val="75000"/>
                </a:schemeClr>
              </a:solidFill>
              <a:latin typeface="Calibri" panose="020F0502020204030204" pitchFamily="34" charset="0"/>
            </a:endParaRPr>
          </a:p>
          <a:p>
            <a:pPr marL="357188" indent="-357188">
              <a:lnSpc>
                <a:spcPct val="90000"/>
              </a:lnSpc>
              <a:spcBef>
                <a:spcPts val="600"/>
              </a:spcBef>
              <a:buNone/>
            </a:pPr>
            <a:r>
              <a:rPr lang="el-GR" sz="2400" dirty="0">
                <a:solidFill>
                  <a:schemeClr val="accent1">
                    <a:lumMod val="75000"/>
                  </a:schemeClr>
                </a:solidFill>
                <a:latin typeface="Calibri" panose="020F0502020204030204" pitchFamily="34" charset="0"/>
              </a:rPr>
              <a:t>	</a:t>
            </a:r>
            <a:r>
              <a:rPr lang="el-GR" sz="2400" b="1" dirty="0">
                <a:solidFill>
                  <a:schemeClr val="accent1">
                    <a:lumMod val="75000"/>
                  </a:schemeClr>
                </a:solidFill>
                <a:latin typeface="Calibri" panose="020F0502020204030204" pitchFamily="34" charset="0"/>
              </a:rPr>
              <a:t>3</a:t>
            </a:r>
            <a:r>
              <a:rPr lang="el-GR" sz="2400" dirty="0">
                <a:solidFill>
                  <a:schemeClr val="accent1">
                    <a:lumMod val="75000"/>
                  </a:schemeClr>
                </a:solidFill>
                <a:latin typeface="Calibri" panose="020F0502020204030204" pitchFamily="34" charset="0"/>
              </a:rPr>
              <a:t>. Η </a:t>
            </a:r>
            <a:r>
              <a:rPr lang="el-GR" sz="2400" dirty="0" smtClean="0">
                <a:solidFill>
                  <a:schemeClr val="accent1">
                    <a:lumMod val="75000"/>
                  </a:schemeClr>
                </a:solidFill>
                <a:latin typeface="Calibri" panose="020F0502020204030204" pitchFamily="34" charset="0"/>
              </a:rPr>
              <a:t>ΔΠ συμβάλλει στην ανάπτυξη και εδραίωση </a:t>
            </a:r>
            <a:r>
              <a:rPr lang="el-GR" sz="2400" b="1" dirty="0" smtClean="0">
                <a:solidFill>
                  <a:schemeClr val="accent1">
                    <a:lumMod val="75000"/>
                  </a:schemeClr>
                </a:solidFill>
                <a:latin typeface="Calibri" panose="020F0502020204030204" pitchFamily="34" charset="0"/>
              </a:rPr>
              <a:t>πολιτισμού ποιότητας </a:t>
            </a:r>
            <a:r>
              <a:rPr lang="el-GR" sz="2400" dirty="0" smtClean="0">
                <a:solidFill>
                  <a:schemeClr val="accent1">
                    <a:lumMod val="75000"/>
                  </a:schemeClr>
                </a:solidFill>
                <a:latin typeface="Calibri" panose="020F0502020204030204" pitchFamily="34" charset="0"/>
              </a:rPr>
              <a:t>στο Ίδρυμα</a:t>
            </a:r>
            <a:r>
              <a:rPr lang="el-GR" sz="2400" b="1" dirty="0" smtClean="0">
                <a:solidFill>
                  <a:schemeClr val="accent1">
                    <a:lumMod val="75000"/>
                  </a:schemeClr>
                </a:solidFill>
                <a:latin typeface="Calibri" panose="020F0502020204030204" pitchFamily="34" charset="0"/>
              </a:rPr>
              <a:t>.</a:t>
            </a:r>
          </a:p>
          <a:p>
            <a:pPr marL="357188" indent="-357188">
              <a:lnSpc>
                <a:spcPct val="90000"/>
              </a:lnSpc>
              <a:spcBef>
                <a:spcPts val="600"/>
              </a:spcBef>
              <a:buNone/>
            </a:pPr>
            <a:r>
              <a:rPr lang="el-GR" sz="2400" b="1" dirty="0" smtClean="0">
                <a:solidFill>
                  <a:schemeClr val="accent1">
                    <a:lumMod val="75000"/>
                  </a:schemeClr>
                </a:solidFill>
                <a:latin typeface="Calibri" panose="020F0502020204030204" pitchFamily="34" charset="0"/>
              </a:rPr>
              <a:t>	….</a:t>
            </a:r>
            <a:endParaRPr lang="el-GR" sz="2400" dirty="0">
              <a:solidFill>
                <a:schemeClr val="accent1">
                  <a:lumMod val="75000"/>
                </a:schemeClr>
              </a:solidFill>
              <a:latin typeface="Calibri" panose="020F0502020204030204" pitchFamily="34" charset="0"/>
            </a:endParaRPr>
          </a:p>
        </p:txBody>
      </p:sp>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2/7</a:t>
            </a:r>
            <a:endParaRPr lang="en-US" sz="2400" i="1" dirty="0" smtClean="0">
              <a:solidFill>
                <a:schemeClr val="tx1">
                  <a:lumMod val="65000"/>
                  <a:lumOff val="35000"/>
                </a:schemeClr>
              </a:solidFill>
              <a:latin typeface="Calibri" pitchFamily="34" charset="0"/>
              <a:cs typeface="Calibri" pitchFamily="34" charset="0"/>
            </a:endParaRPr>
          </a:p>
        </p:txBody>
      </p:sp>
      <p:sp>
        <p:nvSpPr>
          <p:cNvPr id="9" name="Text Box 2"/>
          <p:cNvSpPr txBox="1">
            <a:spLocks noChangeArrowheads="1"/>
          </p:cNvSpPr>
          <p:nvPr/>
        </p:nvSpPr>
        <p:spPr bwMode="auto">
          <a:xfrm>
            <a:off x="107950" y="1905000"/>
            <a:ext cx="9036050" cy="400110"/>
          </a:xfrm>
          <a:prstGeom prst="rect">
            <a:avLst/>
          </a:prstGeom>
          <a:noFill/>
          <a:ln w="9525">
            <a:noFill/>
            <a:miter lim="800000"/>
            <a:headEnd/>
            <a:tailEnd/>
          </a:ln>
        </p:spPr>
        <p:txBody>
          <a:bodyPr wrap="square">
            <a:spAutoFit/>
          </a:bodyPr>
          <a:lstStyle/>
          <a:p>
            <a:r>
              <a:rPr lang="el-GR" sz="2000" b="1" dirty="0" smtClean="0">
                <a:solidFill>
                  <a:schemeClr val="tx1">
                    <a:lumMod val="50000"/>
                    <a:lumOff val="50000"/>
                  </a:schemeClr>
                </a:solidFill>
                <a:latin typeface="Calibri" pitchFamily="34" charset="0"/>
                <a:cs typeface="Calibri" pitchFamily="34" charset="0"/>
              </a:rPr>
              <a:t>ΑΡΧΕΣ ΚΑΙ ΠΟΛΙΤΙΚΗ ΤΗΣ ΑΔΙΠ (με βάση τα </a:t>
            </a:r>
            <a:r>
              <a:rPr lang="en-US" sz="2000" b="1" dirty="0" smtClean="0">
                <a:solidFill>
                  <a:schemeClr val="tx1">
                    <a:lumMod val="50000"/>
                    <a:lumOff val="50000"/>
                  </a:schemeClr>
                </a:solidFill>
                <a:latin typeface="Calibri" pitchFamily="34" charset="0"/>
                <a:cs typeface="Calibri" pitchFamily="34" charset="0"/>
              </a:rPr>
              <a:t>ESG)</a:t>
            </a:r>
            <a:endParaRPr lang="en-GB" sz="2000" b="1" dirty="0">
              <a:solidFill>
                <a:schemeClr val="tx1">
                  <a:lumMod val="50000"/>
                  <a:lumOff val="50000"/>
                </a:schemeClr>
              </a:solidFill>
              <a:latin typeface="Calibri" pitchFamily="34" charset="0"/>
              <a:cs typeface="Calibri" pitchFamily="34" charset="0"/>
            </a:endParaRPr>
          </a:p>
        </p:txBody>
      </p:sp>
      <p:sp>
        <p:nvSpPr>
          <p:cNvPr id="10" name="9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7</a:t>
            </a:fld>
            <a:endParaRPr lang="en-GB" dirty="0">
              <a:solidFill>
                <a:prstClr val="black"/>
              </a:solidFill>
            </a:endParaRPr>
          </a:p>
        </p:txBody>
      </p:sp>
      <p:sp>
        <p:nvSpPr>
          <p:cNvPr id="12"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8"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3/7</a:t>
            </a:r>
            <a:endParaRPr lang="en-US" sz="2400" i="1" dirty="0" smtClean="0">
              <a:solidFill>
                <a:schemeClr val="tx1">
                  <a:lumMod val="65000"/>
                  <a:lumOff val="35000"/>
                </a:schemeClr>
              </a:solidFill>
              <a:latin typeface="Calibri" pitchFamily="34" charset="0"/>
              <a:cs typeface="Calibri" pitchFamily="34" charset="0"/>
            </a:endParaRPr>
          </a:p>
        </p:txBody>
      </p:sp>
      <p:sp>
        <p:nvSpPr>
          <p:cNvPr id="11" name="10 - Θέση αριθμού διαφάνειας"/>
          <p:cNvSpPr>
            <a:spLocks noGrp="1"/>
          </p:cNvSpPr>
          <p:nvPr>
            <p:ph type="sldNum" sz="quarter" idx="12"/>
          </p:nvPr>
        </p:nvSpPr>
        <p:spPr>
          <a:xfrm>
            <a:off x="7010400" y="6381750"/>
            <a:ext cx="2133600" cy="476250"/>
          </a:xfrm>
        </p:spPr>
        <p:txBody>
          <a:bodyPr/>
          <a:lstStyle/>
          <a:p>
            <a:fld id="{F0081D86-B0B8-4DAC-BFF0-5B9B74DED52B}" type="slidenum">
              <a:rPr lang="en-GB" smtClean="0">
                <a:solidFill>
                  <a:prstClr val="black"/>
                </a:solidFill>
              </a:rPr>
              <a:pPr/>
              <a:t>8</a:t>
            </a:fld>
            <a:endParaRPr lang="en-GB" dirty="0">
              <a:solidFill>
                <a:prstClr val="black"/>
              </a:solidFill>
            </a:endParaRPr>
          </a:p>
        </p:txBody>
      </p:sp>
      <p:sp>
        <p:nvSpPr>
          <p:cNvPr id="13" name="Content Placeholder 1"/>
          <p:cNvSpPr txBox="1">
            <a:spLocks/>
          </p:cNvSpPr>
          <p:nvPr/>
        </p:nvSpPr>
        <p:spPr>
          <a:xfrm>
            <a:off x="0" y="1981200"/>
            <a:ext cx="8915400" cy="4343400"/>
          </a:xfrm>
          <a:prstGeom prst="rect">
            <a:avLst/>
          </a:prstGeom>
        </p:spPr>
        <p:txBody>
          <a:bodyPr/>
          <a:lstStyle/>
          <a:p>
            <a:pPr marL="357188" indent="-357188" fontAlgn="auto">
              <a:lnSpc>
                <a:spcPct val="90000"/>
              </a:lnSpc>
              <a:spcBef>
                <a:spcPts val="600"/>
              </a:spcBef>
              <a:spcAft>
                <a:spcPts val="0"/>
              </a:spcAft>
              <a:defRPr/>
            </a:pPr>
            <a:r>
              <a:rPr lang="el-GR" sz="2400" b="1" dirty="0">
                <a:solidFill>
                  <a:schemeClr val="accent1">
                    <a:lumMod val="75000"/>
                  </a:schemeClr>
                </a:solidFill>
                <a:latin typeface="Calibri" panose="020F0502020204030204" pitchFamily="34" charset="0"/>
                <a:cs typeface="+mn-cs"/>
              </a:rPr>
              <a:t>	…..</a:t>
            </a:r>
          </a:p>
          <a:p>
            <a:pPr marL="357188" indent="-357188" fontAlgn="auto">
              <a:lnSpc>
                <a:spcPct val="90000"/>
              </a:lnSpc>
              <a:spcBef>
                <a:spcPts val="600"/>
              </a:spcBef>
              <a:spcAft>
                <a:spcPts val="0"/>
              </a:spcAft>
              <a:defRPr/>
            </a:pPr>
            <a:r>
              <a:rPr lang="el-GR" sz="2400" b="1" dirty="0">
                <a:solidFill>
                  <a:schemeClr val="accent1">
                    <a:lumMod val="75000"/>
                  </a:schemeClr>
                </a:solidFill>
                <a:latin typeface="Calibri" panose="020F0502020204030204" pitchFamily="34" charset="0"/>
                <a:cs typeface="+mn-cs"/>
              </a:rPr>
              <a:t>	4. </a:t>
            </a:r>
            <a:r>
              <a:rPr lang="el-GR" sz="2400" dirty="0">
                <a:solidFill>
                  <a:schemeClr val="accent1">
                    <a:lumMod val="75000"/>
                  </a:schemeClr>
                </a:solidFill>
                <a:latin typeface="Calibri" panose="020F0502020204030204" pitchFamily="34" charset="0"/>
                <a:cs typeface="+mn-cs"/>
              </a:rPr>
              <a:t>Στις διαδικασίες ΔΠ </a:t>
            </a:r>
            <a:r>
              <a:rPr lang="el-GR" sz="2400" b="1" dirty="0">
                <a:solidFill>
                  <a:schemeClr val="tx2">
                    <a:lumMod val="75000"/>
                  </a:schemeClr>
                </a:solidFill>
                <a:latin typeface="Calibri" panose="020F0502020204030204" pitchFamily="34" charset="0"/>
                <a:cs typeface="+mn-cs"/>
              </a:rPr>
              <a:t>συμμετέχουν όλοι οι ενδιαφερόμενοι </a:t>
            </a:r>
            <a:r>
              <a:rPr lang="el-GR" sz="2400" dirty="0" smtClean="0">
                <a:solidFill>
                  <a:schemeClr val="accent1">
                    <a:lumMod val="75000"/>
                  </a:schemeClr>
                </a:solidFill>
                <a:latin typeface="Calibri" panose="020F0502020204030204" pitchFamily="34" charset="0"/>
                <a:cs typeface="+mn-cs"/>
              </a:rPr>
              <a:t>ενώ λαμβάνονται </a:t>
            </a:r>
            <a:r>
              <a:rPr lang="el-GR" sz="2400" dirty="0">
                <a:solidFill>
                  <a:schemeClr val="accent1">
                    <a:lumMod val="75000"/>
                  </a:schemeClr>
                </a:solidFill>
                <a:latin typeface="Calibri" panose="020F0502020204030204" pitchFamily="34" charset="0"/>
                <a:cs typeface="+mn-cs"/>
              </a:rPr>
              <a:t>υπόψη </a:t>
            </a:r>
            <a:r>
              <a:rPr lang="el-GR" sz="2400" dirty="0" smtClean="0">
                <a:solidFill>
                  <a:schemeClr val="accent1">
                    <a:lumMod val="75000"/>
                  </a:schemeClr>
                </a:solidFill>
                <a:latin typeface="Calibri" panose="020F0502020204030204" pitchFamily="34" charset="0"/>
                <a:cs typeface="+mn-cs"/>
              </a:rPr>
              <a:t>και οι </a:t>
            </a:r>
            <a:r>
              <a:rPr lang="el-GR" sz="2400" dirty="0">
                <a:solidFill>
                  <a:schemeClr val="accent1">
                    <a:lumMod val="75000"/>
                  </a:schemeClr>
                </a:solidFill>
                <a:latin typeface="Calibri" panose="020F0502020204030204" pitchFamily="34" charset="0"/>
                <a:cs typeface="+mn-cs"/>
              </a:rPr>
              <a:t>προσδοκίες </a:t>
            </a:r>
            <a:r>
              <a:rPr lang="el-GR" sz="2400" dirty="0" smtClean="0">
                <a:solidFill>
                  <a:schemeClr val="accent1">
                    <a:lumMod val="75000"/>
                  </a:schemeClr>
                </a:solidFill>
                <a:latin typeface="Calibri" panose="020F0502020204030204" pitchFamily="34" charset="0"/>
                <a:cs typeface="+mn-cs"/>
              </a:rPr>
              <a:t>της </a:t>
            </a:r>
            <a:r>
              <a:rPr lang="el-GR" sz="2400" dirty="0">
                <a:solidFill>
                  <a:schemeClr val="accent1">
                    <a:lumMod val="75000"/>
                  </a:schemeClr>
                </a:solidFill>
                <a:latin typeface="Calibri" panose="020F0502020204030204" pitchFamily="34" charset="0"/>
                <a:cs typeface="+mn-cs"/>
              </a:rPr>
              <a:t>κοινωνίας.</a:t>
            </a:r>
          </a:p>
          <a:p>
            <a:pPr marL="357188" indent="-357188" fontAlgn="auto">
              <a:lnSpc>
                <a:spcPct val="90000"/>
              </a:lnSpc>
              <a:spcBef>
                <a:spcPts val="600"/>
              </a:spcBef>
              <a:spcAft>
                <a:spcPts val="0"/>
              </a:spcAft>
              <a:defRPr/>
            </a:pPr>
            <a:endParaRPr lang="el-GR" sz="2400" dirty="0">
              <a:solidFill>
                <a:schemeClr val="accent1">
                  <a:lumMod val="75000"/>
                </a:schemeClr>
              </a:solidFill>
              <a:latin typeface="Calibri" panose="020F0502020204030204" pitchFamily="34" charset="0"/>
              <a:cs typeface="+mn-cs"/>
            </a:endParaRPr>
          </a:p>
          <a:p>
            <a:pPr marL="357188" indent="-357188" fontAlgn="auto">
              <a:lnSpc>
                <a:spcPct val="90000"/>
              </a:lnSpc>
              <a:spcBef>
                <a:spcPts val="600"/>
              </a:spcBef>
              <a:spcAft>
                <a:spcPts val="0"/>
              </a:spcAft>
              <a:defRPr/>
            </a:pPr>
            <a:r>
              <a:rPr lang="el-GR" sz="2400" b="1" dirty="0">
                <a:solidFill>
                  <a:schemeClr val="accent1">
                    <a:lumMod val="75000"/>
                  </a:schemeClr>
                </a:solidFill>
                <a:latin typeface="Calibri" panose="020F0502020204030204" pitchFamily="34" charset="0"/>
                <a:cs typeface="+mn-cs"/>
              </a:rPr>
              <a:t>	5. </a:t>
            </a:r>
            <a:r>
              <a:rPr lang="el-GR" sz="2400" dirty="0">
                <a:solidFill>
                  <a:schemeClr val="accent1">
                    <a:lumMod val="75000"/>
                  </a:schemeClr>
                </a:solidFill>
                <a:latin typeface="Calibri" panose="020F0502020204030204" pitchFamily="34" charset="0"/>
                <a:cs typeface="+mn-cs"/>
              </a:rPr>
              <a:t>Υπάρχει </a:t>
            </a:r>
            <a:r>
              <a:rPr lang="el-GR" sz="2400" b="1" dirty="0">
                <a:solidFill>
                  <a:schemeClr val="accent1">
                    <a:lumMod val="75000"/>
                  </a:schemeClr>
                </a:solidFill>
                <a:latin typeface="Calibri" panose="020F0502020204030204" pitchFamily="34" charset="0"/>
                <a:cs typeface="+mn-cs"/>
              </a:rPr>
              <a:t>στρατηγική αναβάθμισης </a:t>
            </a:r>
            <a:r>
              <a:rPr lang="el-GR" sz="2400" dirty="0">
                <a:solidFill>
                  <a:schemeClr val="accent1">
                    <a:lumMod val="75000"/>
                  </a:schemeClr>
                </a:solidFill>
                <a:latin typeface="Calibri" panose="020F0502020204030204" pitchFamily="34" charset="0"/>
                <a:cs typeface="+mn-cs"/>
              </a:rPr>
              <a:t>της ποιότητας και προσαρμογής σε εξωτερικές αλλαγές.</a:t>
            </a:r>
          </a:p>
          <a:p>
            <a:pPr marL="357188" indent="-357188" fontAlgn="auto">
              <a:lnSpc>
                <a:spcPct val="90000"/>
              </a:lnSpc>
              <a:spcBef>
                <a:spcPts val="600"/>
              </a:spcBef>
              <a:spcAft>
                <a:spcPts val="0"/>
              </a:spcAft>
              <a:defRPr/>
            </a:pPr>
            <a:endParaRPr lang="el-GR" sz="2400" dirty="0">
              <a:solidFill>
                <a:schemeClr val="accent1">
                  <a:lumMod val="75000"/>
                </a:schemeClr>
              </a:solidFill>
              <a:latin typeface="Calibri" panose="020F0502020204030204" pitchFamily="34" charset="0"/>
              <a:cs typeface="+mn-cs"/>
            </a:endParaRPr>
          </a:p>
          <a:p>
            <a:pPr marL="357188" indent="-357188" fontAlgn="auto">
              <a:lnSpc>
                <a:spcPct val="90000"/>
              </a:lnSpc>
              <a:spcBef>
                <a:spcPts val="600"/>
              </a:spcBef>
              <a:spcAft>
                <a:spcPts val="0"/>
              </a:spcAft>
              <a:defRPr/>
            </a:pPr>
            <a:r>
              <a:rPr lang="el-GR" sz="2400" b="1" dirty="0">
                <a:solidFill>
                  <a:schemeClr val="accent1">
                    <a:lumMod val="75000"/>
                  </a:schemeClr>
                </a:solidFill>
                <a:latin typeface="Calibri" panose="020F0502020204030204" pitchFamily="34" charset="0"/>
                <a:cs typeface="+mn-cs"/>
              </a:rPr>
              <a:t>	6. Λειτουργεί μηχανισμός </a:t>
            </a:r>
            <a:r>
              <a:rPr lang="el-GR" sz="2400" dirty="0">
                <a:solidFill>
                  <a:schemeClr val="accent1">
                    <a:lumMod val="75000"/>
                  </a:schemeClr>
                </a:solidFill>
                <a:latin typeface="Calibri" panose="020F0502020204030204" pitchFamily="34" charset="0"/>
                <a:cs typeface="+mn-cs"/>
              </a:rPr>
              <a:t>με σαφείς διαδικασίες &amp; δημόσια διαφάνεια.</a:t>
            </a:r>
          </a:p>
          <a:p>
            <a:pPr marL="357188" indent="-357188" fontAlgn="auto">
              <a:lnSpc>
                <a:spcPct val="90000"/>
              </a:lnSpc>
              <a:spcBef>
                <a:spcPts val="600"/>
              </a:spcBef>
              <a:spcAft>
                <a:spcPts val="0"/>
              </a:spcAft>
              <a:defRPr/>
            </a:pPr>
            <a:endParaRPr lang="el-GR" sz="2400" dirty="0">
              <a:solidFill>
                <a:schemeClr val="accent1">
                  <a:lumMod val="75000"/>
                </a:schemeClr>
              </a:solidFill>
              <a:latin typeface="Calibri" panose="020F0502020204030204" pitchFamily="34" charset="0"/>
              <a:cs typeface="+mn-cs"/>
            </a:endParaRPr>
          </a:p>
          <a:p>
            <a:pPr marL="357188" indent="-357188" fontAlgn="auto">
              <a:lnSpc>
                <a:spcPct val="90000"/>
              </a:lnSpc>
              <a:spcBef>
                <a:spcPts val="600"/>
              </a:spcBef>
              <a:spcAft>
                <a:spcPts val="0"/>
              </a:spcAft>
              <a:defRPr/>
            </a:pPr>
            <a:r>
              <a:rPr lang="el-GR" sz="2400" dirty="0">
                <a:solidFill>
                  <a:schemeClr val="accent1">
                    <a:lumMod val="75000"/>
                  </a:schemeClr>
                </a:solidFill>
                <a:latin typeface="Calibri" panose="020F0502020204030204" pitchFamily="34" charset="0"/>
                <a:cs typeface="+mn-cs"/>
              </a:rPr>
              <a:t>	</a:t>
            </a:r>
            <a:r>
              <a:rPr lang="el-GR" sz="2400" b="1" dirty="0">
                <a:solidFill>
                  <a:schemeClr val="accent1">
                    <a:lumMod val="75000"/>
                  </a:schemeClr>
                </a:solidFill>
                <a:latin typeface="Calibri" panose="020F0502020204030204" pitchFamily="34" charset="0"/>
                <a:cs typeface="+mn-cs"/>
              </a:rPr>
              <a:t>7. Κέντρο βάρους στη μάθηση </a:t>
            </a:r>
            <a:r>
              <a:rPr lang="el-GR" sz="2400" dirty="0">
                <a:solidFill>
                  <a:schemeClr val="accent1">
                    <a:lumMod val="75000"/>
                  </a:schemeClr>
                </a:solidFill>
                <a:latin typeface="Calibri" panose="020F0502020204030204" pitchFamily="34" charset="0"/>
                <a:cs typeface="+mn-cs"/>
              </a:rPr>
              <a:t>παρά στη διδασκαλία.</a:t>
            </a:r>
          </a:p>
          <a:p>
            <a:pPr marL="357188" indent="-357188">
              <a:lnSpc>
                <a:spcPct val="90000"/>
              </a:lnSpc>
              <a:spcBef>
                <a:spcPts val="600"/>
              </a:spcBef>
              <a:defRPr/>
            </a:pPr>
            <a:r>
              <a:rPr lang="el-GR" sz="2400" b="1" kern="0" dirty="0">
                <a:solidFill>
                  <a:schemeClr val="accent1">
                    <a:lumMod val="75000"/>
                  </a:schemeClr>
                </a:solidFill>
                <a:latin typeface="Calibri" panose="020F0502020204030204" pitchFamily="34" charset="0"/>
                <a:cs typeface="+mn-cs"/>
              </a:rPr>
              <a:t>	</a:t>
            </a:r>
            <a:endParaRPr lang="el-GR" sz="2400" kern="0" dirty="0">
              <a:solidFill>
                <a:schemeClr val="accent1">
                  <a:lumMod val="75000"/>
                </a:schemeClr>
              </a:solidFill>
              <a:latin typeface="Calibri" panose="020F0502020204030204" pitchFamily="34" charset="0"/>
              <a:cs typeface="+mn-cs"/>
            </a:endParaRPr>
          </a:p>
        </p:txBody>
      </p:sp>
      <p:sp>
        <p:nvSpPr>
          <p:cNvPr id="9"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 xmlns:p14="http://schemas.microsoft.com/office/powerpoint/2010/main" val="332306997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860032" y="3140968"/>
            <a:ext cx="1447800" cy="1266825"/>
          </a:xfrm>
          <a:prstGeom prst="rect">
            <a:avLst/>
          </a:prstGeom>
          <a:noFill/>
          <a:ln w="9525">
            <a:noFill/>
            <a:miter lim="800000"/>
            <a:headEnd/>
            <a:tailEnd/>
          </a:ln>
        </p:spPr>
      </p:pic>
      <p:sp>
        <p:nvSpPr>
          <p:cNvPr id="7" name="Text Box 2"/>
          <p:cNvSpPr txBox="1">
            <a:spLocks noChangeArrowheads="1"/>
          </p:cNvSpPr>
          <p:nvPr/>
        </p:nvSpPr>
        <p:spPr bwMode="auto">
          <a:xfrm>
            <a:off x="35496" y="1268761"/>
            <a:ext cx="9108504" cy="830997"/>
          </a:xfrm>
          <a:prstGeom prst="rect">
            <a:avLst/>
          </a:prstGeom>
          <a:solidFill>
            <a:schemeClr val="bg1"/>
          </a:solidFill>
          <a:ln w="9525">
            <a:noFill/>
            <a:miter lim="800000"/>
            <a:headEnd/>
            <a:tailEnd/>
          </a:ln>
        </p:spPr>
        <p:txBody>
          <a:bodyPr wrap="square">
            <a:spAutoFit/>
          </a:bodyPr>
          <a:lstStyle/>
          <a:p>
            <a:pPr algn="ctr"/>
            <a:endParaRPr lang="el-GR" sz="2400" b="1" dirty="0" smtClean="0">
              <a:solidFill>
                <a:schemeClr val="accent1">
                  <a:lumMod val="75000"/>
                </a:schemeClr>
              </a:solidFill>
              <a:latin typeface="Calibri" pitchFamily="34" charset="0"/>
            </a:endParaRPr>
          </a:p>
          <a:p>
            <a:pPr algn="ctr"/>
            <a:endParaRPr lang="en-GB" sz="2400" b="1" dirty="0" smtClean="0">
              <a:solidFill>
                <a:schemeClr val="accent1">
                  <a:lumMod val="75000"/>
                </a:schemeClr>
              </a:solidFill>
              <a:latin typeface="Calibri" pitchFamily="34" charset="0"/>
            </a:endParaRPr>
          </a:p>
        </p:txBody>
      </p:sp>
      <p:graphicFrame>
        <p:nvGraphicFramePr>
          <p:cNvPr id="10" name="Diagram 9"/>
          <p:cNvGraphicFramePr/>
          <p:nvPr/>
        </p:nvGraphicFramePr>
        <p:xfrm>
          <a:off x="2123728" y="980728"/>
          <a:ext cx="7020272" cy="55360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2098" name="Text Box 2"/>
          <p:cNvSpPr txBox="1">
            <a:spLocks noChangeArrowheads="1"/>
          </p:cNvSpPr>
          <p:nvPr/>
        </p:nvSpPr>
        <p:spPr bwMode="auto">
          <a:xfrm>
            <a:off x="0" y="1752600"/>
            <a:ext cx="2632397" cy="2585323"/>
          </a:xfrm>
          <a:prstGeom prst="rect">
            <a:avLst/>
          </a:prstGeom>
          <a:noFill/>
          <a:ln w="9525">
            <a:noFill/>
            <a:miter lim="800000"/>
            <a:headEnd/>
            <a:tailEnd/>
          </a:ln>
        </p:spPr>
        <p:txBody>
          <a:bodyPr wrap="square">
            <a:spAutoFit/>
          </a:bodyPr>
          <a:lstStyle/>
          <a:p>
            <a:endParaRPr lang="el-GR" sz="3200" b="1" dirty="0" smtClean="0">
              <a:solidFill>
                <a:schemeClr val="tx1">
                  <a:lumMod val="65000"/>
                  <a:lumOff val="35000"/>
                </a:schemeClr>
              </a:solidFill>
              <a:latin typeface="Calibri" pitchFamily="34" charset="0"/>
            </a:endParaRPr>
          </a:p>
          <a:p>
            <a:r>
              <a:rPr lang="el-GR" sz="2800" b="1" dirty="0" smtClean="0">
                <a:solidFill>
                  <a:schemeClr val="tx1">
                    <a:lumMod val="65000"/>
                    <a:lumOff val="35000"/>
                  </a:schemeClr>
                </a:solidFill>
                <a:latin typeface="Calibri" pitchFamily="34" charset="0"/>
              </a:rPr>
              <a:t>ΕΣΩΤΕΡΙΚΗ ΔΙΑΣΦΑΛΙΣΗ</a:t>
            </a:r>
          </a:p>
          <a:p>
            <a:r>
              <a:rPr lang="el-GR" sz="2800" b="1" dirty="0" smtClean="0">
                <a:solidFill>
                  <a:schemeClr val="tx1">
                    <a:lumMod val="65000"/>
                    <a:lumOff val="35000"/>
                  </a:schemeClr>
                </a:solidFill>
                <a:latin typeface="Calibri" pitchFamily="34" charset="0"/>
              </a:rPr>
              <a:t>ΠΟΙΟΤΗΤΑΣ</a:t>
            </a:r>
          </a:p>
          <a:p>
            <a:endParaRPr lang="el-GR" sz="2800" b="1" dirty="0" smtClean="0">
              <a:solidFill>
                <a:schemeClr val="tx1">
                  <a:lumMod val="50000"/>
                  <a:lumOff val="50000"/>
                </a:schemeClr>
              </a:solidFill>
              <a:latin typeface="Calibri" pitchFamily="34" charset="0"/>
            </a:endParaRPr>
          </a:p>
          <a:p>
            <a:r>
              <a:rPr lang="el-GR" b="1" dirty="0" smtClean="0">
                <a:solidFill>
                  <a:schemeClr val="tx1">
                    <a:lumMod val="50000"/>
                    <a:lumOff val="50000"/>
                  </a:schemeClr>
                </a:solidFill>
                <a:latin typeface="Calibri" pitchFamily="34" charset="0"/>
              </a:rPr>
              <a:t>ΒΑΣΙΚΑ ΣΤΟΙΧΕΙΑ</a:t>
            </a:r>
          </a:p>
        </p:txBody>
      </p:sp>
      <p:sp>
        <p:nvSpPr>
          <p:cNvPr id="13" name="Text Box 2"/>
          <p:cNvSpPr txBox="1">
            <a:spLocks noChangeArrowheads="1"/>
          </p:cNvSpPr>
          <p:nvPr/>
        </p:nvSpPr>
        <p:spPr bwMode="auto">
          <a:xfrm>
            <a:off x="107950" y="1340769"/>
            <a:ext cx="9036050" cy="461665"/>
          </a:xfrm>
          <a:prstGeom prst="rect">
            <a:avLst/>
          </a:prstGeom>
          <a:noFill/>
          <a:ln w="9525">
            <a:noFill/>
            <a:miter lim="800000"/>
            <a:headEnd/>
            <a:tailEnd/>
          </a:ln>
        </p:spPr>
        <p:txBody>
          <a:bodyPr wrap="square">
            <a:spAutoFit/>
          </a:bodyPr>
          <a:lstStyle/>
          <a:p>
            <a:r>
              <a:rPr lang="el-GR" sz="2400" b="1" dirty="0" smtClean="0">
                <a:solidFill>
                  <a:schemeClr val="tx1">
                    <a:lumMod val="50000"/>
                    <a:lumOff val="50000"/>
                  </a:schemeClr>
                </a:solidFill>
                <a:latin typeface="Calibri" pitchFamily="34" charset="0"/>
                <a:cs typeface="Calibri" pitchFamily="34" charset="0"/>
              </a:rPr>
              <a:t>ΤΟ ΕΣΩΤΕΡΙΚΟ ΣΥΣΤΗΜΑ ΔΠ</a:t>
            </a:r>
            <a:endParaRPr lang="en-GB" sz="2000" b="1" dirty="0">
              <a:solidFill>
                <a:schemeClr val="tx1">
                  <a:lumMod val="50000"/>
                  <a:lumOff val="50000"/>
                </a:schemeClr>
              </a:solidFill>
              <a:latin typeface="Calibri" pitchFamily="34" charset="0"/>
              <a:cs typeface="Calibri" pitchFamily="34" charset="0"/>
            </a:endParaRPr>
          </a:p>
        </p:txBody>
      </p:sp>
      <p:sp>
        <p:nvSpPr>
          <p:cNvPr id="14" name="Rectangle 8"/>
          <p:cNvSpPr/>
          <p:nvPr/>
        </p:nvSpPr>
        <p:spPr>
          <a:xfrm>
            <a:off x="7740352" y="1371546"/>
            <a:ext cx="1224136" cy="461665"/>
          </a:xfrm>
          <a:prstGeom prst="rect">
            <a:avLst/>
          </a:prstGeom>
        </p:spPr>
        <p:txBody>
          <a:bodyPr wrap="square">
            <a:spAutoFit/>
          </a:bodyPr>
          <a:lstStyle/>
          <a:p>
            <a:pPr marL="0" lvl="1" algn="r">
              <a:spcAft>
                <a:spcPts val="600"/>
              </a:spcAft>
            </a:pPr>
            <a:r>
              <a:rPr lang="el-GR" sz="2400" i="1" dirty="0" smtClean="0">
                <a:solidFill>
                  <a:schemeClr val="tx1">
                    <a:lumMod val="65000"/>
                    <a:lumOff val="35000"/>
                  </a:schemeClr>
                </a:solidFill>
                <a:latin typeface="Calibri" pitchFamily="34" charset="0"/>
                <a:cs typeface="Calibri" pitchFamily="34" charset="0"/>
              </a:rPr>
              <a:t>4/7</a:t>
            </a:r>
            <a:endParaRPr lang="en-US" sz="2400" i="1" dirty="0" smtClean="0">
              <a:solidFill>
                <a:schemeClr val="tx1">
                  <a:lumMod val="65000"/>
                  <a:lumOff val="35000"/>
                </a:schemeClr>
              </a:solidFill>
              <a:latin typeface="Calibri" pitchFamily="34" charset="0"/>
              <a:cs typeface="Calibri" pitchFamily="34" charset="0"/>
            </a:endParaRPr>
          </a:p>
        </p:txBody>
      </p:sp>
      <p:sp>
        <p:nvSpPr>
          <p:cNvPr id="9" name="8 - Θέση αριθμού διαφάνειας"/>
          <p:cNvSpPr>
            <a:spLocks noGrp="1"/>
          </p:cNvSpPr>
          <p:nvPr>
            <p:ph type="sldNum" sz="quarter" idx="12"/>
          </p:nvPr>
        </p:nvSpPr>
        <p:spPr>
          <a:xfrm>
            <a:off x="7010400" y="6381750"/>
            <a:ext cx="2133600" cy="476250"/>
          </a:xfrm>
        </p:spPr>
        <p:txBody>
          <a:bodyPr/>
          <a:lstStyle/>
          <a:p>
            <a:fld id="{FA836427-97C5-4CAD-A098-FC328F407F3E}" type="slidenum">
              <a:rPr lang="en-GB" smtClean="0">
                <a:solidFill>
                  <a:prstClr val="black"/>
                </a:solidFill>
              </a:rPr>
              <a:pPr/>
              <a:t>9</a:t>
            </a:fld>
            <a:endParaRPr lang="en-GB" dirty="0">
              <a:solidFill>
                <a:prstClr val="black"/>
              </a:solidFill>
            </a:endParaRPr>
          </a:p>
        </p:txBody>
      </p:sp>
      <p:sp>
        <p:nvSpPr>
          <p:cNvPr id="12" name="Text Box 2"/>
          <p:cNvSpPr txBox="1">
            <a:spLocks noChangeArrowheads="1"/>
          </p:cNvSpPr>
          <p:nvPr/>
        </p:nvSpPr>
        <p:spPr bwMode="auto">
          <a:xfrm>
            <a:off x="73024" y="6597352"/>
            <a:ext cx="9070976" cy="338554"/>
          </a:xfrm>
          <a:prstGeom prst="rect">
            <a:avLst/>
          </a:prstGeom>
          <a:noFill/>
          <a:ln w="9525">
            <a:noFill/>
            <a:miter lim="800000"/>
            <a:headEnd/>
            <a:tailEnd/>
          </a:ln>
        </p:spPr>
        <p:txBody>
          <a:bodyPr wrap="square">
            <a:spAutoFit/>
          </a:bodyPr>
          <a:lstStyle/>
          <a:p>
            <a:pPr fontAlgn="base">
              <a:spcBef>
                <a:spcPct val="0"/>
              </a:spcBef>
              <a:spcAft>
                <a:spcPct val="0"/>
              </a:spcAft>
            </a:pPr>
            <a:r>
              <a:rPr lang="el-GR" sz="1600" b="1" i="1" dirty="0" smtClean="0">
                <a:solidFill>
                  <a:prstClr val="white">
                    <a:lumMod val="85000"/>
                  </a:prstClr>
                </a:solidFill>
                <a:latin typeface="Calibri" pitchFamily="34" charset="0"/>
              </a:rPr>
              <a:t>Ενημερωτική Ημερίδα για ΕΚΠΑ, ΑΔΙΠ, 29/5/2014			                                                   </a:t>
            </a:r>
            <a:endParaRPr lang="en-GB" sz="1600" b="1" i="1" dirty="0">
              <a:solidFill>
                <a:prstClr val="white">
                  <a:lumMod val="85000"/>
                </a:prstClr>
              </a:solidFill>
              <a:latin typeface="Calibri" pitchFamily="34" charset="0"/>
            </a:endParaRPr>
          </a:p>
        </p:txBody>
      </p:sp>
    </p:spTree>
    <p:extLst>
      <p:ext uri="{BB962C8B-B14F-4D97-AF65-F5344CB8AC3E}">
        <p14:creationId xmlns:p14="http://schemas.microsoft.com/office/powerpoint/2010/main" xmlns="" val="28334448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0853F730-DFD5-4CB0-BB31-9FD4C3CAFDF3}"/>
                                            </p:graphicEl>
                                          </p:spTgt>
                                        </p:tgtEl>
                                        <p:attrNameLst>
                                          <p:attrName>style.visibility</p:attrName>
                                        </p:attrNameLst>
                                      </p:cBhvr>
                                      <p:to>
                                        <p:strVal val="visible"/>
                                      </p:to>
                                    </p:set>
                                    <p:animEffect transition="in" filter="fade">
                                      <p:cBhvr>
                                        <p:cTn id="7" dur="2000"/>
                                        <p:tgtEl>
                                          <p:spTgt spid="10">
                                            <p:graphicEl>
                                              <a:dgm id="{0853F730-DFD5-4CB0-BB31-9FD4C3CAFDF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graphicEl>
                                              <a:dgm id="{5E58EDEE-A622-468B-B3F3-5290059301D9}"/>
                                            </p:graphicEl>
                                          </p:spTgt>
                                        </p:tgtEl>
                                        <p:attrNameLst>
                                          <p:attrName>style.visibility</p:attrName>
                                        </p:attrNameLst>
                                      </p:cBhvr>
                                      <p:to>
                                        <p:strVal val="visible"/>
                                      </p:to>
                                    </p:set>
                                    <p:animEffect transition="in" filter="fade">
                                      <p:cBhvr>
                                        <p:cTn id="12" dur="2000"/>
                                        <p:tgtEl>
                                          <p:spTgt spid="10">
                                            <p:graphicEl>
                                              <a:dgm id="{5E58EDEE-A622-468B-B3F3-5290059301D9}"/>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graphicEl>
                                              <a:dgm id="{941749F9-34AF-480D-B5E7-49F2E4B1CD90}"/>
                                            </p:graphicEl>
                                          </p:spTgt>
                                        </p:tgtEl>
                                        <p:attrNameLst>
                                          <p:attrName>style.visibility</p:attrName>
                                        </p:attrNameLst>
                                      </p:cBhvr>
                                      <p:to>
                                        <p:strVal val="visible"/>
                                      </p:to>
                                    </p:set>
                                    <p:animEffect transition="in" filter="fade">
                                      <p:cBhvr>
                                        <p:cTn id="15" dur="2000"/>
                                        <p:tgtEl>
                                          <p:spTgt spid="10">
                                            <p:graphicEl>
                                              <a:dgm id="{941749F9-34AF-480D-B5E7-49F2E4B1CD9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graphicEl>
                                              <a:dgm id="{CEA01879-CA9A-47D2-9F12-0B18B360CB92}"/>
                                            </p:graphicEl>
                                          </p:spTgt>
                                        </p:tgtEl>
                                        <p:attrNameLst>
                                          <p:attrName>style.visibility</p:attrName>
                                        </p:attrNameLst>
                                      </p:cBhvr>
                                      <p:to>
                                        <p:strVal val="visible"/>
                                      </p:to>
                                    </p:set>
                                    <p:animEffect transition="in" filter="fade">
                                      <p:cBhvr>
                                        <p:cTn id="20" dur="2000"/>
                                        <p:tgtEl>
                                          <p:spTgt spid="10">
                                            <p:graphicEl>
                                              <a:dgm id="{CEA01879-CA9A-47D2-9F12-0B18B360CB92}"/>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graphicEl>
                                              <a:dgm id="{418BAF50-7A1B-4896-AD80-6CB413862259}"/>
                                            </p:graphicEl>
                                          </p:spTgt>
                                        </p:tgtEl>
                                        <p:attrNameLst>
                                          <p:attrName>style.visibility</p:attrName>
                                        </p:attrNameLst>
                                      </p:cBhvr>
                                      <p:to>
                                        <p:strVal val="visible"/>
                                      </p:to>
                                    </p:set>
                                    <p:animEffect transition="in" filter="fade">
                                      <p:cBhvr>
                                        <p:cTn id="23" dur="2000"/>
                                        <p:tgtEl>
                                          <p:spTgt spid="10">
                                            <p:graphicEl>
                                              <a:dgm id="{418BAF50-7A1B-4896-AD80-6CB41386225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graphicEl>
                                              <a:dgm id="{AD1FE38D-8111-4081-ABD3-093799C158A6}"/>
                                            </p:graphicEl>
                                          </p:spTgt>
                                        </p:tgtEl>
                                        <p:attrNameLst>
                                          <p:attrName>style.visibility</p:attrName>
                                        </p:attrNameLst>
                                      </p:cBhvr>
                                      <p:to>
                                        <p:strVal val="visible"/>
                                      </p:to>
                                    </p:set>
                                    <p:animEffect transition="in" filter="fade">
                                      <p:cBhvr>
                                        <p:cTn id="28" dur="2000"/>
                                        <p:tgtEl>
                                          <p:spTgt spid="10">
                                            <p:graphicEl>
                                              <a:dgm id="{AD1FE38D-8111-4081-ABD3-093799C158A6}"/>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graphicEl>
                                              <a:dgm id="{D52439B1-B4E2-47DE-81E4-153B1AC9F554}"/>
                                            </p:graphicEl>
                                          </p:spTgt>
                                        </p:tgtEl>
                                        <p:attrNameLst>
                                          <p:attrName>style.visibility</p:attrName>
                                        </p:attrNameLst>
                                      </p:cBhvr>
                                      <p:to>
                                        <p:strVal val="visible"/>
                                      </p:to>
                                    </p:set>
                                    <p:animEffect transition="in" filter="fade">
                                      <p:cBhvr>
                                        <p:cTn id="31" dur="2000"/>
                                        <p:tgtEl>
                                          <p:spTgt spid="10">
                                            <p:graphicEl>
                                              <a:dgm id="{D52439B1-B4E2-47DE-81E4-153B1AC9F554}"/>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graphicEl>
                                              <a:dgm id="{E08273E5-ED57-4D97-9AFC-B422F37E57BB}"/>
                                            </p:graphicEl>
                                          </p:spTgt>
                                        </p:tgtEl>
                                        <p:attrNameLst>
                                          <p:attrName>style.visibility</p:attrName>
                                        </p:attrNameLst>
                                      </p:cBhvr>
                                      <p:to>
                                        <p:strVal val="visible"/>
                                      </p:to>
                                    </p:set>
                                    <p:animEffect transition="in" filter="fade">
                                      <p:cBhvr>
                                        <p:cTn id="36" dur="2000"/>
                                        <p:tgtEl>
                                          <p:spTgt spid="10">
                                            <p:graphicEl>
                                              <a:dgm id="{E08273E5-ED57-4D97-9AFC-B422F37E57BB}"/>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graphicEl>
                                              <a:dgm id="{10647FE7-D9FF-491C-BC9E-FAACE68C8618}"/>
                                            </p:graphicEl>
                                          </p:spTgt>
                                        </p:tgtEl>
                                        <p:attrNameLst>
                                          <p:attrName>style.visibility</p:attrName>
                                        </p:attrNameLst>
                                      </p:cBhvr>
                                      <p:to>
                                        <p:strVal val="visible"/>
                                      </p:to>
                                    </p:set>
                                    <p:animEffect transition="in" filter="fade">
                                      <p:cBhvr>
                                        <p:cTn id="39" dur="2000"/>
                                        <p:tgtEl>
                                          <p:spTgt spid="10">
                                            <p:graphicEl>
                                              <a:dgm id="{10647FE7-D9FF-491C-BC9E-FAACE68C8618}"/>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0">
                                            <p:graphicEl>
                                              <a:dgm id="{C1C1BB18-E076-4BEA-94F4-F8DED18048F5}"/>
                                            </p:graphicEl>
                                          </p:spTgt>
                                        </p:tgtEl>
                                        <p:attrNameLst>
                                          <p:attrName>style.visibility</p:attrName>
                                        </p:attrNameLst>
                                      </p:cBhvr>
                                      <p:to>
                                        <p:strVal val="visible"/>
                                      </p:to>
                                    </p:set>
                                    <p:animEffect transition="in" filter="fade">
                                      <p:cBhvr>
                                        <p:cTn id="42" dur="2000"/>
                                        <p:tgtEl>
                                          <p:spTgt spid="10">
                                            <p:graphicEl>
                                              <a:dgm id="{C1C1BB18-E076-4BEA-94F4-F8DED18048F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theme/theme1.xml><?xml version="1.0" encoding="utf-8"?>
<a:theme xmlns:a="http://schemas.openxmlformats.org/drawingml/2006/main" name="Powerpoint Presentation EP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owerpoint Presentation EP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oint Presentation EP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Presentation EP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Presentation EP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Presentation EP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Presentation EP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Presentation EP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Presentation EP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Presentation EP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Presentation EP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Presentation EP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Presentation EP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Presentation EP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2868</Words>
  <Application>Microsoft Office PowerPoint</Application>
  <PresentationFormat>Προβολή στην οθόνη (4:3)</PresentationFormat>
  <Paragraphs>410</Paragraphs>
  <Slides>27</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Powerpoint Presentation EPC</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ps09007</dc:creator>
  <cp:lastModifiedBy>Athanasios Goudosis</cp:lastModifiedBy>
  <cp:revision>222</cp:revision>
  <cp:lastPrinted>2014-05-02T15:19:41Z</cp:lastPrinted>
  <dcterms:created xsi:type="dcterms:W3CDTF">2012-10-29T15:05:28Z</dcterms:created>
  <dcterms:modified xsi:type="dcterms:W3CDTF">2014-05-29T09:19:51Z</dcterms:modified>
</cp:coreProperties>
</file>