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0" r:id="rId3"/>
    <p:sldId id="281" r:id="rId4"/>
    <p:sldId id="300" r:id="rId5"/>
    <p:sldId id="301" r:id="rId6"/>
    <p:sldId id="288" r:id="rId7"/>
    <p:sldId id="282" r:id="rId8"/>
    <p:sldId id="286" r:id="rId9"/>
    <p:sldId id="285" r:id="rId10"/>
    <p:sldId id="291" r:id="rId11"/>
    <p:sldId id="292" r:id="rId12"/>
    <p:sldId id="303" r:id="rId13"/>
    <p:sldId id="293" r:id="rId14"/>
    <p:sldId id="294" r:id="rId15"/>
    <p:sldId id="302" r:id="rId16"/>
    <p:sldId id="304" r:id="rId17"/>
    <p:sldId id="297" r:id="rId18"/>
    <p:sldId id="295" r:id="rId19"/>
    <p:sldId id="298"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E08"/>
    <a:srgbClr val="B92D14"/>
    <a:srgbClr val="35759D"/>
    <a:srgbClr val="35B19D"/>
    <a:srgbClr val="000000"/>
    <a:srgbClr val="FFFF00"/>
    <a:srgbClr val="491403"/>
    <a:srgbClr val="3A10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36" autoAdjust="0"/>
    <p:restoredTop sz="95596" autoAdjust="0"/>
  </p:normalViewPr>
  <p:slideViewPr>
    <p:cSldViewPr>
      <p:cViewPr varScale="1">
        <p:scale>
          <a:sx n="87" d="100"/>
          <a:sy n="87" d="100"/>
        </p:scale>
        <p:origin x="-13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E5C9D2B-177D-48C6-8325-917B6C728E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3AB9FC6-6A4E-46AB-A031-E6B4AEBC04B0}" type="slidenum">
              <a:rPr lang="en-US" smtClean="0">
                <a:latin typeface="Arial" charset="0"/>
              </a:rPr>
              <a:pPr/>
              <a:t>1</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a:ln/>
        </p:spPr>
      </p:sp>
      <p:sp>
        <p:nvSpPr>
          <p:cNvPr id="32771"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2772" name="3 - Θέση αριθμού διαφάνειας"/>
          <p:cNvSpPr>
            <a:spLocks noGrp="1"/>
          </p:cNvSpPr>
          <p:nvPr>
            <p:ph type="sldNum" sz="quarter" idx="5"/>
          </p:nvPr>
        </p:nvSpPr>
        <p:spPr>
          <a:noFill/>
        </p:spPr>
        <p:txBody>
          <a:bodyPr/>
          <a:lstStyle/>
          <a:p>
            <a:fld id="{51147BF6-536B-4BA2-B179-838B8A005169}" type="slidenum">
              <a:rPr lang="en-US" smtClean="0">
                <a:latin typeface="Arial" charset="0"/>
              </a:rPr>
              <a:pPr/>
              <a:t>10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a:ln/>
        </p:spPr>
      </p:sp>
      <p:sp>
        <p:nvSpPr>
          <p:cNvPr id="33795"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3796" name="3 - Θέση αριθμού διαφάνειας"/>
          <p:cNvSpPr>
            <a:spLocks noGrp="1"/>
          </p:cNvSpPr>
          <p:nvPr>
            <p:ph type="sldNum" sz="quarter" idx="5"/>
          </p:nvPr>
        </p:nvSpPr>
        <p:spPr>
          <a:noFill/>
        </p:spPr>
        <p:txBody>
          <a:bodyPr/>
          <a:lstStyle/>
          <a:p>
            <a:fld id="{6DBC5BBB-7731-40E5-BB9F-B4EF74A8AE58}" type="slidenum">
              <a:rPr lang="en-US" smtClean="0">
                <a:latin typeface="Arial" charset="0"/>
              </a:rPr>
              <a:pPr/>
              <a:t>11</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a:ln/>
        </p:spPr>
      </p:sp>
      <p:sp>
        <p:nvSpPr>
          <p:cNvPr id="34819"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4820" name="3 - Θέση αριθμού διαφάνειας"/>
          <p:cNvSpPr>
            <a:spLocks noGrp="1"/>
          </p:cNvSpPr>
          <p:nvPr>
            <p:ph type="sldNum" sz="quarter" idx="5"/>
          </p:nvPr>
        </p:nvSpPr>
        <p:spPr>
          <a:noFill/>
        </p:spPr>
        <p:txBody>
          <a:bodyPr/>
          <a:lstStyle/>
          <a:p>
            <a:fld id="{BB50021B-CCBD-4485-B253-EB4D92BE9437}" type="slidenum">
              <a:rPr lang="el-GR" smtClean="0">
                <a:latin typeface="Arial" charset="0"/>
              </a:rPr>
              <a:pPr/>
              <a:t>12</a:t>
            </a:fld>
            <a:endParaRPr lang="el-G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a:ln/>
        </p:spPr>
      </p:sp>
      <p:sp>
        <p:nvSpPr>
          <p:cNvPr id="35843"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5844" name="3 - Θέση αριθμού διαφάνειας"/>
          <p:cNvSpPr>
            <a:spLocks noGrp="1"/>
          </p:cNvSpPr>
          <p:nvPr>
            <p:ph type="sldNum" sz="quarter" idx="5"/>
          </p:nvPr>
        </p:nvSpPr>
        <p:spPr>
          <a:noFill/>
        </p:spPr>
        <p:txBody>
          <a:bodyPr/>
          <a:lstStyle/>
          <a:p>
            <a:fld id="{634A141C-1B9E-4AD2-BCE2-BFD97647A03D}" type="slidenum">
              <a:rPr lang="en-US" smtClean="0">
                <a:latin typeface="Arial" charset="0"/>
              </a:rPr>
              <a:pPr/>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a:ln/>
        </p:spPr>
      </p:sp>
      <p:sp>
        <p:nvSpPr>
          <p:cNvPr id="36867"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6868" name="3 - Θέση αριθμού διαφάνειας"/>
          <p:cNvSpPr>
            <a:spLocks noGrp="1"/>
          </p:cNvSpPr>
          <p:nvPr>
            <p:ph type="sldNum" sz="quarter" idx="5"/>
          </p:nvPr>
        </p:nvSpPr>
        <p:spPr>
          <a:noFill/>
        </p:spPr>
        <p:txBody>
          <a:bodyPr/>
          <a:lstStyle/>
          <a:p>
            <a:fld id="{6F4C9807-8E86-467D-B4A0-57315489C16D}" type="slidenum">
              <a:rPr lang="en-US" smtClean="0">
                <a:latin typeface="Arial" charset="0"/>
              </a:rPr>
              <a:pPr/>
              <a:t>14</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a:ln/>
        </p:spPr>
      </p:sp>
      <p:sp>
        <p:nvSpPr>
          <p:cNvPr id="37891" name="2 - Θέση σημειώσεων"/>
          <p:cNvSpPr>
            <a:spLocks noGrp="1"/>
          </p:cNvSpPr>
          <p:nvPr>
            <p:ph type="body" idx="1"/>
          </p:nvPr>
        </p:nvSpPr>
        <p:spPr>
          <a:noFill/>
          <a:ln/>
        </p:spPr>
        <p:txBody>
          <a:bodyPr/>
          <a:lstStyle/>
          <a:p>
            <a:endParaRPr lang="el-GR" smtClean="0">
              <a:latin typeface="Arial" charset="0"/>
            </a:endParaRPr>
          </a:p>
        </p:txBody>
      </p:sp>
      <p:sp>
        <p:nvSpPr>
          <p:cNvPr id="37892" name="3 - Θέση αριθμού διαφάνειας"/>
          <p:cNvSpPr>
            <a:spLocks noGrp="1"/>
          </p:cNvSpPr>
          <p:nvPr>
            <p:ph type="sldNum" sz="quarter" idx="5"/>
          </p:nvPr>
        </p:nvSpPr>
        <p:spPr>
          <a:noFill/>
        </p:spPr>
        <p:txBody>
          <a:bodyPr/>
          <a:lstStyle/>
          <a:p>
            <a:fld id="{B3A92854-6EFD-4CE5-B3EA-A5465B5BE39D}" type="slidenum">
              <a:rPr lang="en-US" smtClean="0">
                <a:latin typeface="Arial" charset="0"/>
              </a:rPr>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a:ln/>
        </p:spPr>
      </p:sp>
      <p:sp>
        <p:nvSpPr>
          <p:cNvPr id="38915" name="2 - Θέση σημειώσεων"/>
          <p:cNvSpPr>
            <a:spLocks noGrp="1"/>
          </p:cNvSpPr>
          <p:nvPr>
            <p:ph type="body" idx="1"/>
          </p:nvPr>
        </p:nvSpPr>
        <p:spPr>
          <a:noFill/>
          <a:ln/>
        </p:spPr>
        <p:txBody>
          <a:bodyPr/>
          <a:lstStyle/>
          <a:p>
            <a:endParaRPr lang="el-GR" smtClean="0">
              <a:latin typeface="Arial" charset="0"/>
            </a:endParaRPr>
          </a:p>
        </p:txBody>
      </p:sp>
      <p:sp>
        <p:nvSpPr>
          <p:cNvPr id="38916" name="3 - Θέση αριθμού διαφάνειας"/>
          <p:cNvSpPr>
            <a:spLocks noGrp="1"/>
          </p:cNvSpPr>
          <p:nvPr>
            <p:ph type="sldNum" sz="quarter" idx="5"/>
          </p:nvPr>
        </p:nvSpPr>
        <p:spPr>
          <a:noFill/>
        </p:spPr>
        <p:txBody>
          <a:bodyPr/>
          <a:lstStyle/>
          <a:p>
            <a:fld id="{5F74C1BB-8809-4D1F-860B-66181E7475D5}" type="slidenum">
              <a:rPr lang="en-US" smtClean="0">
                <a:latin typeface="Arial" charset="0"/>
              </a:rPr>
              <a:pPr/>
              <a:t>17</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a:ln/>
        </p:spPr>
      </p:sp>
      <p:sp>
        <p:nvSpPr>
          <p:cNvPr id="39939" name="2 - Θέση σημειώσεων"/>
          <p:cNvSpPr>
            <a:spLocks noGrp="1"/>
          </p:cNvSpPr>
          <p:nvPr>
            <p:ph type="body" idx="1"/>
          </p:nvPr>
        </p:nvSpPr>
        <p:spPr>
          <a:noFill/>
          <a:ln/>
        </p:spPr>
        <p:txBody>
          <a:bodyPr/>
          <a:lstStyle/>
          <a:p>
            <a:endParaRPr lang="el-GR" smtClean="0">
              <a:latin typeface="Arial" charset="0"/>
            </a:endParaRPr>
          </a:p>
        </p:txBody>
      </p:sp>
      <p:sp>
        <p:nvSpPr>
          <p:cNvPr id="39940" name="3 - Θέση αριθμού διαφάνειας"/>
          <p:cNvSpPr>
            <a:spLocks noGrp="1"/>
          </p:cNvSpPr>
          <p:nvPr>
            <p:ph type="sldNum" sz="quarter" idx="5"/>
          </p:nvPr>
        </p:nvSpPr>
        <p:spPr>
          <a:noFill/>
        </p:spPr>
        <p:txBody>
          <a:bodyPr/>
          <a:lstStyle/>
          <a:p>
            <a:fld id="{7829DC1B-8EDF-4861-92E8-0500757C183B}" type="slidenum">
              <a:rPr lang="en-US" smtClean="0">
                <a:latin typeface="Arial" charset="0"/>
              </a:rPr>
              <a:pPr/>
              <a:t>18</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a:ln/>
        </p:spPr>
      </p:sp>
      <p:sp>
        <p:nvSpPr>
          <p:cNvPr id="40963" name="2 - Θέση σημειώσεων"/>
          <p:cNvSpPr>
            <a:spLocks noGrp="1"/>
          </p:cNvSpPr>
          <p:nvPr>
            <p:ph type="body" idx="1"/>
          </p:nvPr>
        </p:nvSpPr>
        <p:spPr>
          <a:noFill/>
          <a:ln/>
        </p:spPr>
        <p:txBody>
          <a:bodyPr/>
          <a:lstStyle/>
          <a:p>
            <a:endParaRPr lang="el-GR" smtClean="0">
              <a:latin typeface="Arial" charset="0"/>
            </a:endParaRPr>
          </a:p>
        </p:txBody>
      </p:sp>
      <p:sp>
        <p:nvSpPr>
          <p:cNvPr id="40964" name="3 - Θέση αριθμού διαφάνειας"/>
          <p:cNvSpPr>
            <a:spLocks noGrp="1"/>
          </p:cNvSpPr>
          <p:nvPr>
            <p:ph type="sldNum" sz="quarter" idx="5"/>
          </p:nvPr>
        </p:nvSpPr>
        <p:spPr>
          <a:noFill/>
        </p:spPr>
        <p:txBody>
          <a:bodyPr/>
          <a:lstStyle/>
          <a:p>
            <a:fld id="{7A048C26-67AC-4D3A-92FD-1090339667BA}" type="slidenum">
              <a:rPr lang="en-US" smtClean="0">
                <a:latin typeface="Arial" charset="0"/>
              </a:rPr>
              <a:pPr/>
              <a:t>19</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Θέση εικόνας διαφάνειας"/>
          <p:cNvSpPr>
            <a:spLocks noGrp="1" noRot="1" noChangeAspect="1" noTextEdit="1"/>
          </p:cNvSpPr>
          <p:nvPr>
            <p:ph type="sldImg"/>
          </p:nvPr>
        </p:nvSpPr>
        <p:spPr>
          <a:ln/>
        </p:spPr>
      </p:sp>
      <p:sp>
        <p:nvSpPr>
          <p:cNvPr id="24579"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4580" name="3 - Θέση αριθμού διαφάνειας"/>
          <p:cNvSpPr>
            <a:spLocks noGrp="1"/>
          </p:cNvSpPr>
          <p:nvPr>
            <p:ph type="sldNum" sz="quarter" idx="5"/>
          </p:nvPr>
        </p:nvSpPr>
        <p:spPr>
          <a:noFill/>
        </p:spPr>
        <p:txBody>
          <a:bodyPr/>
          <a:lstStyle/>
          <a:p>
            <a:fld id="{8BA76D5F-2E8A-4574-877D-567ACE1AC252}" type="slidenum">
              <a:rPr lang="en-US" smtClean="0">
                <a:latin typeface="Arial" charset="0"/>
              </a:rPr>
              <a:pPr/>
              <a:t>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a:ln/>
        </p:spPr>
      </p:sp>
      <p:sp>
        <p:nvSpPr>
          <p:cNvPr id="25603"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5604" name="3 - Θέση αριθμού διαφάνειας"/>
          <p:cNvSpPr>
            <a:spLocks noGrp="1"/>
          </p:cNvSpPr>
          <p:nvPr>
            <p:ph type="sldNum" sz="quarter" idx="5"/>
          </p:nvPr>
        </p:nvSpPr>
        <p:spPr>
          <a:noFill/>
        </p:spPr>
        <p:txBody>
          <a:bodyPr/>
          <a:lstStyle/>
          <a:p>
            <a:fld id="{B3DC231B-E15C-4DB3-9546-EF1D5EB823DA}" type="slidenum">
              <a:rPr lang="en-US" smtClean="0">
                <a:latin typeface="Arial" charset="0"/>
              </a:rPr>
              <a:pPr/>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a:ln/>
        </p:spPr>
      </p:sp>
      <p:sp>
        <p:nvSpPr>
          <p:cNvPr id="26627" name="2 - Θέση σημειώσεων"/>
          <p:cNvSpPr>
            <a:spLocks noGrp="1"/>
          </p:cNvSpPr>
          <p:nvPr>
            <p:ph type="body" idx="1"/>
          </p:nvPr>
        </p:nvSpPr>
        <p:spPr>
          <a:noFill/>
          <a:ln/>
        </p:spPr>
        <p:txBody>
          <a:bodyPr/>
          <a:lstStyle/>
          <a:p>
            <a:endParaRPr lang="el-GR" smtClean="0">
              <a:latin typeface="Arial" charset="0"/>
            </a:endParaRPr>
          </a:p>
        </p:txBody>
      </p:sp>
      <p:sp>
        <p:nvSpPr>
          <p:cNvPr id="26628" name="3 - Θέση αριθμού διαφάνειας"/>
          <p:cNvSpPr>
            <a:spLocks noGrp="1"/>
          </p:cNvSpPr>
          <p:nvPr>
            <p:ph type="sldNum" sz="quarter" idx="5"/>
          </p:nvPr>
        </p:nvSpPr>
        <p:spPr>
          <a:noFill/>
        </p:spPr>
        <p:txBody>
          <a:bodyPr/>
          <a:lstStyle/>
          <a:p>
            <a:fld id="{FB186285-AFC3-4E7D-AA47-4DADFC57B3FB}" type="slidenum">
              <a:rPr lang="en-US" smtClean="0">
                <a:latin typeface="Arial" charset="0"/>
              </a: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a:ln/>
        </p:spPr>
      </p:sp>
      <p:sp>
        <p:nvSpPr>
          <p:cNvPr id="27651" name="2 - Θέση σημειώσεων"/>
          <p:cNvSpPr>
            <a:spLocks noGrp="1"/>
          </p:cNvSpPr>
          <p:nvPr>
            <p:ph type="body" idx="1"/>
          </p:nvPr>
        </p:nvSpPr>
        <p:spPr>
          <a:noFill/>
          <a:ln/>
        </p:spPr>
        <p:txBody>
          <a:bodyPr/>
          <a:lstStyle/>
          <a:p>
            <a:endParaRPr lang="el-GR" smtClean="0">
              <a:latin typeface="Arial" charset="0"/>
            </a:endParaRPr>
          </a:p>
        </p:txBody>
      </p:sp>
      <p:sp>
        <p:nvSpPr>
          <p:cNvPr id="27652" name="3 - Θέση αριθμού διαφάνειας"/>
          <p:cNvSpPr>
            <a:spLocks noGrp="1"/>
          </p:cNvSpPr>
          <p:nvPr>
            <p:ph type="sldNum" sz="quarter" idx="5"/>
          </p:nvPr>
        </p:nvSpPr>
        <p:spPr>
          <a:noFill/>
        </p:spPr>
        <p:txBody>
          <a:bodyPr/>
          <a:lstStyle/>
          <a:p>
            <a:fld id="{ED0B71BD-CF08-4BD0-B7A3-8848A8B02D26}" type="slidenum">
              <a:rPr lang="en-US" smtClean="0">
                <a:latin typeface="Arial" charset="0"/>
              </a: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a:ln/>
        </p:spPr>
      </p:sp>
      <p:sp>
        <p:nvSpPr>
          <p:cNvPr id="28675"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8676" name="3 - Θέση αριθμού διαφάνειας"/>
          <p:cNvSpPr>
            <a:spLocks noGrp="1"/>
          </p:cNvSpPr>
          <p:nvPr>
            <p:ph type="sldNum" sz="quarter" idx="5"/>
          </p:nvPr>
        </p:nvSpPr>
        <p:spPr>
          <a:noFill/>
        </p:spPr>
        <p:txBody>
          <a:bodyPr/>
          <a:lstStyle/>
          <a:p>
            <a:fld id="{E6DC5EE3-0258-4994-BDDC-0D1C87CBC34B}" type="slidenum">
              <a:rPr lang="en-US" smtClean="0">
                <a:latin typeface="Arial" charset="0"/>
              </a: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a:ln/>
        </p:spPr>
      </p:sp>
      <p:sp>
        <p:nvSpPr>
          <p:cNvPr id="29699"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9700" name="3 - Θέση αριθμού διαφάνειας"/>
          <p:cNvSpPr>
            <a:spLocks noGrp="1"/>
          </p:cNvSpPr>
          <p:nvPr>
            <p:ph type="sldNum" sz="quarter" idx="5"/>
          </p:nvPr>
        </p:nvSpPr>
        <p:spPr>
          <a:noFill/>
        </p:spPr>
        <p:txBody>
          <a:bodyPr/>
          <a:lstStyle/>
          <a:p>
            <a:fld id="{DD2B646F-BE13-4423-905A-0A2DABC7DC99}"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a:ln/>
        </p:spPr>
      </p:sp>
      <p:sp>
        <p:nvSpPr>
          <p:cNvPr id="30723"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0724" name="3 - Θέση αριθμού διαφάνειας"/>
          <p:cNvSpPr>
            <a:spLocks noGrp="1"/>
          </p:cNvSpPr>
          <p:nvPr>
            <p:ph type="sldNum" sz="quarter" idx="5"/>
          </p:nvPr>
        </p:nvSpPr>
        <p:spPr>
          <a:noFill/>
        </p:spPr>
        <p:txBody>
          <a:bodyPr/>
          <a:lstStyle/>
          <a:p>
            <a:fld id="{D58C626F-1D69-4CF2-AED9-D133282CCC38}" type="slidenum">
              <a:rPr lang="en-US" smtClean="0">
                <a:latin typeface="Arial" charset="0"/>
              </a: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a:ln/>
        </p:spPr>
      </p:sp>
      <p:sp>
        <p:nvSpPr>
          <p:cNvPr id="31747"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1748" name="3 - Θέση αριθμού διαφάνειας"/>
          <p:cNvSpPr>
            <a:spLocks noGrp="1"/>
          </p:cNvSpPr>
          <p:nvPr>
            <p:ph type="sldNum" sz="quarter" idx="5"/>
          </p:nvPr>
        </p:nvSpPr>
        <p:spPr>
          <a:noFill/>
        </p:spPr>
        <p:txBody>
          <a:bodyPr/>
          <a:lstStyle/>
          <a:p>
            <a:fld id="{2F6D99AF-7A50-493B-BE3B-F01C871CF07C}" type="slidenum">
              <a:rPr lang="en-US" smtClean="0">
                <a:latin typeface="Arial" charset="0"/>
              </a:rPr>
              <a:pPr/>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4267200"/>
            <a:ext cx="4191000" cy="704850"/>
          </a:xfrm>
        </p:spPr>
        <p:txBody>
          <a:bodyPr/>
          <a:lstStyle>
            <a:lvl1pPr algn="ctr">
              <a:defRPr sz="4000"/>
            </a:lvl1pPr>
          </a:lstStyle>
          <a:p>
            <a:r>
              <a:rPr lang="el-GR" smtClean="0"/>
              <a:t>Kλικ για επεξεργασία του τίτλου</a:t>
            </a:r>
            <a:endParaRPr lang="en-US"/>
          </a:p>
        </p:txBody>
      </p:sp>
      <p:sp>
        <p:nvSpPr>
          <p:cNvPr id="3075" name="Rectangle 3"/>
          <p:cNvSpPr>
            <a:spLocks noGrp="1" noChangeArrowheads="1"/>
          </p:cNvSpPr>
          <p:nvPr>
            <p:ph type="subTitle" idx="1"/>
          </p:nvPr>
        </p:nvSpPr>
        <p:spPr>
          <a:xfrm>
            <a:off x="4876800" y="5257800"/>
            <a:ext cx="4191000" cy="685800"/>
          </a:xfrm>
        </p:spPr>
        <p:txBody>
          <a:bodyPr/>
          <a:lstStyle>
            <a:lvl1pPr marL="0" indent="0" algn="ctr">
              <a:buFontTx/>
              <a:buNone/>
              <a:defRPr sz="2800"/>
            </a:lvl1pPr>
          </a:lstStyle>
          <a:p>
            <a:r>
              <a:rPr lang="el-GR" smtClean="0"/>
              <a:t>Κάντε κλικ για να επεξεργαστείτε τον υπότιτλο του υποδείγματος</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086600" y="228600"/>
            <a:ext cx="1905000" cy="5943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371600" y="228600"/>
            <a:ext cx="5562600" cy="5943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371600" y="228600"/>
            <a:ext cx="7620000" cy="5943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371600" y="228600"/>
            <a:ext cx="7620000" cy="715963"/>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524000" y="1752600"/>
            <a:ext cx="35814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257800" y="1752600"/>
            <a:ext cx="3581400" cy="2133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257800" y="4038600"/>
            <a:ext cx="3581400" cy="2133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524000" y="1752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57800" y="1752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228600"/>
            <a:ext cx="76200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nvPr>
        </p:nvSpPr>
        <p:spPr bwMode="auto">
          <a:xfrm>
            <a:off x="1524000" y="1752600"/>
            <a:ext cx="7315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746"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Users\HAEF\Desktop\&#922;&#913;&#932;&#917;&#929;&#921;&#925;&#913;\HMERIDA%20KA1.wm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____________Microsoft_Office_Excel2.xls"/><Relationship Id="rId4" Type="http://schemas.openxmlformats.org/officeDocument/2006/relationships/oleObject" Target="../embeddings/____________Microsoft_Office_Excel1.xls"/></Relationships>
</file>

<file path=ppt/slides/_rels/slide19.xml.rels><?xml version="1.0" encoding="UTF-8" standalone="yes"?>
<Relationships xmlns="http://schemas.openxmlformats.org/package/2006/relationships"><Relationship Id="rId3" Type="http://schemas.openxmlformats.org/officeDocument/2006/relationships/hyperlink" Target="mailto:kfounti@admin.uoa.g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qaa.gr/index.php?option=com_content&amp;view=article&amp;id=65&amp;Itemid=213&amp;lang=e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hqaa.gr/index.php?option=com_content&amp;view=article&amp;id=66&amp;Itemid=213&amp;lang=e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hqaa.gr/index.php?option=com_content&amp;view=article&amp;id=61&amp;Itemid=213&amp;lang=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hqaa.gr/index.php?option=com_content&amp;view=article&amp;id=74&amp;Itemid=213&amp;lang=el" TargetMode="External"/><Relationship Id="rId5" Type="http://schemas.openxmlformats.org/officeDocument/2006/relationships/hyperlink" Target="http://www.hqaa.gr/index.php?option=com_content&amp;view=article&amp;id=69&amp;Itemid=213&amp;lang=el" TargetMode="External"/><Relationship Id="rId4" Type="http://schemas.openxmlformats.org/officeDocument/2006/relationships/hyperlink" Target="http://www.hqaa.gr/index.php?option=com_content&amp;view=article&amp;id=62&amp;Itemid=213&amp;lang=e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qaa.gr/index.php?option=com_content&amp;view=article&amp;id=68&amp;Itemid=214&amp;lang=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hqaa.gr/index.php?option=com_content&amp;view=article&amp;id=62&amp;Itemid=214&amp;lang=el" TargetMode="External"/><Relationship Id="rId5" Type="http://schemas.openxmlformats.org/officeDocument/2006/relationships/hyperlink" Target="http://www.hqaa.gr/index.php?option=com_content&amp;view=article&amp;id=60&amp;Itemid=214&amp;lang=el" TargetMode="External"/><Relationship Id="rId4" Type="http://schemas.openxmlformats.org/officeDocument/2006/relationships/hyperlink" Target="http://www.hqaa.gr/index.php?option=com_content&amp;view=article&amp;id=69&amp;Itemid=214&amp;lang=e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bwMode="auto">
          <a:xfrm>
            <a:off x="3492500" y="1989138"/>
            <a:ext cx="5651500" cy="1893887"/>
          </a:xfrm>
          <a:prstGeom prst="rect">
            <a:avLst/>
          </a:prstGeom>
          <a:noFill/>
          <a:ln w="9525">
            <a:noFill/>
            <a:miter lim="800000"/>
            <a:headEnd/>
            <a:tailEnd/>
          </a:ln>
          <a:effectLst/>
        </p:spPr>
        <p:txBody>
          <a:bodyPr anchor="ctr">
            <a:normAutofit/>
          </a:bodyPr>
          <a:lstStyle/>
          <a:p>
            <a:pPr algn="ctr">
              <a:defRPr/>
            </a:pPr>
            <a:r>
              <a:rPr lang="el-GR" b="1" kern="0" dirty="0">
                <a:solidFill>
                  <a:srgbClr val="FFC000"/>
                </a:solidFill>
                <a:latin typeface="+mj-lt"/>
                <a:ea typeface="+mj-ea"/>
                <a:cs typeface="+mj-cs"/>
              </a:rPr>
              <a:t>Απο την θεωρία στην πράξη:</a:t>
            </a:r>
            <a:br>
              <a:rPr lang="el-GR" b="1" kern="0" dirty="0">
                <a:solidFill>
                  <a:srgbClr val="FFC000"/>
                </a:solidFill>
                <a:latin typeface="+mj-lt"/>
                <a:ea typeface="+mj-ea"/>
                <a:cs typeface="+mj-cs"/>
              </a:rPr>
            </a:br>
            <a:r>
              <a:rPr lang="el-GR" b="1" kern="0" dirty="0">
                <a:solidFill>
                  <a:srgbClr val="FFC000"/>
                </a:solidFill>
                <a:latin typeface="+mj-lt"/>
                <a:ea typeface="+mj-ea"/>
                <a:cs typeface="+mj-cs"/>
              </a:rPr>
              <a:t>Η οργάνωση και οι δράσεις της Μονάδας Διασφάλισης Ποιότητας του ΕΚΠΑ</a:t>
            </a:r>
          </a:p>
        </p:txBody>
      </p:sp>
      <p:sp>
        <p:nvSpPr>
          <p:cNvPr id="3075" name="2 - Υπότιτλος"/>
          <p:cNvSpPr>
            <a:spLocks noGrp="1"/>
          </p:cNvSpPr>
          <p:nvPr>
            <p:ph type="ctrTitle"/>
          </p:nvPr>
        </p:nvSpPr>
        <p:spPr>
          <a:xfrm>
            <a:off x="4953000" y="4076700"/>
            <a:ext cx="4191000" cy="704850"/>
          </a:xfrm>
        </p:spPr>
        <p:txBody>
          <a:bodyPr/>
          <a:lstStyle/>
          <a:p>
            <a:pPr eaLnBrk="1" hangingPunct="1"/>
            <a:r>
              <a:rPr lang="el-GR" sz="2400" smtClean="0"/>
              <a:t>ΚΑΤΕΡΙΝΑ ΦΟΥΝΤΗ, </a:t>
            </a:r>
            <a:r>
              <a:rPr lang="en-GB" sz="2000" smtClean="0"/>
              <a:t>MBA</a:t>
            </a:r>
            <a:r>
              <a:rPr lang="el-GR" sz="2400" smtClean="0"/>
              <a:t/>
            </a:r>
            <a:br>
              <a:rPr lang="el-GR" sz="2400" smtClean="0"/>
            </a:br>
            <a:r>
              <a:rPr lang="el-GR" sz="2400" smtClean="0"/>
              <a:t>Υπεύθυνη Διοικητικής Υποστήριξης ΜΟΔΙΠ ΕΚΠΑ</a:t>
            </a:r>
          </a:p>
        </p:txBody>
      </p:sp>
      <p:pic>
        <p:nvPicPr>
          <p:cNvPr id="3076" name="Picture 8" descr="LOGO_UOA%20b_w"/>
          <p:cNvPicPr>
            <a:picLocks noChangeAspect="1" noChangeArrowheads="1"/>
          </p:cNvPicPr>
          <p:nvPr/>
        </p:nvPicPr>
        <p:blipFill>
          <a:blip r:embed="rId3" cstate="print"/>
          <a:srcRect/>
          <a:stretch>
            <a:fillRect/>
          </a:stretch>
        </p:blipFill>
        <p:spPr bwMode="auto">
          <a:xfrm>
            <a:off x="6011863" y="115888"/>
            <a:ext cx="446087" cy="620712"/>
          </a:xfrm>
          <a:prstGeom prst="rect">
            <a:avLst/>
          </a:prstGeom>
          <a:noFill/>
          <a:ln w="9525">
            <a:noFill/>
            <a:miter lim="800000"/>
            <a:headEnd/>
            <a:tailEnd/>
          </a:ln>
        </p:spPr>
      </p:pic>
      <p:sp>
        <p:nvSpPr>
          <p:cNvPr id="3077" name="8 - Ορθογώνιο"/>
          <p:cNvSpPr>
            <a:spLocks noChangeArrowheads="1"/>
          </p:cNvSpPr>
          <p:nvPr/>
        </p:nvSpPr>
        <p:spPr bwMode="auto">
          <a:xfrm>
            <a:off x="6443663" y="0"/>
            <a:ext cx="2700337" cy="885825"/>
          </a:xfrm>
          <a:prstGeom prst="rect">
            <a:avLst/>
          </a:prstGeom>
          <a:noFill/>
          <a:ln w="9525">
            <a:noFill/>
            <a:miter lim="800000"/>
            <a:headEnd/>
            <a:tailEnd/>
          </a:ln>
        </p:spPr>
        <p:txBody>
          <a:bodyPr>
            <a:spAutoFit/>
          </a:bodyPr>
          <a:lstStyle/>
          <a:p>
            <a:r>
              <a:rPr lang="el-GR" sz="1000">
                <a:solidFill>
                  <a:schemeClr val="bg1"/>
                </a:solidFill>
                <a:latin typeface="Katsoulidis" pitchFamily="50" charset="-95"/>
                <a:ea typeface="Calibri" pitchFamily="34" charset="0"/>
                <a:cs typeface="Courier New" pitchFamily="49" charset="0"/>
              </a:rPr>
              <a:t>ΕΛΛΗΝΙΚΗ</a:t>
            </a:r>
            <a:r>
              <a:rPr lang="el-GR" sz="1000">
                <a:solidFill>
                  <a:schemeClr val="bg1"/>
                </a:solidFill>
                <a:latin typeface="Times New Roman" pitchFamily="18" charset="0"/>
                <a:ea typeface="Calibri" pitchFamily="34" charset="0"/>
                <a:cs typeface="Katsoulidis" pitchFamily="50" charset="-95"/>
              </a:rPr>
              <a:t> </a:t>
            </a:r>
            <a:r>
              <a:rPr lang="el-GR" sz="1000">
                <a:solidFill>
                  <a:schemeClr val="bg1"/>
                </a:solidFill>
                <a:latin typeface="Katsoulidis" pitchFamily="50" charset="-95"/>
                <a:ea typeface="Calibri" pitchFamily="34" charset="0"/>
                <a:cs typeface="Courier New" pitchFamily="49" charset="0"/>
              </a:rPr>
              <a:t>ΔΗΜΟΚΡΑΤΙΑ</a:t>
            </a:r>
            <a:endParaRPr lang="el-GR" sz="600">
              <a:solidFill>
                <a:schemeClr val="bg1"/>
              </a:solidFill>
              <a:ea typeface="Calibri" pitchFamily="34" charset="0"/>
              <a:cs typeface="Courier New" pitchFamily="49" charset="0"/>
            </a:endParaRPr>
          </a:p>
          <a:p>
            <a:pPr eaLnBrk="0" hangingPunct="0"/>
            <a:r>
              <a:rPr lang="el-GR" sz="1100" b="1">
                <a:solidFill>
                  <a:schemeClr val="bg1"/>
                </a:solidFill>
                <a:latin typeface="Katsoulidis" pitchFamily="50" charset="-95"/>
                <a:ea typeface="Calibri" pitchFamily="34" charset="0"/>
                <a:cs typeface="Courier New" pitchFamily="49" charset="0"/>
              </a:rPr>
              <a:t>Εθνικόν</a:t>
            </a:r>
            <a:r>
              <a:rPr lang="el-GR" sz="1100" b="1">
                <a:solidFill>
                  <a:schemeClr val="bg1"/>
                </a:solidFill>
                <a:latin typeface="Times New Roman" pitchFamily="18" charset="0"/>
                <a:ea typeface="Calibri" pitchFamily="34" charset="0"/>
                <a:cs typeface="Katsoulidis" pitchFamily="50" charset="-95"/>
              </a:rPr>
              <a:t> </a:t>
            </a:r>
            <a:r>
              <a:rPr lang="el-GR" sz="1100" b="1">
                <a:solidFill>
                  <a:schemeClr val="bg1"/>
                </a:solidFill>
                <a:latin typeface="Katsoulidis" pitchFamily="50" charset="-95"/>
                <a:ea typeface="Calibri" pitchFamily="34" charset="0"/>
                <a:cs typeface="Courier New" pitchFamily="49" charset="0"/>
              </a:rPr>
              <a:t>και</a:t>
            </a:r>
            <a:r>
              <a:rPr lang="el-GR" sz="1100" b="1">
                <a:solidFill>
                  <a:schemeClr val="bg1"/>
                </a:solidFill>
                <a:latin typeface="Times New Roman" pitchFamily="18" charset="0"/>
                <a:ea typeface="Calibri" pitchFamily="34" charset="0"/>
                <a:cs typeface="Katsoulidis" pitchFamily="50" charset="-95"/>
              </a:rPr>
              <a:t> </a:t>
            </a:r>
            <a:r>
              <a:rPr lang="el-GR" sz="1100" b="1">
                <a:solidFill>
                  <a:schemeClr val="bg1"/>
                </a:solidFill>
                <a:latin typeface="Katsoulidis" pitchFamily="50" charset="-95"/>
                <a:ea typeface="Calibri" pitchFamily="34" charset="0"/>
                <a:cs typeface="Courier New" pitchFamily="49" charset="0"/>
              </a:rPr>
              <a:t>Καποδιστριακόν</a:t>
            </a:r>
            <a:endParaRPr lang="en-US" sz="800" b="1">
              <a:solidFill>
                <a:schemeClr val="bg1"/>
              </a:solidFill>
              <a:latin typeface="Times New Roman" pitchFamily="18" charset="0"/>
              <a:ea typeface="Calibri" pitchFamily="34" charset="0"/>
              <a:cs typeface="Katsoulidis" pitchFamily="50" charset="-95"/>
            </a:endParaRPr>
          </a:p>
          <a:p>
            <a:pPr eaLnBrk="0" hangingPunct="0"/>
            <a:r>
              <a:rPr lang="el-GR" sz="1100" b="1">
                <a:solidFill>
                  <a:schemeClr val="bg1"/>
                </a:solidFill>
                <a:latin typeface="Katsoulidis" pitchFamily="50" charset="-95"/>
              </a:rPr>
              <a:t>Πανεπιστήμιον Αθηνών</a:t>
            </a:r>
            <a:endParaRPr lang="en-US" sz="800" b="1">
              <a:solidFill>
                <a:schemeClr val="bg1"/>
              </a:solidFill>
              <a:latin typeface="Times New Roman" pitchFamily="18" charset="0"/>
            </a:endParaRPr>
          </a:p>
          <a:p>
            <a:pPr eaLnBrk="0" hangingPunct="0"/>
            <a:r>
              <a:rPr lang="el-GR" sz="1000" b="1">
                <a:solidFill>
                  <a:schemeClr val="bg1"/>
                </a:solidFill>
                <a:latin typeface="Katsoulidis" pitchFamily="50" charset="-95"/>
              </a:rPr>
              <a:t>ΜΟΝΑΔΑΣ ΔΙΑΣΦΑΛΙΣΗΣ</a:t>
            </a:r>
            <a:r>
              <a:rPr lang="el-GR" sz="1000" b="1">
                <a:solidFill>
                  <a:schemeClr val="bg1"/>
                </a:solidFill>
                <a:latin typeface="Times New Roman" pitchFamily="18" charset="0"/>
              </a:rPr>
              <a:t> </a:t>
            </a:r>
            <a:r>
              <a:rPr lang="el-GR" sz="1000" b="1">
                <a:solidFill>
                  <a:schemeClr val="bg1"/>
                </a:solidFill>
                <a:latin typeface="Katsoulidis" pitchFamily="50" charset="-95"/>
              </a:rPr>
              <a:t>ΠΟΙΟΤΗΤΑΣ (ΜΟ</a:t>
            </a:r>
            <a:r>
              <a:rPr lang="el-GR" sz="1000" b="1">
                <a:solidFill>
                  <a:schemeClr val="bg1"/>
                </a:solidFill>
                <a:latin typeface="Times New Roman" pitchFamily="18" charset="0"/>
              </a:rPr>
              <a:t>.</a:t>
            </a:r>
            <a:r>
              <a:rPr lang="el-GR" sz="1000" b="1">
                <a:solidFill>
                  <a:schemeClr val="bg1"/>
                </a:solidFill>
                <a:latin typeface="Katsoulidis" pitchFamily="50" charset="-95"/>
              </a:rPr>
              <a:t>ΔΙ</a:t>
            </a:r>
            <a:r>
              <a:rPr lang="el-GR" sz="1000" b="1">
                <a:solidFill>
                  <a:schemeClr val="bg1"/>
                </a:solidFill>
                <a:latin typeface="Times New Roman" pitchFamily="18" charset="0"/>
              </a:rPr>
              <a:t>.</a:t>
            </a:r>
            <a:r>
              <a:rPr lang="el-GR" sz="1000" b="1">
                <a:solidFill>
                  <a:schemeClr val="bg1"/>
                </a:solidFill>
                <a:latin typeface="Katsoulidis" pitchFamily="50" charset="-95"/>
              </a:rPr>
              <a:t>Π</a:t>
            </a:r>
            <a:r>
              <a:rPr lang="el-GR" sz="1000" b="1">
                <a:solidFill>
                  <a:schemeClr val="bg1"/>
                </a:solidFill>
                <a:latin typeface="Times New Roman" pitchFamily="18" charset="0"/>
              </a:rPr>
              <a:t>)</a:t>
            </a:r>
            <a:endParaRPr lang="el-GR" sz="1400">
              <a:solidFill>
                <a:schemeClr val="bg1"/>
              </a:solidFill>
            </a:endParaRPr>
          </a:p>
        </p:txBody>
      </p:sp>
      <p:sp>
        <p:nvSpPr>
          <p:cNvPr id="3078" name="Rectangle 3"/>
          <p:cNvSpPr>
            <a:spLocks noGrp="1" noChangeArrowheads="1"/>
          </p:cNvSpPr>
          <p:nvPr>
            <p:ph type="subTitle" idx="1"/>
          </p:nvPr>
        </p:nvSpPr>
        <p:spPr>
          <a:xfrm>
            <a:off x="4859338" y="5303838"/>
            <a:ext cx="4191000" cy="1069975"/>
          </a:xfrm>
        </p:spPr>
        <p:txBody>
          <a:bodyPr anchor="ctr">
            <a:spAutoFit/>
          </a:bodyPr>
          <a:lstStyle/>
          <a:p>
            <a:pPr eaLnBrk="1" hangingPunct="1">
              <a:spcBef>
                <a:spcPct val="0"/>
              </a:spcBef>
              <a:tabLst>
                <a:tab pos="2636838" algn="ctr"/>
                <a:tab pos="5273675" algn="r"/>
              </a:tabLst>
            </a:pPr>
            <a:r>
              <a:rPr lang="el-GR" altLang="zh-CN" sz="1600" b="1" i="1" smtClean="0">
                <a:solidFill>
                  <a:srgbClr val="A6A6A6"/>
                </a:solidFill>
                <a:latin typeface="Arial" charset="0"/>
                <a:ea typeface="Times New Roman" pitchFamily="18" charset="0"/>
                <a:cs typeface="Arial" charset="0"/>
              </a:rPr>
              <a:t>«Αξιολόγηση στην Εκπαίδευση: μύθος που μπορεί να γίνει πραγματικότητα;»</a:t>
            </a:r>
          </a:p>
          <a:p>
            <a:pPr eaLnBrk="1" hangingPunct="1">
              <a:spcBef>
                <a:spcPct val="0"/>
              </a:spcBef>
              <a:tabLst>
                <a:tab pos="2636838" algn="ctr"/>
                <a:tab pos="5273675" algn="r"/>
              </a:tabLst>
            </a:pPr>
            <a:r>
              <a:rPr lang="el-GR" altLang="zh-CN" sz="1600" b="1" i="1" smtClean="0">
                <a:solidFill>
                  <a:srgbClr val="A6A6A6"/>
                </a:solidFill>
                <a:latin typeface="Arial" charset="0"/>
                <a:ea typeface="Times New Roman" pitchFamily="18" charset="0"/>
                <a:cs typeface="Arial" charset="0"/>
              </a:rPr>
              <a:t>ΚΟΛΛΕΓΙΟ ΑΘΗΝΩΝ</a:t>
            </a:r>
          </a:p>
          <a:p>
            <a:pPr eaLnBrk="1" hangingPunct="1">
              <a:spcBef>
                <a:spcPct val="0"/>
              </a:spcBef>
              <a:tabLst>
                <a:tab pos="2636838" algn="ctr"/>
                <a:tab pos="5273675" algn="r"/>
              </a:tabLst>
            </a:pPr>
            <a:r>
              <a:rPr lang="el-GR" altLang="zh-CN" sz="1600" b="1" i="1" smtClean="0">
                <a:solidFill>
                  <a:srgbClr val="A6A6A6"/>
                </a:solidFill>
                <a:latin typeface="Arial" charset="0"/>
                <a:ea typeface="Times New Roman" pitchFamily="18" charset="0"/>
                <a:cs typeface="Arial" charset="0"/>
              </a:rPr>
              <a:t>20 Απριλίου 2013</a:t>
            </a:r>
            <a:endParaRPr lang="el-GR" altLang="zh-CN" sz="1600" i="1" smtClean="0">
              <a:solidFill>
                <a:srgbClr val="A6A6A6"/>
              </a:solidFill>
              <a:latin typeface="Arial"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371600" y="228600"/>
            <a:ext cx="7620000" cy="715963"/>
          </a:xfrm>
          <a:prstGeom prst="rect">
            <a:avLst/>
          </a:prstGeom>
        </p:spPr>
        <p:txBody>
          <a:bodyPr/>
          <a:lstStyle/>
          <a:p>
            <a:pPr algn="ctr">
              <a:defRPr/>
            </a:pPr>
            <a:r>
              <a:rPr lang="el-GR" sz="3600" b="1" kern="0" dirty="0">
                <a:solidFill>
                  <a:srgbClr val="FFC000"/>
                </a:solidFill>
                <a:latin typeface="+mj-lt"/>
                <a:ea typeface="+mj-ea"/>
                <a:cs typeface="+mj-cs"/>
              </a:rPr>
              <a:t>Η </a:t>
            </a:r>
            <a:r>
              <a:rPr lang="el-GR" sz="3600" b="1" kern="0" dirty="0" err="1">
                <a:solidFill>
                  <a:srgbClr val="FFC000"/>
                </a:solidFill>
                <a:latin typeface="+mj-lt"/>
                <a:ea typeface="+mj-ea"/>
                <a:cs typeface="+mj-cs"/>
              </a:rPr>
              <a:t>Αυτο</a:t>
            </a:r>
            <a:r>
              <a:rPr lang="el-GR" sz="3600" b="1" kern="0" dirty="0">
                <a:solidFill>
                  <a:srgbClr val="FFC000"/>
                </a:solidFill>
                <a:latin typeface="+mj-lt"/>
                <a:ea typeface="+mj-ea"/>
                <a:cs typeface="+mj-cs"/>
              </a:rPr>
              <a:t>-αξιολόγηση της ΜΟΔΙΠ (1)</a:t>
            </a:r>
            <a:endParaRPr lang="el-GR" sz="3600" kern="0" dirty="0">
              <a:solidFill>
                <a:schemeClr val="bg1"/>
              </a:solidFill>
              <a:latin typeface="+mj-lt"/>
              <a:ea typeface="+mj-ea"/>
              <a:cs typeface="+mj-cs"/>
            </a:endParaRPr>
          </a:p>
        </p:txBody>
      </p:sp>
      <p:sp>
        <p:nvSpPr>
          <p:cNvPr id="3" name="2 - Θέση περιεχομένου"/>
          <p:cNvSpPr txBox="1">
            <a:spLocks/>
          </p:cNvSpPr>
          <p:nvPr/>
        </p:nvSpPr>
        <p:spPr>
          <a:xfrm>
            <a:off x="1524000" y="1752600"/>
            <a:ext cx="7315200" cy="4419600"/>
          </a:xfrm>
          <a:prstGeom prst="rect">
            <a:avLst/>
          </a:prstGeom>
        </p:spPr>
        <p:txBody>
          <a:bodyPr/>
          <a:lstStyle/>
          <a:p>
            <a:pPr marL="342900" indent="-342900">
              <a:spcBef>
                <a:spcPct val="20000"/>
              </a:spcBef>
              <a:buFontTx/>
              <a:buChar char="•"/>
              <a:defRPr/>
            </a:pPr>
            <a:endParaRPr lang="el-GR" sz="3200" kern="0" dirty="0">
              <a:solidFill>
                <a:schemeClr val="bg1"/>
              </a:solidFill>
              <a:latin typeface="+mn-lt"/>
            </a:endParaRPr>
          </a:p>
        </p:txBody>
      </p:sp>
      <p:sp>
        <p:nvSpPr>
          <p:cNvPr id="4" name="3 - Ορθογώνιο"/>
          <p:cNvSpPr/>
          <p:nvPr/>
        </p:nvSpPr>
        <p:spPr>
          <a:xfrm>
            <a:off x="1258888" y="1700213"/>
            <a:ext cx="7489825" cy="4524375"/>
          </a:xfrm>
          <a:prstGeom prst="rect">
            <a:avLst/>
          </a:prstGeom>
        </p:spPr>
        <p:txBody>
          <a:bodyPr>
            <a:spAutoFit/>
          </a:bodyPr>
          <a:lstStyle/>
          <a:p>
            <a:pPr algn="just" eaLnBrk="0" hangingPunct="0">
              <a:tabLst>
                <a:tab pos="450850" algn="l"/>
              </a:tabLst>
              <a:defRPr/>
            </a:pPr>
            <a:r>
              <a:rPr lang="el-GR" b="1" dirty="0">
                <a:solidFill>
                  <a:schemeClr val="bg2">
                    <a:lumMod val="60000"/>
                    <a:lumOff val="40000"/>
                  </a:schemeClr>
                </a:solidFill>
                <a:latin typeface="+mn-lt"/>
              </a:rPr>
              <a:t>Αποτελέσματα Ερωτηματολογίου Μελών ΟΜΕΑ ΕΚΠΑ ως προς την: </a:t>
            </a:r>
          </a:p>
          <a:p>
            <a:pPr algn="just" eaLnBrk="0" hangingPunct="0">
              <a:tabLst>
                <a:tab pos="450850" algn="l"/>
              </a:tabLst>
              <a:defRPr/>
            </a:pPr>
            <a:endParaRPr lang="el-GR" b="1" dirty="0">
              <a:solidFill>
                <a:schemeClr val="bg2">
                  <a:lumMod val="60000"/>
                  <a:lumOff val="40000"/>
                </a:schemeClr>
              </a:solidFill>
              <a:latin typeface="+mn-lt"/>
            </a:endParaRPr>
          </a:p>
          <a:p>
            <a:pPr algn="just" eaLnBrk="0" hangingPunct="0">
              <a:tabLst>
                <a:tab pos="450850" algn="l"/>
              </a:tabLst>
              <a:defRPr/>
            </a:pPr>
            <a:r>
              <a:rPr lang="el-GR" b="1" i="1" dirty="0">
                <a:solidFill>
                  <a:schemeClr val="bg1"/>
                </a:solidFill>
                <a:latin typeface="+mn-lt"/>
              </a:rPr>
              <a:t>Αποτελεσματικότητα: </a:t>
            </a:r>
            <a:r>
              <a:rPr lang="el-GR" i="1" dirty="0">
                <a:solidFill>
                  <a:schemeClr val="bg1"/>
                </a:solidFill>
                <a:latin typeface="+mn-lt"/>
              </a:rPr>
              <a:t>Τα μέλη των ΟΜ.Ε.Α. αναγνωρίζουν ως καθοριστική τη συμβολή της ΜΟ.ΔΙ.Π. Ε.Κ.Π.Α στη διενέργεια των διαδικασιών αξιολόγησης στα Τμήματα του Πανεπιστημίου Αθηνών. Κρίνουν ότι ο ρόλος της είναι ιδιαίτερα</a:t>
            </a:r>
            <a:r>
              <a:rPr lang="el-GR" i="1" u="sng" dirty="0">
                <a:solidFill>
                  <a:schemeClr val="bg1"/>
                </a:solidFill>
                <a:latin typeface="+mn-lt"/>
              </a:rPr>
              <a:t> </a:t>
            </a:r>
            <a:r>
              <a:rPr lang="el-GR" i="1" dirty="0">
                <a:solidFill>
                  <a:schemeClr val="bg1"/>
                </a:solidFill>
                <a:latin typeface="+mn-lt"/>
              </a:rPr>
              <a:t>σημαντικός για το μέλλον του Ιδρύματος, γεγονός που  αποτυπώνει τη μεταστροφή του αρνητικού κλίματος που επικρατούσε παλιότερα σχετικά με </a:t>
            </a:r>
          </a:p>
          <a:p>
            <a:pPr algn="just" eaLnBrk="0" hangingPunct="0">
              <a:tabLst>
                <a:tab pos="450850" algn="l"/>
              </a:tabLst>
              <a:defRPr/>
            </a:pPr>
            <a:r>
              <a:rPr lang="el-GR" i="1" dirty="0">
                <a:solidFill>
                  <a:schemeClr val="bg1"/>
                </a:solidFill>
                <a:latin typeface="+mn-lt"/>
              </a:rPr>
              <a:t>τις διαδικασίες αξιολόγησης.</a:t>
            </a:r>
            <a:endParaRPr lang="el-GR" sz="4800" i="1" dirty="0">
              <a:solidFill>
                <a:schemeClr val="bg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Ορθογώνιο"/>
          <p:cNvSpPr>
            <a:spLocks noChangeArrowheads="1"/>
          </p:cNvSpPr>
          <p:nvPr/>
        </p:nvSpPr>
        <p:spPr bwMode="auto">
          <a:xfrm>
            <a:off x="1331913" y="2565400"/>
            <a:ext cx="7632700" cy="3046413"/>
          </a:xfrm>
          <a:prstGeom prst="rect">
            <a:avLst/>
          </a:prstGeom>
          <a:noFill/>
          <a:ln w="9525">
            <a:noFill/>
            <a:miter lim="800000"/>
            <a:headEnd/>
            <a:tailEnd/>
          </a:ln>
        </p:spPr>
        <p:txBody>
          <a:bodyPr>
            <a:spAutoFit/>
          </a:bodyPr>
          <a:lstStyle/>
          <a:p>
            <a:pPr algn="just" eaLnBrk="0" hangingPunct="0">
              <a:tabLst>
                <a:tab pos="450850" algn="l"/>
              </a:tabLst>
            </a:pPr>
            <a:r>
              <a:rPr lang="el-GR" b="1" i="1">
                <a:solidFill>
                  <a:schemeClr val="bg1"/>
                </a:solidFill>
              </a:rPr>
              <a:t>Επιστημονικούς συνεργάτες ΜΟ.ΔΙ.Π. Ε.Κ.Π.Α: </a:t>
            </a:r>
          </a:p>
          <a:p>
            <a:pPr algn="just" eaLnBrk="0" hangingPunct="0">
              <a:tabLst>
                <a:tab pos="450850" algn="l"/>
              </a:tabLst>
            </a:pPr>
            <a:r>
              <a:rPr lang="el-GR" i="1">
                <a:solidFill>
                  <a:schemeClr val="bg1"/>
                </a:solidFill>
              </a:rPr>
              <a:t>Τα μέλη των ΟΜ.Ε.Α. θεωρούν αποτελεσματικούς και επαρκώς καταρτισμένους τους επιστημονικούς συνεργάτες της Υπηρεσίας, με τους οποίους έρχονται σε επαφή και δείχνουν να επιθυμούν τη βοήθειά τους. </a:t>
            </a:r>
          </a:p>
          <a:p>
            <a:pPr algn="just" eaLnBrk="0" hangingPunct="0">
              <a:tabLst>
                <a:tab pos="450850" algn="l"/>
              </a:tabLst>
            </a:pPr>
            <a:r>
              <a:rPr lang="el-GR" i="1">
                <a:solidFill>
                  <a:schemeClr val="bg1"/>
                </a:solidFill>
              </a:rPr>
              <a:t>Αναγνωρίζουν τον  επαγγελματισμό τους και την ευκολία με την οποία  έρχονται σε επαφή μαζί τους όταν τους χρειάζονται.</a:t>
            </a:r>
            <a:endParaRPr lang="el-GR" sz="4800" i="1">
              <a:solidFill>
                <a:schemeClr val="bg1"/>
              </a:solidFill>
            </a:endParaRPr>
          </a:p>
        </p:txBody>
      </p:sp>
      <p:sp>
        <p:nvSpPr>
          <p:cNvPr id="3" name="1 - Τίτλος"/>
          <p:cNvSpPr txBox="1">
            <a:spLocks/>
          </p:cNvSpPr>
          <p:nvPr/>
        </p:nvSpPr>
        <p:spPr>
          <a:xfrm>
            <a:off x="1371600" y="228600"/>
            <a:ext cx="7620000" cy="715963"/>
          </a:xfrm>
          <a:prstGeom prst="rect">
            <a:avLst/>
          </a:prstGeom>
        </p:spPr>
        <p:txBody>
          <a:bodyPr/>
          <a:lstStyle/>
          <a:p>
            <a:pPr algn="ctr">
              <a:defRPr/>
            </a:pPr>
            <a:r>
              <a:rPr lang="el-GR" sz="3600" b="1" kern="0" dirty="0">
                <a:solidFill>
                  <a:srgbClr val="FFC000"/>
                </a:solidFill>
                <a:latin typeface="+mj-lt"/>
                <a:ea typeface="+mj-ea"/>
                <a:cs typeface="+mj-cs"/>
              </a:rPr>
              <a:t>Η </a:t>
            </a:r>
            <a:r>
              <a:rPr lang="el-GR" sz="3600" b="1" kern="0" dirty="0" err="1">
                <a:solidFill>
                  <a:srgbClr val="FFC000"/>
                </a:solidFill>
                <a:latin typeface="+mj-lt"/>
                <a:ea typeface="+mj-ea"/>
                <a:cs typeface="+mj-cs"/>
              </a:rPr>
              <a:t>Αυτο</a:t>
            </a:r>
            <a:r>
              <a:rPr lang="el-GR" sz="3600" b="1" kern="0" dirty="0">
                <a:solidFill>
                  <a:srgbClr val="FFC000"/>
                </a:solidFill>
                <a:latin typeface="+mj-lt"/>
                <a:ea typeface="+mj-ea"/>
                <a:cs typeface="+mj-cs"/>
              </a:rPr>
              <a:t>-αξιολόγηση της ΜΟΔΙΠ (2)</a:t>
            </a:r>
            <a:endParaRPr lang="el-GR" sz="3600" kern="0" dirty="0">
              <a:solidFill>
                <a:schemeClr val="bg1"/>
              </a:solidFill>
              <a:latin typeface="+mj-lt"/>
              <a:ea typeface="+mj-ea"/>
              <a:cs typeface="+mj-cs"/>
            </a:endParaRPr>
          </a:p>
        </p:txBody>
      </p:sp>
      <p:sp>
        <p:nvSpPr>
          <p:cNvPr id="4" name="3 - Ορθογώνιο"/>
          <p:cNvSpPr/>
          <p:nvPr/>
        </p:nvSpPr>
        <p:spPr>
          <a:xfrm>
            <a:off x="1476375" y="1052513"/>
            <a:ext cx="6840538" cy="831850"/>
          </a:xfrm>
          <a:prstGeom prst="rect">
            <a:avLst/>
          </a:prstGeom>
        </p:spPr>
        <p:txBody>
          <a:bodyPr>
            <a:spAutoFit/>
          </a:bodyPr>
          <a:lstStyle/>
          <a:p>
            <a:pPr algn="just" eaLnBrk="0" hangingPunct="0">
              <a:tabLst>
                <a:tab pos="450850" algn="l"/>
              </a:tabLst>
              <a:defRPr/>
            </a:pPr>
            <a:r>
              <a:rPr lang="el-GR" b="1" dirty="0">
                <a:solidFill>
                  <a:schemeClr val="bg2">
                    <a:lumMod val="60000"/>
                    <a:lumOff val="40000"/>
                  </a:schemeClr>
                </a:solidFill>
                <a:latin typeface="Arial" pitchFamily="34" charset="0"/>
              </a:rPr>
              <a:t>Αποτελέσματα Ερωτηματολογίου Μελών ΟΜΕΑ ΕΚΠΑ ως προς τους: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noChangeAspect="1"/>
          </p:cNvGrpSpPr>
          <p:nvPr/>
        </p:nvGrpSpPr>
        <p:grpSpPr bwMode="auto">
          <a:xfrm>
            <a:off x="0" y="333375"/>
            <a:ext cx="7983538" cy="5572125"/>
            <a:chOff x="-77" y="3393"/>
            <a:chExt cx="10097" cy="8640"/>
          </a:xfrm>
        </p:grpSpPr>
        <p:sp>
          <p:nvSpPr>
            <p:cNvPr id="14351" name="AutoShape 5"/>
            <p:cNvSpPr>
              <a:spLocks noChangeAspect="1" noChangeArrowheads="1"/>
            </p:cNvSpPr>
            <p:nvPr/>
          </p:nvSpPr>
          <p:spPr bwMode="auto">
            <a:xfrm>
              <a:off x="-77" y="3393"/>
              <a:ext cx="10097" cy="8640"/>
            </a:xfrm>
            <a:prstGeom prst="rect">
              <a:avLst/>
            </a:prstGeom>
            <a:noFill/>
            <a:ln w="9525">
              <a:noFill/>
              <a:miter lim="800000"/>
              <a:headEnd/>
              <a:tailEnd/>
            </a:ln>
          </p:spPr>
          <p:txBody>
            <a:bodyPr/>
            <a:lstStyle/>
            <a:p>
              <a:endParaRPr lang="el-GR"/>
            </a:p>
          </p:txBody>
        </p:sp>
        <p:sp>
          <p:nvSpPr>
            <p:cNvPr id="32774" name="Text Box 6"/>
            <p:cNvSpPr txBox="1">
              <a:spLocks noChangeArrowheads="1"/>
            </p:cNvSpPr>
            <p:nvPr/>
          </p:nvSpPr>
          <p:spPr bwMode="auto">
            <a:xfrm>
              <a:off x="2113" y="3504"/>
              <a:ext cx="2977" cy="898"/>
            </a:xfrm>
            <a:prstGeom prst="rect">
              <a:avLst/>
            </a:prstGeom>
            <a:solidFill>
              <a:schemeClr val="accent2">
                <a:lumMod val="50000"/>
              </a:schemeClr>
            </a:solidFill>
            <a:ln>
              <a:headEnd/>
              <a:tailEnd/>
            </a:ln>
          </p:spPr>
          <p:style>
            <a:lnRef idx="3">
              <a:schemeClr val="lt1"/>
            </a:lnRef>
            <a:fillRef idx="1">
              <a:schemeClr val="accent2"/>
            </a:fillRef>
            <a:effectRef idx="1">
              <a:schemeClr val="accent2"/>
            </a:effectRef>
            <a:fontRef idx="minor">
              <a:schemeClr val="lt1"/>
            </a:fontRef>
          </p:style>
          <p:txBody>
            <a:bodyPr/>
            <a:lstStyle/>
            <a:p>
              <a:pPr algn="ctr" eaLnBrk="0" hangingPunct="0">
                <a:defRPr/>
              </a:pPr>
              <a:r>
                <a:rPr lang="el-GR" altLang="ko-KR" sz="1600" b="1" dirty="0">
                  <a:latin typeface="Times New Roman" pitchFamily="18" charset="0"/>
                  <a:ea typeface="Batang" pitchFamily="18" charset="-127"/>
                </a:rPr>
                <a:t>ΠΡΟΕΔΡΟΣ ΜΟ.ΔΙ.Π</a:t>
              </a:r>
              <a:endParaRPr lang="el-GR" sz="3200" b="1" dirty="0">
                <a:latin typeface="Arial" charset="0"/>
              </a:endParaRPr>
            </a:p>
          </p:txBody>
        </p:sp>
        <p:sp>
          <p:nvSpPr>
            <p:cNvPr id="32775" name="Text Box 7"/>
            <p:cNvSpPr txBox="1">
              <a:spLocks noChangeArrowheads="1"/>
            </p:cNvSpPr>
            <p:nvPr/>
          </p:nvSpPr>
          <p:spPr bwMode="auto">
            <a:xfrm>
              <a:off x="2113" y="4882"/>
              <a:ext cx="2973" cy="8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ΔΙΟΙΚΟΥΣΑ </a:t>
              </a:r>
            </a:p>
            <a:p>
              <a:pPr algn="ctr" eaLnBrk="0" hangingPunct="0">
                <a:defRPr/>
              </a:pPr>
              <a:r>
                <a:rPr lang="el-GR" altLang="ko-KR" sz="1200" b="1" dirty="0">
                  <a:latin typeface="Times New Roman" pitchFamily="18" charset="0"/>
                  <a:ea typeface="Batang" pitchFamily="18" charset="-127"/>
                </a:rPr>
                <a:t>ΕΠΙΤΡΟΠΗ ΜΟ.ΔΙ.Π</a:t>
              </a:r>
              <a:endParaRPr lang="el-GR" b="1" dirty="0">
                <a:latin typeface="Arial" charset="0"/>
              </a:endParaRPr>
            </a:p>
          </p:txBody>
        </p:sp>
        <p:sp>
          <p:nvSpPr>
            <p:cNvPr id="32776" name="Text Box 8"/>
            <p:cNvSpPr txBox="1">
              <a:spLocks noChangeArrowheads="1"/>
            </p:cNvSpPr>
            <p:nvPr/>
          </p:nvSpPr>
          <p:spPr bwMode="auto">
            <a:xfrm>
              <a:off x="2113" y="6002"/>
              <a:ext cx="2975" cy="800"/>
            </a:xfrm>
            <a:prstGeom prst="rect">
              <a:avLst/>
            </a:prstGeom>
            <a:solidFill>
              <a:schemeClr val="tx2"/>
            </a:solidFill>
            <a:ln>
              <a:headEnd/>
              <a:tailEnd/>
            </a:ln>
          </p:spPr>
          <p:style>
            <a:lnRef idx="3">
              <a:schemeClr val="lt1"/>
            </a:lnRef>
            <a:fillRef idx="1">
              <a:schemeClr val="accent3"/>
            </a:fillRef>
            <a:effectRef idx="1">
              <a:schemeClr val="accent3"/>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ΓΕΝΙΚΟΣ </a:t>
              </a:r>
            </a:p>
            <a:p>
              <a:pPr algn="ctr" eaLnBrk="0" hangingPunct="0">
                <a:defRPr/>
              </a:pPr>
              <a:r>
                <a:rPr lang="el-GR" altLang="ko-KR" sz="1200" b="1" dirty="0">
                  <a:latin typeface="Times New Roman" pitchFamily="18" charset="0"/>
                  <a:ea typeface="Batang" pitchFamily="18" charset="-127"/>
                </a:rPr>
                <a:t>ΣΥΝΤΟΝΙΣΤΗΣ ΜΟ.ΔΙ.Π</a:t>
              </a:r>
              <a:endParaRPr lang="el-GR" dirty="0">
                <a:latin typeface="Arial" charset="0"/>
              </a:endParaRPr>
            </a:p>
          </p:txBody>
        </p:sp>
        <p:sp>
          <p:nvSpPr>
            <p:cNvPr id="32777" name="Text Box 9"/>
            <p:cNvSpPr txBox="1">
              <a:spLocks noChangeArrowheads="1"/>
            </p:cNvSpPr>
            <p:nvPr/>
          </p:nvSpPr>
          <p:spPr bwMode="auto">
            <a:xfrm>
              <a:off x="2113" y="7282"/>
              <a:ext cx="2975" cy="96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ΥΠΕΥΘΥΝΟΣ</a:t>
              </a:r>
            </a:p>
            <a:p>
              <a:pPr algn="ctr" eaLnBrk="0" hangingPunct="0">
                <a:defRPr/>
              </a:pPr>
              <a:r>
                <a:rPr lang="el-GR" altLang="ko-KR" sz="1200" b="1" dirty="0">
                  <a:latin typeface="Times New Roman" pitchFamily="18" charset="0"/>
                  <a:ea typeface="Batang" pitchFamily="18" charset="-127"/>
                </a:rPr>
                <a:t>ΔΙΟΙΚΗΤΙΚΗΣ ΥΠΟΣΤΗΡΙΞΗΣ ΜΟ.ΔΙ.Π</a:t>
              </a:r>
              <a:endParaRPr lang="el-GR" dirty="0">
                <a:latin typeface="Arial" charset="0"/>
              </a:endParaRPr>
            </a:p>
          </p:txBody>
        </p:sp>
        <p:sp>
          <p:nvSpPr>
            <p:cNvPr id="14356" name="Line 10"/>
            <p:cNvSpPr>
              <a:spLocks noChangeShapeType="1"/>
            </p:cNvSpPr>
            <p:nvPr/>
          </p:nvSpPr>
          <p:spPr bwMode="auto">
            <a:xfrm>
              <a:off x="7515" y="6321"/>
              <a:ext cx="626" cy="0"/>
            </a:xfrm>
            <a:prstGeom prst="line">
              <a:avLst/>
            </a:prstGeom>
            <a:noFill/>
            <a:ln w="9525">
              <a:solidFill>
                <a:srgbClr val="000000"/>
              </a:solidFill>
              <a:round/>
              <a:headEnd/>
              <a:tailEnd/>
            </a:ln>
          </p:spPr>
          <p:txBody>
            <a:bodyPr/>
            <a:lstStyle/>
            <a:p>
              <a:endParaRPr lang="el-GR"/>
            </a:p>
          </p:txBody>
        </p:sp>
        <p:sp>
          <p:nvSpPr>
            <p:cNvPr id="14357" name="Line 11"/>
            <p:cNvSpPr>
              <a:spLocks noChangeShapeType="1"/>
            </p:cNvSpPr>
            <p:nvPr/>
          </p:nvSpPr>
          <p:spPr bwMode="auto">
            <a:xfrm>
              <a:off x="7515" y="7761"/>
              <a:ext cx="470" cy="1"/>
            </a:xfrm>
            <a:prstGeom prst="line">
              <a:avLst/>
            </a:prstGeom>
            <a:noFill/>
            <a:ln w="9525">
              <a:solidFill>
                <a:srgbClr val="000000"/>
              </a:solidFill>
              <a:round/>
              <a:headEnd/>
              <a:tailEnd/>
            </a:ln>
          </p:spPr>
          <p:txBody>
            <a:bodyPr/>
            <a:lstStyle/>
            <a:p>
              <a:endParaRPr lang="el-GR"/>
            </a:p>
          </p:txBody>
        </p:sp>
        <p:sp>
          <p:nvSpPr>
            <p:cNvPr id="32780" name="Text Box 12"/>
            <p:cNvSpPr txBox="1">
              <a:spLocks noChangeArrowheads="1"/>
            </p:cNvSpPr>
            <p:nvPr/>
          </p:nvSpPr>
          <p:spPr bwMode="auto">
            <a:xfrm>
              <a:off x="5402" y="6002"/>
              <a:ext cx="2973" cy="800"/>
            </a:xfrm>
            <a:prstGeom prst="rect">
              <a:avLst/>
            </a:prstGeom>
            <a:solidFill>
              <a:schemeClr val="accent1"/>
            </a:solidFill>
            <a:ln>
              <a:solidFill>
                <a:schemeClr val="accent5">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ΟΜΑΔΑ ΕΠΙΣΤΗΜΟΝΙΚΗΣ ΥΠΟΣΤΗΡΙΞΗΣ (Ο.ΕΠ.Υ</a:t>
              </a:r>
              <a:r>
                <a:rPr lang="el-GR" altLang="ko-KR" sz="1400" b="1" dirty="0">
                  <a:latin typeface="Times New Roman" pitchFamily="18" charset="0"/>
                  <a:ea typeface="Batang" pitchFamily="18" charset="-127"/>
                </a:rPr>
                <a:t>)</a:t>
              </a:r>
              <a:endParaRPr lang="el-GR" sz="2800" dirty="0">
                <a:latin typeface="Arial" charset="0"/>
              </a:endParaRPr>
            </a:p>
          </p:txBody>
        </p:sp>
        <p:sp>
          <p:nvSpPr>
            <p:cNvPr id="32781" name="Text Box 13"/>
            <p:cNvSpPr txBox="1">
              <a:spLocks noChangeArrowheads="1"/>
            </p:cNvSpPr>
            <p:nvPr/>
          </p:nvSpPr>
          <p:spPr bwMode="auto">
            <a:xfrm>
              <a:off x="5446" y="7383"/>
              <a:ext cx="2971" cy="800"/>
            </a:xfrm>
            <a:prstGeom prst="rect">
              <a:avLst/>
            </a:prstGeom>
            <a:solidFill>
              <a:schemeClr val="accent1"/>
            </a:solidFill>
            <a:ln>
              <a:solidFill>
                <a:schemeClr val="accent5">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defRPr/>
              </a:pPr>
              <a:r>
                <a:rPr lang="el-GR" altLang="ko-KR" sz="1200" b="1" dirty="0">
                  <a:latin typeface="Batang" pitchFamily="18" charset="-127"/>
                  <a:ea typeface="Batang" pitchFamily="18" charset="-127"/>
                </a:rPr>
                <a:t>ΟΜΑΔΑ ΔΙΟΙΚΗΤΙΚΗΣ ΥΠΟΣΤΗΡΙΞΗΣ</a:t>
              </a:r>
            </a:p>
            <a:p>
              <a:pPr eaLnBrk="0" hangingPunct="0">
                <a:defRPr/>
              </a:pPr>
              <a:endParaRPr lang="el-GR" sz="1200" dirty="0">
                <a:latin typeface="Batang" pitchFamily="18" charset="-127"/>
                <a:ea typeface="Batang" pitchFamily="18" charset="-127"/>
              </a:endParaRPr>
            </a:p>
          </p:txBody>
        </p:sp>
        <p:sp>
          <p:nvSpPr>
            <p:cNvPr id="2" name="Text Box 14"/>
            <p:cNvSpPr txBox="1">
              <a:spLocks noChangeArrowheads="1"/>
            </p:cNvSpPr>
            <p:nvPr/>
          </p:nvSpPr>
          <p:spPr bwMode="auto">
            <a:xfrm>
              <a:off x="2063" y="8641"/>
              <a:ext cx="2973" cy="133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l-GR" altLang="ko-KR" sz="1400" b="1" dirty="0">
                  <a:latin typeface="Times New Roman" pitchFamily="18" charset="0"/>
                  <a:ea typeface="Batang" pitchFamily="18" charset="-127"/>
                </a:rPr>
                <a:t>ΟΜΑΔΑ ΕΣΩΤΕΡΙΚΗΣ </a:t>
              </a:r>
            </a:p>
            <a:p>
              <a:pPr algn="ctr" eaLnBrk="0" hangingPunct="0">
                <a:defRPr/>
              </a:pPr>
              <a:r>
                <a:rPr lang="el-GR" altLang="ko-KR" sz="1400" b="1" dirty="0">
                  <a:latin typeface="Times New Roman" pitchFamily="18" charset="0"/>
                  <a:ea typeface="Batang" pitchFamily="18" charset="-127"/>
                </a:rPr>
                <a:t>ΑΞΙΟΛΟΓΗΣΗΣ (ΟΜΕΑ)</a:t>
              </a:r>
            </a:p>
            <a:p>
              <a:pPr algn="ctr" eaLnBrk="0" hangingPunct="0">
                <a:defRPr/>
              </a:pPr>
              <a:r>
                <a:rPr lang="el-GR" altLang="ko-KR" sz="1400" b="1" dirty="0">
                  <a:latin typeface="Times New Roman" pitchFamily="18" charset="0"/>
                  <a:ea typeface="Batang" pitchFamily="18" charset="-127"/>
                </a:rPr>
                <a:t>ΤΜΗΜΑΤΩΝ</a:t>
              </a:r>
              <a:endParaRPr lang="el-GR" sz="2000" dirty="0">
                <a:latin typeface="Arial" charset="0"/>
              </a:endParaRPr>
            </a:p>
          </p:txBody>
        </p:sp>
        <p:sp>
          <p:nvSpPr>
            <p:cNvPr id="14361" name="AutoShape 18"/>
            <p:cNvSpPr>
              <a:spLocks/>
            </p:cNvSpPr>
            <p:nvPr/>
          </p:nvSpPr>
          <p:spPr bwMode="auto">
            <a:xfrm rot="-5400000">
              <a:off x="4537" y="8055"/>
              <a:ext cx="480" cy="5011"/>
            </a:xfrm>
            <a:prstGeom prst="leftBrace">
              <a:avLst>
                <a:gd name="adj1" fmla="val 86997"/>
                <a:gd name="adj2" fmla="val 50000"/>
              </a:avLst>
            </a:prstGeom>
            <a:noFill/>
            <a:ln w="9525">
              <a:solidFill>
                <a:srgbClr val="000000"/>
              </a:solidFill>
              <a:round/>
              <a:headEnd/>
              <a:tailEnd/>
            </a:ln>
          </p:spPr>
          <p:txBody>
            <a:bodyPr/>
            <a:lstStyle/>
            <a:p>
              <a:endParaRPr lang="el-GR"/>
            </a:p>
          </p:txBody>
        </p:sp>
        <p:sp>
          <p:nvSpPr>
            <p:cNvPr id="3" name="Text Box 19"/>
            <p:cNvSpPr txBox="1">
              <a:spLocks noChangeArrowheads="1"/>
            </p:cNvSpPr>
            <p:nvPr/>
          </p:nvSpPr>
          <p:spPr bwMode="auto">
            <a:xfrm>
              <a:off x="240" y="5404"/>
              <a:ext cx="1002" cy="357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pPr algn="ctr" eaLnBrk="0" hangingPunct="0">
                <a:defRPr/>
              </a:pPr>
              <a:r>
                <a:rPr lang="el-GR" altLang="ko-KR" sz="1200" b="1" dirty="0">
                  <a:latin typeface="Times New Roman" pitchFamily="18" charset="0"/>
                  <a:ea typeface="Batang" pitchFamily="18" charset="-127"/>
                </a:rPr>
                <a:t>ΑΡΧΗ ΔΙΑΣΦΑΛΙΣΗΣ ΠΟΙΟΤΗΤΑΣ (Α.ΔΙ.Π)</a:t>
              </a:r>
              <a:endParaRPr lang="el-GR" dirty="0">
                <a:latin typeface="Arial" charset="0"/>
              </a:endParaRPr>
            </a:p>
          </p:txBody>
        </p:sp>
        <p:sp>
          <p:nvSpPr>
            <p:cNvPr id="4" name="Text Box 20"/>
            <p:cNvSpPr txBox="1">
              <a:spLocks noChangeArrowheads="1"/>
            </p:cNvSpPr>
            <p:nvPr/>
          </p:nvSpPr>
          <p:spPr bwMode="auto">
            <a:xfrm>
              <a:off x="3155" y="10984"/>
              <a:ext cx="3443" cy="89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el-GR" altLang="ko-KR" sz="1200" b="1" dirty="0">
                  <a:latin typeface="Times New Roman" pitchFamily="18" charset="0"/>
                  <a:ea typeface="Batang" pitchFamily="18" charset="-127"/>
                </a:rPr>
                <a:t>ΝΟΜΙΜΟΣ ΕΚΠΡΟΣΩΠΟΣ ΜΟ.ΔΙ.Π</a:t>
              </a:r>
              <a:endParaRPr lang="el-GR" dirty="0">
                <a:latin typeface="Arial" charset="0"/>
              </a:endParaRPr>
            </a:p>
          </p:txBody>
        </p:sp>
        <p:sp>
          <p:nvSpPr>
            <p:cNvPr id="14364" name="AutoShape 21"/>
            <p:cNvSpPr>
              <a:spLocks/>
            </p:cNvSpPr>
            <p:nvPr/>
          </p:nvSpPr>
          <p:spPr bwMode="auto">
            <a:xfrm>
              <a:off x="1332" y="4241"/>
              <a:ext cx="782" cy="5440"/>
            </a:xfrm>
            <a:prstGeom prst="leftBrace">
              <a:avLst>
                <a:gd name="adj1" fmla="val 57971"/>
                <a:gd name="adj2" fmla="val 50000"/>
              </a:avLst>
            </a:prstGeom>
            <a:noFill/>
            <a:ln w="9525">
              <a:solidFill>
                <a:srgbClr val="000000"/>
              </a:solidFill>
              <a:round/>
              <a:headEnd/>
              <a:tailEnd/>
            </a:ln>
          </p:spPr>
          <p:txBody>
            <a:bodyPr/>
            <a:lstStyle/>
            <a:p>
              <a:endParaRPr lang="el-GR"/>
            </a:p>
          </p:txBody>
        </p:sp>
      </p:grpSp>
      <p:sp>
        <p:nvSpPr>
          <p:cNvPr id="32793" name="Oval 25"/>
          <p:cNvSpPr>
            <a:spLocks noChangeArrowheads="1"/>
          </p:cNvSpPr>
          <p:nvPr/>
        </p:nvSpPr>
        <p:spPr bwMode="auto">
          <a:xfrm>
            <a:off x="6516688" y="3500439"/>
            <a:ext cx="2627312" cy="2736874"/>
          </a:xfrm>
          <a:prstGeom prst="ellipse">
            <a:avLst/>
          </a:prstGeom>
          <a:solidFill>
            <a:schemeClr val="accent2">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defRPr/>
            </a:pPr>
            <a:endParaRPr lang="el-GR" sz="3200" b="1">
              <a:latin typeface="Arial" charset="0"/>
            </a:endParaRPr>
          </a:p>
        </p:txBody>
      </p:sp>
      <p:sp>
        <p:nvSpPr>
          <p:cNvPr id="14342" name="Text Box 26"/>
          <p:cNvSpPr txBox="1">
            <a:spLocks noChangeArrowheads="1"/>
          </p:cNvSpPr>
          <p:nvPr/>
        </p:nvSpPr>
        <p:spPr bwMode="auto">
          <a:xfrm>
            <a:off x="7235825" y="3789363"/>
            <a:ext cx="1296988" cy="366712"/>
          </a:xfrm>
          <a:prstGeom prst="rect">
            <a:avLst/>
          </a:prstGeom>
          <a:noFill/>
          <a:ln w="9525">
            <a:noFill/>
            <a:miter lim="800000"/>
            <a:headEnd/>
            <a:tailEnd/>
          </a:ln>
        </p:spPr>
        <p:txBody>
          <a:bodyPr>
            <a:spAutoFit/>
          </a:bodyPr>
          <a:lstStyle/>
          <a:p>
            <a:pPr eaLnBrk="0" hangingPunct="0">
              <a:spcBef>
                <a:spcPct val="50000"/>
              </a:spcBef>
            </a:pPr>
            <a:endParaRPr lang="el-GR"/>
          </a:p>
        </p:txBody>
      </p:sp>
      <p:sp>
        <p:nvSpPr>
          <p:cNvPr id="32795" name="Text Box 27"/>
          <p:cNvSpPr txBox="1">
            <a:spLocks noChangeArrowheads="1"/>
          </p:cNvSpPr>
          <p:nvPr/>
        </p:nvSpPr>
        <p:spPr bwMode="auto">
          <a:xfrm>
            <a:off x="6804025" y="3789363"/>
            <a:ext cx="2160588" cy="2354262"/>
          </a:xfrm>
          <a:prstGeom prst="rect">
            <a:avLst/>
          </a:prstGeom>
          <a:noFill/>
          <a:ln w="9525">
            <a:noFill/>
            <a:miter lim="800000"/>
            <a:headEnd/>
            <a:tailEnd/>
          </a:ln>
        </p:spPr>
        <p:txBody>
          <a:bodyPr>
            <a:spAutoFit/>
          </a:bodyPr>
          <a:lstStyle/>
          <a:p>
            <a:pPr algn="ctr">
              <a:spcBef>
                <a:spcPct val="20000"/>
              </a:spcBef>
            </a:pPr>
            <a:r>
              <a:rPr lang="el-GR" sz="1400" b="1"/>
              <a:t>Σύνταξη  του οργανογράμματος  και του κανονισμού λειτουργίας της μονάδας, τα οποία κατατέθηκαν στην διοικούσα επιτροπή </a:t>
            </a:r>
            <a:r>
              <a:rPr lang="en-US" sz="1400" b="1"/>
              <a:t>&amp; </a:t>
            </a:r>
            <a:r>
              <a:rPr lang="el-GR" sz="1400" b="1"/>
              <a:t>έλαβαν  την σχετική έγκρισή</a:t>
            </a:r>
            <a:r>
              <a:rPr lang="en-US" sz="1400" b="1"/>
              <a:t> </a:t>
            </a:r>
            <a:r>
              <a:rPr lang="el-GR" sz="1400" b="1"/>
              <a:t>της.</a:t>
            </a:r>
          </a:p>
          <a:p>
            <a:pPr algn="ctr" eaLnBrk="0" hangingPunct="0">
              <a:spcBef>
                <a:spcPct val="50000"/>
              </a:spcBef>
            </a:pPr>
            <a:endParaRPr lang="el-GR" sz="1400" b="1"/>
          </a:p>
        </p:txBody>
      </p:sp>
      <p:sp>
        <p:nvSpPr>
          <p:cNvPr id="30" name="29 - Στρογγυλεμένο ορθογώνιο"/>
          <p:cNvSpPr/>
          <p:nvPr/>
        </p:nvSpPr>
        <p:spPr>
          <a:xfrm>
            <a:off x="4784725" y="333375"/>
            <a:ext cx="4176713" cy="1150938"/>
          </a:xfrm>
          <a:prstGeom prst="roundRect">
            <a:avLst/>
          </a:prstGeom>
          <a:solidFill>
            <a:schemeClr val="accent2">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l-GR" b="1" dirty="0">
                <a:solidFill>
                  <a:schemeClr val="accent4">
                    <a:lumMod val="75000"/>
                  </a:schemeClr>
                </a:solidFill>
              </a:rPr>
              <a:t>ΟΡΓΑΝΟΓΡΑΜΜΑ </a:t>
            </a:r>
          </a:p>
          <a:p>
            <a:pPr algn="ctr">
              <a:defRPr/>
            </a:pPr>
            <a:r>
              <a:rPr lang="el-GR" b="1" dirty="0">
                <a:solidFill>
                  <a:schemeClr val="accent4">
                    <a:lumMod val="75000"/>
                  </a:schemeClr>
                </a:solidFill>
              </a:rPr>
              <a:t>ΜΟΔΙΠ ΕΚΠΑ</a:t>
            </a:r>
          </a:p>
        </p:txBody>
      </p:sp>
      <p:cxnSp>
        <p:nvCxnSpPr>
          <p:cNvPr id="31" name="30 - Ευθεία γραμμή σύνδεσης"/>
          <p:cNvCxnSpPr>
            <a:stCxn id="32774" idx="2"/>
            <a:endCxn id="32775" idx="0"/>
          </p:cNvCxnSpPr>
          <p:nvPr/>
        </p:nvCxnSpPr>
        <p:spPr>
          <a:xfrm flipH="1">
            <a:off x="2906713" y="982663"/>
            <a:ext cx="1587"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a:stCxn id="32775" idx="2"/>
            <a:endCxn id="32776" idx="0"/>
          </p:cNvCxnSpPr>
          <p:nvPr/>
        </p:nvCxnSpPr>
        <p:spPr>
          <a:xfrm>
            <a:off x="2906713" y="1808163"/>
            <a:ext cx="1587"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a:stCxn id="32776" idx="2"/>
            <a:endCxn id="32777" idx="0"/>
          </p:cNvCxnSpPr>
          <p:nvPr/>
        </p:nvCxnSpPr>
        <p:spPr>
          <a:xfrm>
            <a:off x="2908300" y="2530475"/>
            <a:ext cx="0" cy="309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a:stCxn id="32776" idx="3"/>
            <a:endCxn id="32780" idx="1"/>
          </p:cNvCxnSpPr>
          <p:nvPr/>
        </p:nvCxnSpPr>
        <p:spPr>
          <a:xfrm>
            <a:off x="4084638" y="2273300"/>
            <a:ext cx="24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 Ευθεία γραμμή σύνδεσης"/>
          <p:cNvCxnSpPr>
            <a:stCxn id="32777" idx="3"/>
            <a:endCxn id="32781" idx="1"/>
          </p:cNvCxnSpPr>
          <p:nvPr/>
        </p:nvCxnSpPr>
        <p:spPr>
          <a:xfrm>
            <a:off x="4084638" y="3149600"/>
            <a:ext cx="282575"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 Ευθεία γραμμή σύνδεσης"/>
          <p:cNvCxnSpPr>
            <a:stCxn id="32777" idx="2"/>
          </p:cNvCxnSpPr>
          <p:nvPr/>
        </p:nvCxnSpPr>
        <p:spPr>
          <a:xfrm flipH="1">
            <a:off x="2867025" y="3459163"/>
            <a:ext cx="41275" cy="2571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93"/>
                                        </p:tgtEl>
                                        <p:attrNameLst>
                                          <p:attrName>style.visibility</p:attrName>
                                        </p:attrNameLst>
                                      </p:cBhvr>
                                      <p:to>
                                        <p:strVal val="visible"/>
                                      </p:to>
                                    </p:set>
                                    <p:anim calcmode="lin" valueType="num">
                                      <p:cBhvr additive="base">
                                        <p:cTn id="7" dur="500" fill="hold"/>
                                        <p:tgtEl>
                                          <p:spTgt spid="32793"/>
                                        </p:tgtEl>
                                        <p:attrNameLst>
                                          <p:attrName>ppt_x</p:attrName>
                                        </p:attrNameLst>
                                      </p:cBhvr>
                                      <p:tavLst>
                                        <p:tav tm="0">
                                          <p:val>
                                            <p:strVal val="#ppt_x"/>
                                          </p:val>
                                        </p:tav>
                                        <p:tav tm="100000">
                                          <p:val>
                                            <p:strVal val="#ppt_x"/>
                                          </p:val>
                                        </p:tav>
                                      </p:tavLst>
                                    </p:anim>
                                    <p:anim calcmode="lin" valueType="num">
                                      <p:cBhvr additive="base">
                                        <p:cTn id="8" dur="500" fill="hold"/>
                                        <p:tgtEl>
                                          <p:spTgt spid="327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95"/>
                                        </p:tgtEl>
                                        <p:attrNameLst>
                                          <p:attrName>style.visibility</p:attrName>
                                        </p:attrNameLst>
                                      </p:cBhvr>
                                      <p:to>
                                        <p:strVal val="visible"/>
                                      </p:to>
                                    </p:set>
                                    <p:anim calcmode="lin" valueType="num">
                                      <p:cBhvr additive="base">
                                        <p:cTn id="13" dur="500" fill="hold"/>
                                        <p:tgtEl>
                                          <p:spTgt spid="32795"/>
                                        </p:tgtEl>
                                        <p:attrNameLst>
                                          <p:attrName>ppt_x</p:attrName>
                                        </p:attrNameLst>
                                      </p:cBhvr>
                                      <p:tavLst>
                                        <p:tav tm="0">
                                          <p:val>
                                            <p:strVal val="#ppt_x"/>
                                          </p:val>
                                        </p:tav>
                                        <p:tav tm="100000">
                                          <p:val>
                                            <p:strVal val="#ppt_x"/>
                                          </p:val>
                                        </p:tav>
                                      </p:tavLst>
                                    </p:anim>
                                    <p:anim calcmode="lin" valueType="num">
                                      <p:cBhvr additive="base">
                                        <p:cTn id="14" dur="500" fill="hold"/>
                                        <p:tgtEl>
                                          <p:spTgt spid="32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Users\KATERINA\AppData\Local\Microsoft\Windows\Temporary Internet Files\Content.IE5\AAQ7AZYE\MP900316551[1].jpg"/>
          <p:cNvPicPr>
            <a:picLocks noGrp="1" noChangeAspect="1" noChangeArrowheads="1"/>
          </p:cNvPicPr>
          <p:nvPr>
            <p:ph idx="1"/>
          </p:nvPr>
        </p:nvPicPr>
        <p:blipFill>
          <a:blip r:embed="rId3" cstate="print"/>
          <a:srcRect/>
          <a:stretch>
            <a:fillRect/>
          </a:stretch>
        </p:blipFill>
        <p:spPr>
          <a:xfrm>
            <a:off x="0" y="0"/>
            <a:ext cx="9144000" cy="6858000"/>
          </a:xfrm>
        </p:spPr>
      </p:pic>
      <p:sp>
        <p:nvSpPr>
          <p:cNvPr id="2" name="1 - Τίτλος"/>
          <p:cNvSpPr>
            <a:spLocks noGrp="1"/>
          </p:cNvSpPr>
          <p:nvPr>
            <p:ph type="title"/>
          </p:nvPr>
        </p:nvSpPr>
        <p:spPr>
          <a:xfrm>
            <a:off x="900113" y="4076700"/>
            <a:ext cx="7620000" cy="1512888"/>
          </a:xfrm>
        </p:spPr>
        <p:txBody>
          <a:bodyPr/>
          <a:lstStyle/>
          <a:p>
            <a:pPr algn="ctr" eaLnBrk="1" hangingPunct="1">
              <a:defRPr/>
            </a:pPr>
            <a:r>
              <a:rPr lang="el-GR" sz="4000" b="1" dirty="0" smtClean="0">
                <a:solidFill>
                  <a:srgbClr val="040E08"/>
                </a:solidFill>
                <a:effectLst>
                  <a:outerShdw blurRad="38100" dist="38100" dir="2700000" algn="tl">
                    <a:srgbClr val="000000">
                      <a:alpha val="43137"/>
                    </a:srgbClr>
                  </a:outerShdw>
                </a:effectLst>
              </a:rPr>
              <a:t>Δράσεις ΜΟΔΙΠ ΕΚΠΑ</a:t>
            </a:r>
            <a:br>
              <a:rPr lang="el-GR" sz="4000" b="1" dirty="0" smtClean="0">
                <a:solidFill>
                  <a:srgbClr val="040E08"/>
                </a:solidFill>
                <a:effectLst>
                  <a:outerShdw blurRad="38100" dist="38100" dir="2700000" algn="tl">
                    <a:srgbClr val="000000">
                      <a:alpha val="43137"/>
                    </a:srgbClr>
                  </a:outerShdw>
                </a:effectLst>
              </a:rPr>
            </a:br>
            <a:r>
              <a:rPr lang="el-GR" sz="4000" b="1" dirty="0" smtClean="0">
                <a:solidFill>
                  <a:srgbClr val="040E08"/>
                </a:solidFill>
                <a:effectLst>
                  <a:outerShdw blurRad="38100" dist="38100" dir="2700000" algn="tl">
                    <a:srgbClr val="000000">
                      <a:alpha val="43137"/>
                    </a:srgbClr>
                  </a:outerShdw>
                </a:effectLst>
              </a:rPr>
              <a:t> 2010-2013</a:t>
            </a:r>
            <a:endParaRPr lang="el-GR" sz="4000" b="1" dirty="0">
              <a:solidFill>
                <a:srgbClr val="040E08"/>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pPr algn="ctr" eaLnBrk="1" hangingPunct="1"/>
            <a:r>
              <a:rPr lang="el-GR" sz="4000" b="1" smtClean="0">
                <a:solidFill>
                  <a:srgbClr val="FFC000"/>
                </a:solidFill>
              </a:rPr>
              <a:t>Απολογισμός Δράσης 2010-13</a:t>
            </a:r>
          </a:p>
        </p:txBody>
      </p:sp>
      <p:sp>
        <p:nvSpPr>
          <p:cNvPr id="16387" name="2 - Θέση περιεχομένου"/>
          <p:cNvSpPr>
            <a:spLocks noGrp="1"/>
          </p:cNvSpPr>
          <p:nvPr>
            <p:ph idx="1"/>
          </p:nvPr>
        </p:nvSpPr>
        <p:spPr>
          <a:xfrm>
            <a:off x="1547813" y="1125538"/>
            <a:ext cx="7315200" cy="5040312"/>
          </a:xfrm>
        </p:spPr>
        <p:txBody>
          <a:bodyPr/>
          <a:lstStyle/>
          <a:p>
            <a:pPr eaLnBrk="1" hangingPunct="1"/>
            <a:r>
              <a:rPr lang="el-GR" sz="1800" b="1" smtClean="0"/>
              <a:t>7</a:t>
            </a:r>
            <a:r>
              <a:rPr lang="el-GR" sz="1800" smtClean="0"/>
              <a:t> Συνεδριάσεις της Διοικούσας Επιτροπής</a:t>
            </a:r>
          </a:p>
          <a:p>
            <a:pPr eaLnBrk="1" hangingPunct="1"/>
            <a:r>
              <a:rPr lang="el-GR" sz="1800" smtClean="0"/>
              <a:t>Οργάνωση 3 Ενημερωτικών Ημερίδων σχετικά με τον απολογισμό δράσης της ΜΟΔΙΠ</a:t>
            </a:r>
          </a:p>
          <a:p>
            <a:pPr eaLnBrk="1" hangingPunct="1"/>
            <a:r>
              <a:rPr lang="el-GR" sz="1800" smtClean="0"/>
              <a:t>Συγκέντρωση  ετήσιων απογραφικών εκθέσεων τμημάτων του ΕΚΠΑ για το ακαδ. Έτος 2009-2010 και 2010-11.</a:t>
            </a:r>
          </a:p>
          <a:p>
            <a:pPr eaLnBrk="1" hangingPunct="1"/>
            <a:r>
              <a:rPr lang="el-GR" sz="1800" smtClean="0"/>
              <a:t>Συγκέντρωση όλων των εκθέσεων Εσωτερικής Αξιολόγησης των τμημάτων του ΕΚΠΑ (εκτός από το Σλαβικών Σπουδών, το οποίο δεν υποχρεούται προς το παρόν βάσει νόμου να συμμετάσχει στη διαδικασία)</a:t>
            </a:r>
          </a:p>
          <a:p>
            <a:pPr eaLnBrk="1" hangingPunct="1"/>
            <a:r>
              <a:rPr lang="el-GR" sz="1800" smtClean="0"/>
              <a:t>Ολοκλήρωση  Εξωτερικών Αξιολογήσεων σε 10 Τμήματα του Ιδρύματος. Περαιτέρω προγραμματισμός διεκόπη λόγω υπολειτουργίας της ΑΔΙΠ.</a:t>
            </a:r>
          </a:p>
          <a:p>
            <a:pPr eaLnBrk="1" hangingPunct="1"/>
            <a:r>
              <a:rPr lang="el-GR" sz="1800" smtClean="0"/>
              <a:t>Ολοκλήρωση της Ενδιάμεσης Έκθεσης του Ιδρύματος (2009-2011) </a:t>
            </a:r>
          </a:p>
          <a:p>
            <a:pPr eaLnBrk="1" hangingPunct="1"/>
            <a:r>
              <a:rPr lang="el-GR" sz="1800" smtClean="0"/>
              <a:t>Συμμετοχή στελεχών της ομάδας της ΜΟΔΙΠ ΕΚΠΑ με εισηγήσεις σε 2 συνέδρια άλλων ΜΟΔΙΠ Πανεπιστημίων.</a:t>
            </a:r>
          </a:p>
          <a:p>
            <a:pPr eaLnBrk="1" hangingPunct="1"/>
            <a:r>
              <a:rPr lang="el-GR" sz="1800" smtClean="0"/>
              <a:t>Δημιουργία και ενημέρωση μέσων κοινωνικής δικτύωσης: Ιστοσελίδα, </a:t>
            </a:r>
            <a:r>
              <a:rPr lang="en-US" sz="1800" smtClean="0"/>
              <a:t>Facebook</a:t>
            </a:r>
            <a:r>
              <a:rPr lang="el-GR" sz="1800" smtClean="0"/>
              <a:t>, </a:t>
            </a:r>
            <a:r>
              <a:rPr lang="en-US" sz="1800" smtClean="0"/>
              <a:t>Twitter</a:t>
            </a:r>
            <a:r>
              <a:rPr lang="el-GR" sz="1800" smtClean="0"/>
              <a:t> και </a:t>
            </a:r>
            <a:r>
              <a:rPr lang="en-US" sz="1800" smtClean="0"/>
              <a:t>YouTube</a:t>
            </a:r>
            <a:r>
              <a:rPr lang="el-GR" sz="1800" smtClean="0"/>
              <a:t> της ΜΟΔΙΠ ΕΚΠΑ</a:t>
            </a:r>
          </a:p>
          <a:p>
            <a:pPr eaLnBrk="1" hangingPunct="1"/>
            <a:endParaRPr lang="el-GR"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5759D"/>
        </a:solidFill>
        <a:effectLst/>
      </p:bgPr>
    </p:bg>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3" cstate="print"/>
          <a:srcRect/>
          <a:stretch>
            <a:fillRect/>
          </a:stretch>
        </p:blipFill>
        <p:spPr bwMode="auto">
          <a:xfrm>
            <a:off x="0" y="260350"/>
            <a:ext cx="9144000" cy="4321175"/>
          </a:xfrm>
          <a:prstGeom prst="rect">
            <a:avLst/>
          </a:prstGeom>
          <a:noFill/>
          <a:ln w="9525">
            <a:noFill/>
            <a:miter lim="800000"/>
            <a:headEnd/>
            <a:tailEnd/>
          </a:ln>
        </p:spPr>
      </p:pic>
      <p:pic>
        <p:nvPicPr>
          <p:cNvPr id="60421" name="Picture 4"/>
          <p:cNvPicPr>
            <a:picLocks noChangeAspect="1" noChangeArrowheads="1"/>
          </p:cNvPicPr>
          <p:nvPr/>
        </p:nvPicPr>
        <p:blipFill>
          <a:blip r:embed="rId4" cstate="print"/>
          <a:srcRect/>
          <a:stretch>
            <a:fillRect/>
          </a:stretch>
        </p:blipFill>
        <p:spPr bwMode="auto">
          <a:xfrm>
            <a:off x="3059113" y="1412875"/>
            <a:ext cx="6227762" cy="4195763"/>
          </a:xfrm>
          <a:prstGeom prst="rect">
            <a:avLst/>
          </a:prstGeom>
          <a:noFill/>
          <a:ln w="9525">
            <a:noFill/>
            <a:miter lim="800000"/>
            <a:headEnd/>
            <a:tailEnd/>
          </a:ln>
        </p:spPr>
      </p:pic>
      <p:pic>
        <p:nvPicPr>
          <p:cNvPr id="60422" name="Picture 5"/>
          <p:cNvPicPr>
            <a:picLocks noChangeAspect="1" noChangeArrowheads="1"/>
          </p:cNvPicPr>
          <p:nvPr/>
        </p:nvPicPr>
        <p:blipFill>
          <a:blip r:embed="rId5" cstate="print"/>
          <a:srcRect/>
          <a:stretch>
            <a:fillRect/>
          </a:stretch>
        </p:blipFill>
        <p:spPr bwMode="auto">
          <a:xfrm>
            <a:off x="179388" y="3049588"/>
            <a:ext cx="7200900" cy="3808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60421"/>
                                        </p:tgtEl>
                                        <p:attrNameLst>
                                          <p:attrName>style.visibility</p:attrName>
                                        </p:attrNameLst>
                                      </p:cBhvr>
                                      <p:to>
                                        <p:strVal val="visible"/>
                                      </p:to>
                                    </p:set>
                                    <p:animEffect transition="in" filter="blinds(horizontal)">
                                      <p:cBhvr>
                                        <p:cTn id="13" dur="500"/>
                                        <p:tgtEl>
                                          <p:spTgt spid="604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0422"/>
                                        </p:tgtEl>
                                        <p:attrNameLst>
                                          <p:attrName>style.visibility</p:attrName>
                                        </p:attrNameLst>
                                      </p:cBhvr>
                                      <p:to>
                                        <p:strVal val="visible"/>
                                      </p:to>
                                    </p:set>
                                    <p:anim calcmode="lin" valueType="num">
                                      <p:cBhvr additive="base">
                                        <p:cTn id="18" dur="500" fill="hold"/>
                                        <p:tgtEl>
                                          <p:spTgt spid="60422"/>
                                        </p:tgtEl>
                                        <p:attrNameLst>
                                          <p:attrName>ppt_x</p:attrName>
                                        </p:attrNameLst>
                                      </p:cBhvr>
                                      <p:tavLst>
                                        <p:tav tm="0">
                                          <p:val>
                                            <p:strVal val="#ppt_x"/>
                                          </p:val>
                                        </p:tav>
                                        <p:tav tm="100000">
                                          <p:val>
                                            <p:strVal val="#ppt_x"/>
                                          </p:val>
                                        </p:tav>
                                      </p:tavLst>
                                    </p:anim>
                                    <p:anim calcmode="lin" valueType="num">
                                      <p:cBhvr additive="base">
                                        <p:cTn id="19"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MERIDA KA1.wmv">
            <a:hlinkClick r:id="" action="ppaction://media"/>
          </p:cNvPr>
          <p:cNvPicPr>
            <a:picLocks noRot="1" noChangeAspect="1"/>
          </p:cNvPicPr>
          <p:nvPr>
            <a:videoFile r:link="rId1"/>
          </p:nvPr>
        </p:nvPicPr>
        <p:blipFill>
          <a:blip r:embed="rId3" cstate="print"/>
          <a:srcRect/>
          <a:stretch>
            <a:fillRect/>
          </a:stretch>
        </p:blipFill>
        <p:spPr bwMode="auto">
          <a:xfrm>
            <a:off x="0" y="0"/>
            <a:ext cx="9144000" cy="702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9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l-GR" sz="3600" b="1" smtClean="0">
                <a:solidFill>
                  <a:schemeClr val="accent2"/>
                </a:solidFill>
              </a:rPr>
              <a:t>Επιμορφωτικά προγράμματα </a:t>
            </a:r>
            <a:br>
              <a:rPr lang="el-GR" sz="3600" b="1" smtClean="0">
                <a:solidFill>
                  <a:schemeClr val="accent2"/>
                </a:solidFill>
              </a:rPr>
            </a:br>
            <a:r>
              <a:rPr lang="el-GR" sz="3600" b="1" smtClean="0">
                <a:solidFill>
                  <a:schemeClr val="accent2"/>
                </a:solidFill>
              </a:rPr>
              <a:t>ΜΟΔΙΠ ΕΚΠΑ</a:t>
            </a:r>
          </a:p>
        </p:txBody>
      </p:sp>
      <p:sp>
        <p:nvSpPr>
          <p:cNvPr id="19459" name="Rectangle 3"/>
          <p:cNvSpPr>
            <a:spLocks noGrp="1" noChangeArrowheads="1"/>
          </p:cNvSpPr>
          <p:nvPr>
            <p:ph type="body" idx="1"/>
          </p:nvPr>
        </p:nvSpPr>
        <p:spPr>
          <a:xfrm>
            <a:off x="1108075" y="1412875"/>
            <a:ext cx="8035925" cy="5040313"/>
          </a:xfrm>
        </p:spPr>
        <p:txBody>
          <a:bodyPr/>
          <a:lstStyle/>
          <a:p>
            <a:pPr eaLnBrk="1" hangingPunct="1">
              <a:lnSpc>
                <a:spcPct val="90000"/>
              </a:lnSpc>
              <a:buFontTx/>
              <a:buNone/>
            </a:pPr>
            <a:r>
              <a:rPr lang="el-GR" sz="2400" smtClean="0"/>
              <a:t>	</a:t>
            </a:r>
            <a:r>
              <a:rPr lang="el-GR" sz="2000" smtClean="0"/>
              <a:t>Συνεργασία της ΜΟΔΙΠ ΕΚΠΑ με το Κέντρο Επιμόρφωσης και Συνεχιζόμενης Εκπαίδευσης (ΚΕΚ) του ΕΚΠΑ και  παροχή Επιμορφωτικών Προγραμμάτων, με στόχο την διάχυση των θεωρητικών και μεθοδολογικών αρχών της Αξιολόγησης και της Διασφάλισης Ποιότητας στην Εκπαίδευση.</a:t>
            </a:r>
          </a:p>
          <a:p>
            <a:pPr eaLnBrk="1" hangingPunct="1">
              <a:lnSpc>
                <a:spcPct val="90000"/>
              </a:lnSpc>
              <a:buFontTx/>
              <a:buNone/>
            </a:pPr>
            <a:endParaRPr lang="el-GR" sz="2000" smtClean="0"/>
          </a:p>
          <a:p>
            <a:pPr eaLnBrk="1" hangingPunct="1">
              <a:lnSpc>
                <a:spcPct val="90000"/>
              </a:lnSpc>
            </a:pPr>
            <a:r>
              <a:rPr lang="el-GR" sz="2000" smtClean="0"/>
              <a:t>Αξιολόγηση και Διασφάλιση Ποιότητας στην Εκπαίδευση </a:t>
            </a:r>
          </a:p>
          <a:p>
            <a:pPr eaLnBrk="1" hangingPunct="1">
              <a:lnSpc>
                <a:spcPct val="90000"/>
              </a:lnSpc>
            </a:pPr>
            <a:r>
              <a:rPr lang="el-GR" sz="2000" smtClean="0"/>
              <a:t>Χρήση Λογισμικών (</a:t>
            </a:r>
            <a:r>
              <a:rPr lang="en-US" sz="2000" smtClean="0"/>
              <a:t>SPSS</a:t>
            </a:r>
            <a:r>
              <a:rPr lang="el-GR" sz="2000" smtClean="0"/>
              <a:t>, </a:t>
            </a:r>
            <a:r>
              <a:rPr lang="en-US" sz="2000" smtClean="0"/>
              <a:t>EXCEL</a:t>
            </a:r>
            <a:r>
              <a:rPr lang="el-GR" sz="2000" smtClean="0"/>
              <a:t>) στην Αξιολόγηση και Διασφάλιση Ποιότητας στην Εκπαίδευση </a:t>
            </a:r>
          </a:p>
          <a:p>
            <a:pPr eaLnBrk="1" hangingPunct="1">
              <a:lnSpc>
                <a:spcPct val="90000"/>
              </a:lnSpc>
            </a:pPr>
            <a:r>
              <a:rPr lang="el-GR" sz="2000" smtClean="0"/>
              <a:t>Εφαρμογή Εργαλείων Διοίκησης Ολικής Ποιότητας στους Εκπαιδευτικούς Οργανισμούς </a:t>
            </a:r>
          </a:p>
          <a:p>
            <a:pPr eaLnBrk="1" hangingPunct="1">
              <a:lnSpc>
                <a:spcPct val="90000"/>
              </a:lnSpc>
            </a:pPr>
            <a:r>
              <a:rPr lang="en-US" sz="2000" smtClean="0"/>
              <a:t>Social Media</a:t>
            </a:r>
            <a:r>
              <a:rPr lang="el-GR" sz="2000" smtClean="0"/>
              <a:t>: Κάνοντας τα πρώτα Βήματα – Υλοποιώντας την Στρατηγική της αξιολόγησης </a:t>
            </a:r>
          </a:p>
          <a:p>
            <a:pPr eaLnBrk="1" hangingPunct="1">
              <a:lnSpc>
                <a:spcPct val="90000"/>
              </a:lnSpc>
            </a:pPr>
            <a:r>
              <a:rPr lang="el-GR" sz="2000" smtClean="0"/>
              <a:t>Αξιολόγηση Εκπαιδευτικών Δραστηριοτήτων Καινοτομίας και Επιχειρηματικότητας</a:t>
            </a:r>
          </a:p>
          <a:p>
            <a:pPr eaLnBrk="1" hangingPunct="1">
              <a:lnSpc>
                <a:spcPct val="90000"/>
              </a:lnSpc>
            </a:pPr>
            <a:r>
              <a:rPr lang="el-GR" sz="2000" smtClean="0"/>
              <a:t>Αξιολόγηση Εκπαιδευτικού Έργου στην Σχολική Μονάδα</a:t>
            </a:r>
          </a:p>
          <a:p>
            <a:pPr eaLnBrk="1" hangingPunct="1">
              <a:lnSpc>
                <a:spcPct val="90000"/>
              </a:lnSpc>
              <a:buFontTx/>
              <a:buNone/>
            </a:pPr>
            <a:endParaRPr lang="el-GR"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193"/>
          <p:cNvSpPr>
            <a:spLocks noGrp="1" noChangeArrowheads="1"/>
          </p:cNvSpPr>
          <p:nvPr>
            <p:ph type="title"/>
          </p:nvPr>
        </p:nvSpPr>
        <p:spPr>
          <a:xfrm>
            <a:off x="1187450" y="228600"/>
            <a:ext cx="7804150" cy="715963"/>
          </a:xfrm>
        </p:spPr>
        <p:txBody>
          <a:bodyPr/>
          <a:lstStyle/>
          <a:p>
            <a:pPr eaLnBrk="1" hangingPunct="1"/>
            <a:r>
              <a:rPr lang="el-GR" sz="4000" b="1" smtClean="0">
                <a:latin typeface="Arial" charset="0"/>
                <a:cs typeface="Arial" charset="0"/>
              </a:rPr>
              <a:t>	  </a:t>
            </a:r>
            <a:r>
              <a:rPr lang="el-GR" sz="4000" b="1" smtClean="0">
                <a:solidFill>
                  <a:schemeClr val="hlink"/>
                </a:solidFill>
                <a:latin typeface="Arial" charset="0"/>
                <a:cs typeface="Arial" charset="0"/>
              </a:rPr>
              <a:t>ΕΚΠΑΙΔΕΥΟΜΕΝΟΙ</a:t>
            </a:r>
            <a:r>
              <a:rPr lang="el-GR" sz="2000" smtClean="0">
                <a:solidFill>
                  <a:schemeClr val="hlink"/>
                </a:solidFill>
                <a:cs typeface="Arial" charset="0"/>
              </a:rPr>
              <a:t>   </a:t>
            </a:r>
            <a:endParaRPr lang="el-GR" sz="2000" smtClean="0">
              <a:solidFill>
                <a:schemeClr val="hlink"/>
              </a:solidFill>
              <a:latin typeface="Arial" charset="0"/>
              <a:cs typeface="Arial" charset="0"/>
            </a:endParaRPr>
          </a:p>
        </p:txBody>
      </p:sp>
      <p:graphicFrame>
        <p:nvGraphicFramePr>
          <p:cNvPr id="47315" name="Group 211"/>
          <p:cNvGraphicFramePr>
            <a:graphicFrameLocks noGrp="1"/>
          </p:cNvGraphicFramePr>
          <p:nvPr>
            <p:ph sz="half" idx="1"/>
          </p:nvPr>
        </p:nvGraphicFramePr>
        <p:xfrm>
          <a:off x="250825" y="1268413"/>
          <a:ext cx="4465638" cy="4968875"/>
        </p:xfrm>
        <a:graphic>
          <a:graphicData uri="http://schemas.openxmlformats.org/drawingml/2006/table">
            <a:tbl>
              <a:tblPr/>
              <a:tblGrid>
                <a:gridCol w="2292350"/>
                <a:gridCol w="2173288"/>
              </a:tblGrid>
              <a:tr h="17097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B92D14"/>
                          </a:solidFill>
                          <a:effectLst/>
                          <a:latin typeface="Arial Unicode MS" pitchFamily="34" charset="-128"/>
                          <a:ea typeface="Arial Unicode MS" pitchFamily="34" charset="-128"/>
                          <a:cs typeface="Arial" charset="0"/>
                        </a:rPr>
                        <a:t>ΣΥΝΟΛΟ ΕΚΠΑΙΔΕΥΟΜΕΝΩΝ </a:t>
                      </a:r>
                      <a:endParaRPr kumimoji="0" lang="el-GR" sz="2000" b="1" i="0" u="none" strike="noStrike" cap="none" normalizeH="0" baseline="0" smtClean="0">
                        <a:ln>
                          <a:noFill/>
                        </a:ln>
                        <a:solidFill>
                          <a:srgbClr val="B92D14"/>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B92D14"/>
                          </a:solidFill>
                          <a:effectLst/>
                          <a:latin typeface="Arial Unicode MS" pitchFamily="34" charset="-128"/>
                          <a:ea typeface="Arial Unicode MS" pitchFamily="34" charset="-128"/>
                          <a:cs typeface="Arial" charset="0"/>
                        </a:rPr>
                        <a:t>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l-GR"/>
                    </a:p>
                  </a:txBody>
                  <a:tcPr/>
                </a:tc>
              </a:tr>
              <a:tr h="3259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B92D14"/>
                          </a:solidFill>
                          <a:effectLst/>
                          <a:latin typeface="Arial Unicode MS" pitchFamily="34" charset="-128"/>
                          <a:ea typeface="Arial Unicode MS" pitchFamily="34" charset="-128"/>
                          <a:cs typeface="Arial" charset="0"/>
                        </a:rPr>
                        <a:t>ΔΙΟΙΚΗΤΙΚΟΙ ΥΠΑΛΛΗΛΟΙ</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B92D14"/>
                          </a:solidFill>
                          <a:effectLst/>
                          <a:latin typeface="Arial Unicode MS" pitchFamily="34" charset="-128"/>
                          <a:ea typeface="Arial Unicode MS" pitchFamily="34" charset="-128"/>
                          <a:cs typeface="Arial" charset="0"/>
                        </a:rPr>
                        <a:t>Ε.Κ.Π.Α </a:t>
                      </a:r>
                      <a:endParaRPr kumimoji="0" lang="el-GR" sz="2000" b="1" i="0" u="none" strike="noStrike" cap="none" normalizeH="0" baseline="0" smtClean="0">
                        <a:ln>
                          <a:noFill/>
                        </a:ln>
                        <a:solidFill>
                          <a:srgbClr val="B92D14"/>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rgbClr val="B92D14"/>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rgbClr val="B92D14"/>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B92D14"/>
                          </a:solidFill>
                          <a:effectLst/>
                          <a:latin typeface="Arial Unicode MS" pitchFamily="34" charset="-128"/>
                          <a:ea typeface="Arial Unicode MS" pitchFamily="34" charset="-128"/>
                          <a:cs typeface="Arial" charset="0"/>
                        </a:rPr>
                        <a:t>79   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B92D14"/>
                          </a:solidFill>
                          <a:effectLst/>
                          <a:latin typeface="Arial Unicode MS" pitchFamily="34" charset="-128"/>
                          <a:ea typeface="Arial Unicode MS" pitchFamily="34" charset="-128"/>
                          <a:cs typeface="Arial" charset="0"/>
                        </a:rPr>
                        <a:t>ΛΟΙΠΟΙ ΕΚΠΑΙΔΕΥΟΜΕΝΟΙ </a:t>
                      </a:r>
                      <a:endParaRPr kumimoji="0" lang="el-GR" sz="2000" b="1" i="0" u="none" strike="noStrike" cap="none" normalizeH="0" baseline="0" smtClean="0">
                        <a:ln>
                          <a:noFill/>
                        </a:ln>
                        <a:solidFill>
                          <a:srgbClr val="B92D14"/>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rgbClr val="B92D14"/>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rgbClr val="B92D14"/>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B92D14"/>
                          </a:solidFill>
                          <a:effectLst/>
                          <a:latin typeface="Arial Unicode MS" pitchFamily="34" charset="-128"/>
                          <a:ea typeface="Arial Unicode MS" pitchFamily="34" charset="-128"/>
                          <a:cs typeface="Arial" charset="0"/>
                        </a:rPr>
                        <a:t>126 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rgbClr val="B92D14"/>
                        </a:solidFill>
                        <a:effectLst/>
                        <a:latin typeface="Arial Unicode MS" pitchFamily="34" charset="-128"/>
                        <a:ea typeface="Arial Unicode MS"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graphicFrame>
        <p:nvGraphicFramePr>
          <p:cNvPr id="20493" name="Object 192"/>
          <p:cNvGraphicFramePr>
            <a:graphicFrameLocks noChangeAspect="1"/>
          </p:cNvGraphicFramePr>
          <p:nvPr>
            <p:ph sz="quarter" idx="2"/>
          </p:nvPr>
        </p:nvGraphicFramePr>
        <p:xfrm>
          <a:off x="4932363" y="1268413"/>
          <a:ext cx="4211637" cy="2176462"/>
        </p:xfrm>
        <a:graphic>
          <a:graphicData uri="http://schemas.openxmlformats.org/presentationml/2006/ole">
            <p:oleObj spid="_x0000_s20493" name="Γράφημα" r:id="rId4" imgW="5419898" imgH="2114725" progId="Excel.Chart.8">
              <p:embed/>
            </p:oleObj>
          </a:graphicData>
        </a:graphic>
      </p:graphicFrame>
      <p:graphicFrame>
        <p:nvGraphicFramePr>
          <p:cNvPr id="20494" name="Object 202"/>
          <p:cNvGraphicFramePr>
            <a:graphicFrameLocks noChangeAspect="1"/>
          </p:cNvGraphicFramePr>
          <p:nvPr>
            <p:ph sz="quarter" idx="3"/>
          </p:nvPr>
        </p:nvGraphicFramePr>
        <p:xfrm>
          <a:off x="4967288" y="3644900"/>
          <a:ext cx="4176712" cy="2447925"/>
        </p:xfrm>
        <a:graphic>
          <a:graphicData uri="http://schemas.openxmlformats.org/presentationml/2006/ole">
            <p:oleObj spid="_x0000_s20494" name="Γράφημα" r:id="rId5" imgW="5419898" imgH="2276562" progId="Excel.Char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lgn="ctr" eaLnBrk="1" hangingPunct="1">
              <a:buFontTx/>
              <a:buNone/>
            </a:pPr>
            <a:endParaRPr lang="el-GR" sz="5400" b="1" smtClean="0">
              <a:solidFill>
                <a:srgbClr val="FFC000"/>
              </a:solidFill>
            </a:endParaRPr>
          </a:p>
          <a:p>
            <a:pPr algn="ctr" eaLnBrk="1" hangingPunct="1">
              <a:buFontTx/>
              <a:buNone/>
            </a:pPr>
            <a:endParaRPr lang="el-GR" sz="5400" b="1" smtClean="0">
              <a:solidFill>
                <a:srgbClr val="FFC000"/>
              </a:solidFill>
            </a:endParaRPr>
          </a:p>
          <a:p>
            <a:pPr algn="ctr" eaLnBrk="1" hangingPunct="1">
              <a:buFontTx/>
              <a:buNone/>
            </a:pPr>
            <a:r>
              <a:rPr lang="el-GR" sz="5400" b="1" smtClean="0">
                <a:solidFill>
                  <a:srgbClr val="FFC000"/>
                </a:solidFill>
              </a:rPr>
              <a:t>Σας Ευχαριστώ!</a:t>
            </a:r>
          </a:p>
          <a:p>
            <a:pPr eaLnBrk="1" hangingPunct="1">
              <a:buFontTx/>
              <a:buNone/>
            </a:pPr>
            <a:endParaRPr lang="el-GR" smtClean="0"/>
          </a:p>
        </p:txBody>
      </p:sp>
      <p:sp>
        <p:nvSpPr>
          <p:cNvPr id="4" name="1 - Τίτλος"/>
          <p:cNvSpPr txBox="1">
            <a:spLocks noGrp="1"/>
          </p:cNvSpPr>
          <p:nvPr>
            <p:ph type="title"/>
          </p:nvPr>
        </p:nvSpPr>
        <p:spPr/>
        <p:txBody>
          <a:bodyPr>
            <a:normAutofit fontScale="90000"/>
          </a:bodyPr>
          <a:lstStyle/>
          <a:p>
            <a:pPr algn="ctr">
              <a:defRPr/>
            </a:pP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sz="3100" b="1" i="1" dirty="0" smtClean="0"/>
              <a:t>Από </a:t>
            </a:r>
            <a:r>
              <a:rPr lang="el-GR" sz="3100" b="1" i="1" dirty="0"/>
              <a:t>την θεωρία στην πράξη:</a:t>
            </a:r>
            <a:br>
              <a:rPr lang="el-GR" sz="3100" b="1" i="1" dirty="0"/>
            </a:br>
            <a:r>
              <a:rPr lang="el-GR" sz="3100" b="1" i="1" dirty="0"/>
              <a:t>Η οργάνωση και οι δράσεις της Μονάδας Διασφάλισης Ποιότητας του ΕΚΠΑ</a:t>
            </a:r>
            <a:endParaRPr lang="el-GR" b="1" i="1" dirty="0"/>
          </a:p>
        </p:txBody>
      </p:sp>
      <p:sp>
        <p:nvSpPr>
          <p:cNvPr id="5" name="2 - Υπότιτλος"/>
          <p:cNvSpPr txBox="1">
            <a:spLocks/>
          </p:cNvSpPr>
          <p:nvPr/>
        </p:nvSpPr>
        <p:spPr bwMode="auto">
          <a:xfrm>
            <a:off x="2916238" y="5013325"/>
            <a:ext cx="4910137" cy="920750"/>
          </a:xfrm>
          <a:prstGeom prst="rect">
            <a:avLst/>
          </a:prstGeom>
          <a:noFill/>
          <a:ln w="9525">
            <a:noFill/>
            <a:miter lim="800000"/>
            <a:headEnd/>
            <a:tailEnd/>
          </a:ln>
        </p:spPr>
        <p:txBody>
          <a:bodyPr anchor="ctr"/>
          <a:lstStyle/>
          <a:p>
            <a:pPr algn="ctr">
              <a:defRPr/>
            </a:pPr>
            <a:r>
              <a:rPr lang="el-GR" kern="0" dirty="0">
                <a:solidFill>
                  <a:schemeClr val="bg1"/>
                </a:solidFill>
                <a:latin typeface="+mj-lt"/>
                <a:ea typeface="+mj-ea"/>
                <a:cs typeface="+mj-cs"/>
              </a:rPr>
              <a:t>ΚΑΤΕΡΙΝΑ ΦΟΥΝΤΗ</a:t>
            </a:r>
            <a:br>
              <a:rPr lang="el-GR" kern="0" dirty="0">
                <a:solidFill>
                  <a:schemeClr val="bg1"/>
                </a:solidFill>
                <a:latin typeface="+mj-lt"/>
                <a:ea typeface="+mj-ea"/>
                <a:cs typeface="+mj-cs"/>
              </a:rPr>
            </a:br>
            <a:r>
              <a:rPr lang="en-GB" kern="0" dirty="0">
                <a:solidFill>
                  <a:schemeClr val="bg1"/>
                </a:solidFill>
                <a:latin typeface="+mj-lt"/>
                <a:ea typeface="+mj-ea"/>
                <a:cs typeface="+mj-cs"/>
                <a:hlinkClick r:id="rId3"/>
              </a:rPr>
              <a:t>kfounti@admin.uoa.gr</a:t>
            </a:r>
            <a:endParaRPr lang="en-GB" kern="0" dirty="0">
              <a:solidFill>
                <a:schemeClr val="bg1"/>
              </a:solidFill>
              <a:latin typeface="+mj-lt"/>
              <a:ea typeface="+mj-ea"/>
              <a:cs typeface="+mj-cs"/>
            </a:endParaRPr>
          </a:p>
          <a:p>
            <a:pPr algn="ctr">
              <a:defRPr/>
            </a:pPr>
            <a:r>
              <a:rPr lang="en-GB" kern="0" dirty="0">
                <a:solidFill>
                  <a:schemeClr val="bg1"/>
                </a:solidFill>
                <a:latin typeface="+mj-lt"/>
                <a:ea typeface="+mj-ea"/>
                <a:cs typeface="+mj-cs"/>
              </a:rPr>
              <a:t>210 3689687</a:t>
            </a:r>
            <a:endParaRPr lang="el-GR" kern="0" dirty="0">
              <a:solidFill>
                <a:schemeClr val="bg1"/>
              </a:solidFill>
              <a:latin typeface="+mj-lt"/>
              <a:ea typeface="+mj-ea"/>
              <a:cs typeface="+mj-cs"/>
            </a:endParaRPr>
          </a:p>
        </p:txBody>
      </p:sp>
      <p:pic>
        <p:nvPicPr>
          <p:cNvPr id="21509" name="Picture 8" descr="LOGO_UOA%20b_w"/>
          <p:cNvPicPr>
            <a:picLocks noChangeAspect="1" noChangeArrowheads="1"/>
          </p:cNvPicPr>
          <p:nvPr/>
        </p:nvPicPr>
        <p:blipFill>
          <a:blip r:embed="rId4" cstate="print"/>
          <a:srcRect/>
          <a:stretch>
            <a:fillRect/>
          </a:stretch>
        </p:blipFill>
        <p:spPr bwMode="auto">
          <a:xfrm>
            <a:off x="2771775" y="260350"/>
            <a:ext cx="446088" cy="620713"/>
          </a:xfrm>
          <a:prstGeom prst="rect">
            <a:avLst/>
          </a:prstGeom>
          <a:noFill/>
          <a:ln w="9525">
            <a:noFill/>
            <a:miter lim="800000"/>
            <a:headEnd/>
            <a:tailEnd/>
          </a:ln>
        </p:spPr>
      </p:pic>
      <p:sp>
        <p:nvSpPr>
          <p:cNvPr id="21510" name="8 - Ορθογώνιο"/>
          <p:cNvSpPr>
            <a:spLocks noChangeArrowheads="1"/>
          </p:cNvSpPr>
          <p:nvPr/>
        </p:nvSpPr>
        <p:spPr bwMode="auto">
          <a:xfrm>
            <a:off x="3276600" y="188913"/>
            <a:ext cx="4930775" cy="738187"/>
          </a:xfrm>
          <a:prstGeom prst="rect">
            <a:avLst/>
          </a:prstGeom>
          <a:noFill/>
          <a:ln w="9525">
            <a:noFill/>
            <a:miter lim="800000"/>
            <a:headEnd/>
            <a:tailEnd/>
          </a:ln>
        </p:spPr>
        <p:txBody>
          <a:bodyPr>
            <a:spAutoFit/>
          </a:bodyPr>
          <a:lstStyle/>
          <a:p>
            <a:r>
              <a:rPr lang="el-GR" sz="1000">
                <a:solidFill>
                  <a:schemeClr val="bg1"/>
                </a:solidFill>
                <a:latin typeface="Katsoulidis" pitchFamily="50" charset="-95"/>
                <a:ea typeface="Calibri" pitchFamily="34" charset="0"/>
                <a:cs typeface="Courier New" pitchFamily="49" charset="0"/>
              </a:rPr>
              <a:t>ΕΛΛΗΝΙΚΗ</a:t>
            </a:r>
            <a:r>
              <a:rPr lang="el-GR" sz="1000">
                <a:solidFill>
                  <a:schemeClr val="bg1"/>
                </a:solidFill>
                <a:latin typeface="Times New Roman" pitchFamily="18" charset="0"/>
                <a:ea typeface="Calibri" pitchFamily="34" charset="0"/>
                <a:cs typeface="Katsoulidis" pitchFamily="50" charset="-95"/>
              </a:rPr>
              <a:t> </a:t>
            </a:r>
            <a:r>
              <a:rPr lang="el-GR" sz="1000">
                <a:solidFill>
                  <a:schemeClr val="bg1"/>
                </a:solidFill>
                <a:latin typeface="Katsoulidis" pitchFamily="50" charset="-95"/>
                <a:ea typeface="Calibri" pitchFamily="34" charset="0"/>
                <a:cs typeface="Courier New" pitchFamily="49" charset="0"/>
              </a:rPr>
              <a:t>ΔΗΜΟΚΡΑΤΙΑ</a:t>
            </a:r>
            <a:endParaRPr lang="el-GR" sz="600">
              <a:solidFill>
                <a:schemeClr val="bg1"/>
              </a:solidFill>
              <a:ea typeface="Calibri" pitchFamily="34" charset="0"/>
              <a:cs typeface="Courier New" pitchFamily="49" charset="0"/>
            </a:endParaRPr>
          </a:p>
          <a:p>
            <a:pPr eaLnBrk="0" hangingPunct="0"/>
            <a:r>
              <a:rPr lang="el-GR" sz="1100" b="1">
                <a:solidFill>
                  <a:schemeClr val="bg1"/>
                </a:solidFill>
                <a:latin typeface="Katsoulidis" pitchFamily="50" charset="-95"/>
                <a:ea typeface="Calibri" pitchFamily="34" charset="0"/>
                <a:cs typeface="Courier New" pitchFamily="49" charset="0"/>
              </a:rPr>
              <a:t>Εθνικόν</a:t>
            </a:r>
            <a:r>
              <a:rPr lang="el-GR" sz="1100" b="1">
                <a:solidFill>
                  <a:schemeClr val="bg1"/>
                </a:solidFill>
                <a:latin typeface="Times New Roman" pitchFamily="18" charset="0"/>
                <a:ea typeface="Calibri" pitchFamily="34" charset="0"/>
                <a:cs typeface="Katsoulidis" pitchFamily="50" charset="-95"/>
              </a:rPr>
              <a:t> </a:t>
            </a:r>
            <a:r>
              <a:rPr lang="el-GR" sz="1100" b="1">
                <a:solidFill>
                  <a:schemeClr val="bg1"/>
                </a:solidFill>
                <a:latin typeface="Katsoulidis" pitchFamily="50" charset="-95"/>
                <a:ea typeface="Calibri" pitchFamily="34" charset="0"/>
                <a:cs typeface="Courier New" pitchFamily="49" charset="0"/>
              </a:rPr>
              <a:t>και</a:t>
            </a:r>
            <a:r>
              <a:rPr lang="el-GR" sz="1100" b="1">
                <a:solidFill>
                  <a:schemeClr val="bg1"/>
                </a:solidFill>
                <a:latin typeface="Times New Roman" pitchFamily="18" charset="0"/>
                <a:ea typeface="Calibri" pitchFamily="34" charset="0"/>
                <a:cs typeface="Katsoulidis" pitchFamily="50" charset="-95"/>
              </a:rPr>
              <a:t> </a:t>
            </a:r>
            <a:r>
              <a:rPr lang="el-GR" sz="1100" b="1">
                <a:solidFill>
                  <a:schemeClr val="bg1"/>
                </a:solidFill>
                <a:latin typeface="Katsoulidis" pitchFamily="50" charset="-95"/>
                <a:ea typeface="Calibri" pitchFamily="34" charset="0"/>
                <a:cs typeface="Courier New" pitchFamily="49" charset="0"/>
              </a:rPr>
              <a:t>Καποδιστριακόν</a:t>
            </a:r>
            <a:endParaRPr lang="en-US" sz="800" b="1">
              <a:solidFill>
                <a:schemeClr val="bg1"/>
              </a:solidFill>
              <a:latin typeface="Times New Roman" pitchFamily="18" charset="0"/>
              <a:ea typeface="Calibri" pitchFamily="34" charset="0"/>
              <a:cs typeface="Katsoulidis" pitchFamily="50" charset="-95"/>
            </a:endParaRPr>
          </a:p>
          <a:p>
            <a:pPr eaLnBrk="0" hangingPunct="0"/>
            <a:r>
              <a:rPr lang="el-GR" sz="1100" b="1">
                <a:solidFill>
                  <a:schemeClr val="bg1"/>
                </a:solidFill>
                <a:latin typeface="Katsoulidis" pitchFamily="50" charset="-95"/>
              </a:rPr>
              <a:t>Πανεπιστήμιον Αθηνών</a:t>
            </a:r>
            <a:endParaRPr lang="en-US" sz="800" b="1">
              <a:solidFill>
                <a:schemeClr val="bg1"/>
              </a:solidFill>
              <a:latin typeface="Times New Roman" pitchFamily="18" charset="0"/>
            </a:endParaRPr>
          </a:p>
          <a:p>
            <a:pPr eaLnBrk="0" hangingPunct="0"/>
            <a:r>
              <a:rPr lang="el-GR" sz="1000" b="1">
                <a:solidFill>
                  <a:schemeClr val="bg1"/>
                </a:solidFill>
                <a:latin typeface="Katsoulidis" pitchFamily="50" charset="-95"/>
              </a:rPr>
              <a:t>ΜΟΝΑΔΑΣ ΔΙΑΣΦΑΛΙΣΗΣ</a:t>
            </a:r>
            <a:r>
              <a:rPr lang="el-GR" sz="1000" b="1">
                <a:solidFill>
                  <a:schemeClr val="bg1"/>
                </a:solidFill>
                <a:latin typeface="Times New Roman" pitchFamily="18" charset="0"/>
              </a:rPr>
              <a:t> </a:t>
            </a:r>
            <a:r>
              <a:rPr lang="el-GR" sz="1000" b="1">
                <a:solidFill>
                  <a:schemeClr val="bg1"/>
                </a:solidFill>
                <a:latin typeface="Katsoulidis" pitchFamily="50" charset="-95"/>
              </a:rPr>
              <a:t>ΠΟΙΟΤΗΤΑΣ (ΜΟ</a:t>
            </a:r>
            <a:r>
              <a:rPr lang="el-GR" sz="1000" b="1">
                <a:solidFill>
                  <a:schemeClr val="bg1"/>
                </a:solidFill>
                <a:latin typeface="Times New Roman" pitchFamily="18" charset="0"/>
              </a:rPr>
              <a:t>.</a:t>
            </a:r>
            <a:r>
              <a:rPr lang="el-GR" sz="1000" b="1">
                <a:solidFill>
                  <a:schemeClr val="bg1"/>
                </a:solidFill>
                <a:latin typeface="Katsoulidis" pitchFamily="50" charset="-95"/>
              </a:rPr>
              <a:t>ΔΙ</a:t>
            </a:r>
            <a:r>
              <a:rPr lang="el-GR" sz="1000" b="1">
                <a:solidFill>
                  <a:schemeClr val="bg1"/>
                </a:solidFill>
                <a:latin typeface="Times New Roman" pitchFamily="18" charset="0"/>
              </a:rPr>
              <a:t>.</a:t>
            </a:r>
            <a:r>
              <a:rPr lang="el-GR" sz="1000" b="1">
                <a:solidFill>
                  <a:schemeClr val="bg1"/>
                </a:solidFill>
                <a:latin typeface="Katsoulidis" pitchFamily="50" charset="-95"/>
              </a:rPr>
              <a:t>Π</a:t>
            </a:r>
            <a:r>
              <a:rPr lang="el-GR" sz="1000" b="1">
                <a:solidFill>
                  <a:schemeClr val="bg1"/>
                </a:solidFill>
                <a:latin typeface="Times New Roman" pitchFamily="18" charset="0"/>
              </a:rPr>
              <a:t>)</a:t>
            </a:r>
            <a:endParaRPr lang="el-GR" sz="14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971550" y="333375"/>
            <a:ext cx="7620000" cy="715963"/>
          </a:xfrm>
        </p:spPr>
        <p:txBody>
          <a:bodyPr/>
          <a:lstStyle/>
          <a:p>
            <a:pPr algn="ctr" eaLnBrk="1" hangingPunct="1"/>
            <a:r>
              <a:rPr lang="el-GR" sz="3400" b="1" smtClean="0">
                <a:solidFill>
                  <a:srgbClr val="FFC000"/>
                </a:solidFill>
                <a:latin typeface="Arial Unicode MS" pitchFamily="34" charset="-128"/>
                <a:ea typeface="Arial Unicode MS" pitchFamily="34" charset="-128"/>
                <a:cs typeface="Arial Unicode MS" pitchFamily="34" charset="-128"/>
              </a:rPr>
              <a:t>Νομοθετικό Πλαίσιο</a:t>
            </a:r>
          </a:p>
        </p:txBody>
      </p:sp>
      <p:sp>
        <p:nvSpPr>
          <p:cNvPr id="4099" name="2 - Θέση περιεχομένου"/>
          <p:cNvSpPr>
            <a:spLocks noGrp="1"/>
          </p:cNvSpPr>
          <p:nvPr>
            <p:ph idx="1"/>
          </p:nvPr>
        </p:nvSpPr>
        <p:spPr>
          <a:xfrm>
            <a:off x="1258888" y="1341438"/>
            <a:ext cx="7315200" cy="2232025"/>
          </a:xfrm>
        </p:spPr>
        <p:txBody>
          <a:bodyPr/>
          <a:lstStyle/>
          <a:p>
            <a:pPr algn="just" eaLnBrk="1" hangingPunct="1"/>
            <a:r>
              <a:rPr lang="el-GR" sz="2400" smtClean="0">
                <a:latin typeface="Arial Unicode MS" pitchFamily="34" charset="-128"/>
                <a:ea typeface="Arial Unicode MS" pitchFamily="34" charset="-128"/>
                <a:cs typeface="Arial Unicode MS" pitchFamily="34" charset="-128"/>
              </a:rPr>
              <a:t>Νόμοι : </a:t>
            </a:r>
            <a:r>
              <a:rPr lang="el-GR" sz="2400" u="sng" smtClean="0">
                <a:latin typeface="Arial Unicode MS" pitchFamily="34" charset="-128"/>
                <a:ea typeface="Arial Unicode MS" pitchFamily="34" charset="-128"/>
                <a:cs typeface="Arial Unicode MS" pitchFamily="34" charset="-128"/>
              </a:rPr>
              <a:t>3374/05</a:t>
            </a:r>
            <a:r>
              <a:rPr lang="el-GR" sz="2400" smtClean="0">
                <a:latin typeface="Arial Unicode MS" pitchFamily="34" charset="-128"/>
                <a:ea typeface="Arial Unicode MS" pitchFamily="34" charset="-128"/>
                <a:cs typeface="Arial Unicode MS" pitchFamily="34" charset="-128"/>
              </a:rPr>
              <a:t> και </a:t>
            </a:r>
            <a:r>
              <a:rPr lang="el-GR" sz="2400" u="sng" smtClean="0">
                <a:latin typeface="Arial Unicode MS" pitchFamily="34" charset="-128"/>
                <a:ea typeface="Arial Unicode MS" pitchFamily="34" charset="-128"/>
                <a:cs typeface="Arial Unicode MS" pitchFamily="34" charset="-128"/>
              </a:rPr>
              <a:t>4009/11</a:t>
            </a:r>
            <a:r>
              <a:rPr lang="el-GR" sz="2400" smtClean="0">
                <a:latin typeface="Arial Unicode MS" pitchFamily="34" charset="-128"/>
                <a:ea typeface="Arial Unicode MS" pitchFamily="34" charset="-128"/>
                <a:cs typeface="Arial Unicode MS" pitchFamily="34" charset="-128"/>
              </a:rPr>
              <a:t> καθορίζουν το πλαίσιο λειτουργίας των ΜΟΔΙΠ, της ΑΔΙΠ, τις διαδικασίες  και τα όργανα αξιολόγησης και διασφάλισης ποιότητας στην Ανώτατη Εκπαίδευση. </a:t>
            </a:r>
            <a:endParaRPr lang="el-GR" sz="2400" smtClean="0">
              <a:latin typeface="Arial" charset="0"/>
            </a:endParaRPr>
          </a:p>
          <a:p>
            <a:pPr algn="just" eaLnBrk="1" hangingPunct="1">
              <a:buFontTx/>
              <a:buNone/>
            </a:pPr>
            <a:endParaRPr lang="el-GR" sz="2400" smtClean="0">
              <a:latin typeface="Arial" charset="0"/>
            </a:endParaRPr>
          </a:p>
          <a:p>
            <a:pPr algn="just" eaLnBrk="1" hangingPunct="1"/>
            <a:r>
              <a:rPr lang="el-GR" sz="2400" smtClean="0">
                <a:latin typeface="Arial Unicode MS" pitchFamily="34" charset="-128"/>
                <a:ea typeface="Arial Unicode MS" pitchFamily="34" charset="-128"/>
                <a:cs typeface="Arial Unicode MS" pitchFamily="34" charset="-128"/>
              </a:rPr>
              <a:t>Υπεύθυνη για τη διασφάλιση και συνεχή βελτίωση της ποιότητας του εκπαιδευτικού και ερευνητικού έργου σε κάθε Α.Ε.Ι. είναι η Μονάδα Διασφάλισης της Ποιότητας (ΜΟ.ΔΙ.Π.)</a:t>
            </a:r>
          </a:p>
          <a:p>
            <a:pPr algn="just" eaLnBrk="1" hangingPunct="1"/>
            <a:endParaRPr lang="el-GR" sz="2400" smtClean="0">
              <a:latin typeface="Arial Unicode MS" pitchFamily="34" charset="-128"/>
              <a:ea typeface="Arial Unicode MS" pitchFamily="34" charset="-128"/>
              <a:cs typeface="Arial Unicode MS" pitchFamily="34" charset="-128"/>
            </a:endParaRPr>
          </a:p>
          <a:p>
            <a:pPr algn="just" eaLnBrk="1" hangingPunct="1"/>
            <a:endParaRPr lang="el-GR" sz="240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bwMode="auto">
          <a:xfrm>
            <a:off x="1331913" y="1052513"/>
            <a:ext cx="7812087" cy="1296987"/>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cap="flat" cmpd="sng" algn="ctr">
            <a:noFill/>
            <a:prstDash val="solid"/>
            <a:round/>
            <a:headEnd type="none" w="med" len="med"/>
            <a:tailEnd type="none" w="med" len="med"/>
          </a:ln>
          <a:effectLst/>
        </p:spPr>
        <p:txBody>
          <a:bodyPr wrap="none" anchor="ctr"/>
          <a:lstStyle/>
          <a:p>
            <a:pPr>
              <a:defRPr/>
            </a:pPr>
            <a:endParaRPr lang="el-GR" dirty="0">
              <a:latin typeface="Arial" pitchFamily="34" charset="0"/>
            </a:endParaRPr>
          </a:p>
        </p:txBody>
      </p:sp>
      <p:sp>
        <p:nvSpPr>
          <p:cNvPr id="5123" name="2 - Θέση περιεχομένου"/>
          <p:cNvSpPr>
            <a:spLocks noGrp="1"/>
          </p:cNvSpPr>
          <p:nvPr>
            <p:ph idx="1"/>
          </p:nvPr>
        </p:nvSpPr>
        <p:spPr>
          <a:xfrm>
            <a:off x="1116013" y="1125538"/>
            <a:ext cx="8027987" cy="4752975"/>
          </a:xfrm>
        </p:spPr>
        <p:txBody>
          <a:bodyPr/>
          <a:lstStyle/>
          <a:p>
            <a:pPr algn="just" eaLnBrk="1" hangingPunct="1">
              <a:buFontTx/>
              <a:buNone/>
            </a:pPr>
            <a:r>
              <a:rPr lang="en-GB" sz="2000" smtClean="0"/>
              <a:t>	</a:t>
            </a:r>
            <a:r>
              <a:rPr lang="el-GR" sz="2000" b="1" smtClean="0"/>
              <a:t>Η </a:t>
            </a:r>
            <a:r>
              <a:rPr lang="el-GR" sz="2000" b="1" smtClean="0">
                <a:solidFill>
                  <a:schemeClr val="accent2"/>
                </a:solidFill>
              </a:rPr>
              <a:t>ΜΟ.ΔΙ.Π</a:t>
            </a:r>
            <a:r>
              <a:rPr lang="el-GR" sz="2000" b="1" smtClean="0"/>
              <a:t>. (Μονάδα Διασφάλισης της Ποιότητας) είναι το υπεύθυνο σε κάθε ΑΕΙ όργανο για το συντονισμό και την υποστήριξη των διαδικασιών διασφάλισης της ποιότητας.</a:t>
            </a:r>
          </a:p>
          <a:p>
            <a:pPr algn="just" eaLnBrk="1" hangingPunct="1">
              <a:buFontTx/>
              <a:buNone/>
            </a:pPr>
            <a:endParaRPr lang="el-GR" sz="2000" smtClean="0"/>
          </a:p>
          <a:p>
            <a:pPr algn="just" eaLnBrk="1" hangingPunct="1"/>
            <a:r>
              <a:rPr lang="el-GR" sz="2000" smtClean="0"/>
              <a:t>Προεδρεύεται από τον Αντιπρύτανη Ακαδημαϊκών Υποθέσεων ή Αναπληρωτή Πρύτανη.</a:t>
            </a:r>
          </a:p>
          <a:p>
            <a:pPr algn="just" eaLnBrk="1" hangingPunct="1"/>
            <a:endParaRPr lang="el-GR" sz="2000" smtClean="0"/>
          </a:p>
          <a:p>
            <a:pPr algn="just" eaLnBrk="1" hangingPunct="1"/>
            <a:r>
              <a:rPr lang="el-GR" sz="2000" smtClean="0"/>
              <a:t>Η ΜΟ.ΔΙ.Π. συγκροτείται με απόφαση του οικείου ανώτατου συλλογικού οργάνου.</a:t>
            </a:r>
          </a:p>
          <a:p>
            <a:pPr algn="just" eaLnBrk="1" hangingPunct="1"/>
            <a:endParaRPr lang="el-GR" sz="2000" smtClean="0"/>
          </a:p>
          <a:p>
            <a:pPr algn="just" eaLnBrk="1" hangingPunct="1"/>
            <a:r>
              <a:rPr lang="el-GR" sz="2000" smtClean="0"/>
              <a:t>Στη ΜΟ.ΔΙ.Π. υποβάλλονται κάθε χρόνο οι </a:t>
            </a:r>
            <a:r>
              <a:rPr lang="el-GR" sz="2000" u="sng" smtClean="0">
                <a:hlinkClick r:id="rId3" tooltip="Ετήσιες Εσωτερικές Εκθέσεις"/>
              </a:rPr>
              <a:t>Ετήσιες Εσωτερικές Εκθέσεις</a:t>
            </a:r>
            <a:r>
              <a:rPr lang="el-GR" sz="2000" smtClean="0"/>
              <a:t> όλων των ακαδημαϊκών μονάδων του οικείου ΑΕΙ.</a:t>
            </a:r>
          </a:p>
          <a:p>
            <a:pPr algn="just" eaLnBrk="1" hangingPunct="1">
              <a:buFontTx/>
              <a:buNone/>
            </a:pPr>
            <a:endParaRPr lang="el-GR" sz="2000" smtClean="0"/>
          </a:p>
          <a:p>
            <a:pPr algn="just" eaLnBrk="1" hangingPunct="1"/>
            <a:r>
              <a:rPr lang="el-GR" sz="2000" smtClean="0"/>
              <a:t>Συντάσσει κάθε διετία και υποβάλλει στο ανώτατο συλλογικό όργανο του οικείου ιδρύματος την αντίστοιχη </a:t>
            </a:r>
            <a:r>
              <a:rPr lang="el-GR" sz="2000" smtClean="0">
                <a:hlinkClick r:id="rId4" tooltip="Εσωτερική Έκθεση"/>
              </a:rPr>
              <a:t>Εσωτερική Έκθεση</a:t>
            </a:r>
            <a:r>
              <a:rPr lang="el-GR" sz="2000" smtClean="0"/>
              <a:t> (Ενδιάμεση). </a:t>
            </a:r>
          </a:p>
        </p:txBody>
      </p:sp>
      <p:sp>
        <p:nvSpPr>
          <p:cNvPr id="5124" name="1 - Τίτλος"/>
          <p:cNvSpPr>
            <a:spLocks noGrp="1"/>
          </p:cNvSpPr>
          <p:nvPr>
            <p:ph type="title"/>
          </p:nvPr>
        </p:nvSpPr>
        <p:spPr>
          <a:xfrm>
            <a:off x="1524000" y="260350"/>
            <a:ext cx="7620000" cy="715963"/>
          </a:xfrm>
        </p:spPr>
        <p:txBody>
          <a:bodyPr/>
          <a:lstStyle/>
          <a:p>
            <a:pPr algn="ctr" eaLnBrk="1" hangingPunct="1"/>
            <a:r>
              <a:rPr lang="el-GR" sz="3400" b="1" smtClean="0">
                <a:solidFill>
                  <a:schemeClr val="accent2"/>
                </a:solidFill>
                <a:latin typeface="Arial" charset="0"/>
              </a:rPr>
              <a:t>Τι είναι η ΜΟΔΙΠ;</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476375" y="1341438"/>
            <a:ext cx="7315200" cy="4419600"/>
          </a:xfrm>
        </p:spPr>
        <p:txBody>
          <a:bodyPr/>
          <a:lstStyle/>
          <a:p>
            <a:pPr eaLnBrk="1" hangingPunct="1">
              <a:buFontTx/>
              <a:buNone/>
            </a:pPr>
            <a:r>
              <a:rPr lang="el-GR" sz="2000" smtClean="0"/>
              <a:t>Επίσης, η ΜΟ.ΔΙ.Π.:</a:t>
            </a:r>
          </a:p>
          <a:p>
            <a:pPr eaLnBrk="1" hangingPunct="1"/>
            <a:r>
              <a:rPr lang="el-GR" sz="2000" smtClean="0"/>
              <a:t>Συνεργάζεται με τις </a:t>
            </a:r>
            <a:r>
              <a:rPr lang="el-GR" sz="2000" smtClean="0">
                <a:hlinkClick r:id="rId3" tooltip="ΟΜ.Ε.Α."/>
              </a:rPr>
              <a:t>ΟΜ.Ε.Α.</a:t>
            </a:r>
            <a:r>
              <a:rPr lang="el-GR" sz="2000" smtClean="0"/>
              <a:t> των οικείων ακαδημαϊκών μονάδων που υποβάλλονται σε αξιολόγηση.</a:t>
            </a:r>
          </a:p>
          <a:p>
            <a:pPr eaLnBrk="1" hangingPunct="1"/>
            <a:r>
              <a:rPr lang="el-GR" sz="2000" smtClean="0"/>
              <a:t>Έχει την ευθύνη και τις αρμοδιότητες αξιολόγησης της λειτουργίας του οικείου ιδρύματος και λειτουργεί ως ΟΜ.Ε.Α. του ιδρύματος.</a:t>
            </a:r>
          </a:p>
          <a:p>
            <a:pPr eaLnBrk="1" hangingPunct="1"/>
            <a:r>
              <a:rPr lang="el-GR" sz="2000" smtClean="0"/>
              <a:t>Παραλαμβάνει και διαβιβάζει στην </a:t>
            </a:r>
            <a:r>
              <a:rPr lang="el-GR" sz="2000" smtClean="0">
                <a:hlinkClick r:id="rId4" tooltip="Α.ΔΙ.Π."/>
              </a:rPr>
              <a:t>Α.ΔΙ.Π.</a:t>
            </a:r>
            <a:r>
              <a:rPr lang="el-GR" sz="2000" smtClean="0"/>
              <a:t> τις ανά τετραετία </a:t>
            </a:r>
            <a:r>
              <a:rPr lang="el-GR" sz="2000" smtClean="0">
                <a:hlinkClick r:id="rId5" tooltip="Εκθέσεις Εσωτερικής Αξιολόγησης"/>
              </a:rPr>
              <a:t>Εκθέσεις Εσωτερικής Αξιολόγησης</a:t>
            </a:r>
            <a:r>
              <a:rPr lang="el-GR" sz="2000" smtClean="0"/>
              <a:t> των οικείων ακαδημαϊκών μονάδων.</a:t>
            </a:r>
          </a:p>
          <a:p>
            <a:pPr eaLnBrk="1" hangingPunct="1"/>
            <a:r>
              <a:rPr lang="el-GR" sz="2000" smtClean="0"/>
              <a:t>Παραλαμβάνει και διαβιβάζει τις </a:t>
            </a:r>
            <a:r>
              <a:rPr lang="el-GR" sz="2000" smtClean="0">
                <a:hlinkClick r:id="rId6" tooltip="Εκθέσεις Εξωτερικής Αξιολόγησης"/>
              </a:rPr>
              <a:t>Εκθέσεις Εξωτερικής Αξιολόγησης</a:t>
            </a:r>
            <a:r>
              <a:rPr lang="el-GR" sz="2000" smtClean="0"/>
              <a:t> των οικείων ακαδημαϊκών μονάδων, που αξιολογήθηκαν στην αντίστοιχη ΟΜ.Ε.Α. του Τμήματος και στην Α.ΔΙ.Π.</a:t>
            </a:r>
          </a:p>
          <a:p>
            <a:pPr eaLnBrk="1" hangingPunct="1"/>
            <a:endParaRPr lang="el-GR" sz="2000" smtClean="0"/>
          </a:p>
          <a:p>
            <a:pPr eaLnBrk="1" hangingPunct="1">
              <a:buFontTx/>
              <a:buNone/>
            </a:pPr>
            <a:endParaRPr lang="el-GR" smtClean="0"/>
          </a:p>
        </p:txBody>
      </p:sp>
      <p:sp>
        <p:nvSpPr>
          <p:cNvPr id="6147" name="1 - Τίτλος"/>
          <p:cNvSpPr>
            <a:spLocks noGrp="1"/>
          </p:cNvSpPr>
          <p:nvPr>
            <p:ph type="title"/>
          </p:nvPr>
        </p:nvSpPr>
        <p:spPr>
          <a:xfrm>
            <a:off x="1187450" y="476250"/>
            <a:ext cx="7620000" cy="715963"/>
          </a:xfrm>
          <a:noFill/>
        </p:spPr>
        <p:txBody>
          <a:bodyPr/>
          <a:lstStyle/>
          <a:p>
            <a:pPr algn="ctr" eaLnBrk="1" hangingPunct="1"/>
            <a:r>
              <a:rPr lang="el-GR" sz="3400" b="1" smtClean="0">
                <a:solidFill>
                  <a:schemeClr val="accent2"/>
                </a:solidFill>
                <a:latin typeface="Arial Unicode MS" pitchFamily="34" charset="-128"/>
                <a:ea typeface="Arial Unicode MS" pitchFamily="34" charset="-128"/>
                <a:cs typeface="Arial Unicode MS" pitchFamily="34" charset="-128"/>
              </a:rPr>
              <a:t>Τι είναι η ΜΟΔΙΠ;</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bwMode="auto">
          <a:xfrm>
            <a:off x="1547813" y="1052513"/>
            <a:ext cx="7200900" cy="1368425"/>
          </a:xfrm>
          <a:prstGeom prst="rect">
            <a:avLst/>
          </a:prstGeom>
          <a:gradFill flip="none" rotWithShape="1">
            <a:gsLst>
              <a:gs pos="0">
                <a:schemeClr val="accent3">
                  <a:lumMod val="85000"/>
                  <a:shade val="30000"/>
                  <a:satMod val="115000"/>
                </a:schemeClr>
              </a:gs>
              <a:gs pos="50000">
                <a:schemeClr val="accent3">
                  <a:lumMod val="85000"/>
                  <a:shade val="67500"/>
                  <a:satMod val="115000"/>
                </a:schemeClr>
              </a:gs>
              <a:gs pos="100000">
                <a:schemeClr val="accent3">
                  <a:lumMod val="85000"/>
                  <a:shade val="100000"/>
                  <a:satMod val="115000"/>
                </a:schemeClr>
              </a:gs>
            </a:gsLst>
            <a:lin ang="2700000" scaled="1"/>
            <a:tileRect/>
          </a:gradFill>
          <a:ln w="9525" cap="flat" cmpd="sng" algn="ctr">
            <a:noFill/>
            <a:prstDash val="solid"/>
            <a:round/>
            <a:headEnd type="none" w="med" len="med"/>
            <a:tailEnd type="none" w="med" len="med"/>
          </a:ln>
          <a:effectLst/>
        </p:spPr>
        <p:txBody>
          <a:bodyPr wrap="none" anchor="ctr"/>
          <a:lstStyle/>
          <a:p>
            <a:pPr>
              <a:defRPr/>
            </a:pPr>
            <a:endParaRPr lang="el-GR" dirty="0">
              <a:latin typeface="Arial" pitchFamily="34" charset="0"/>
            </a:endParaRPr>
          </a:p>
        </p:txBody>
      </p:sp>
      <p:sp>
        <p:nvSpPr>
          <p:cNvPr id="7171" name="Rectangle 2"/>
          <p:cNvSpPr>
            <a:spLocks noGrp="1" noChangeArrowheads="1"/>
          </p:cNvSpPr>
          <p:nvPr>
            <p:ph type="title"/>
          </p:nvPr>
        </p:nvSpPr>
        <p:spPr/>
        <p:txBody>
          <a:bodyPr/>
          <a:lstStyle/>
          <a:p>
            <a:pPr algn="ctr" eaLnBrk="1" hangingPunct="1"/>
            <a:r>
              <a:rPr lang="el-GR" sz="3400" b="1" smtClean="0">
                <a:solidFill>
                  <a:schemeClr val="accent2"/>
                </a:solidFill>
                <a:latin typeface="Arial Unicode MS" pitchFamily="34" charset="-128"/>
                <a:ea typeface="Arial Unicode MS" pitchFamily="34" charset="-128"/>
                <a:cs typeface="Arial Unicode MS" pitchFamily="34" charset="-128"/>
              </a:rPr>
              <a:t>Τι είναι η ΟΜΕΑ;</a:t>
            </a:r>
          </a:p>
        </p:txBody>
      </p:sp>
      <p:sp>
        <p:nvSpPr>
          <p:cNvPr id="7172" name="Rectangle 3"/>
          <p:cNvSpPr>
            <a:spLocks noGrp="1" noChangeArrowheads="1"/>
          </p:cNvSpPr>
          <p:nvPr>
            <p:ph type="body" idx="1"/>
          </p:nvPr>
        </p:nvSpPr>
        <p:spPr>
          <a:xfrm>
            <a:off x="1258888" y="1196975"/>
            <a:ext cx="7580312" cy="5661025"/>
          </a:xfrm>
        </p:spPr>
        <p:txBody>
          <a:bodyPr/>
          <a:lstStyle/>
          <a:p>
            <a:pPr eaLnBrk="1" hangingPunct="1">
              <a:lnSpc>
                <a:spcPct val="80000"/>
              </a:lnSpc>
              <a:buFontTx/>
              <a:buNone/>
            </a:pPr>
            <a:r>
              <a:rPr lang="el-GR" sz="1800" smtClean="0"/>
              <a:t>	</a:t>
            </a:r>
            <a:r>
              <a:rPr lang="el-GR" sz="1800" b="1" smtClean="0"/>
              <a:t>Η </a:t>
            </a:r>
            <a:r>
              <a:rPr lang="el-GR" sz="1800" b="1" smtClean="0">
                <a:solidFill>
                  <a:schemeClr val="accent2"/>
                </a:solidFill>
              </a:rPr>
              <a:t>ΟΜ.Ε.Α.</a:t>
            </a:r>
            <a:r>
              <a:rPr lang="el-GR" sz="1800" b="1" smtClean="0"/>
              <a:t> ορίζεται από την ακαδημαϊκή μονάδα που υποβάλλεται σε αξιολόγηση, με απόφαση της Γενικής Συνέλευσής της.</a:t>
            </a:r>
          </a:p>
          <a:p>
            <a:pPr eaLnBrk="1" hangingPunct="1">
              <a:lnSpc>
                <a:spcPct val="80000"/>
              </a:lnSpc>
              <a:buFontTx/>
              <a:buNone/>
            </a:pPr>
            <a:r>
              <a:rPr lang="en-GB" sz="1800" b="1" smtClean="0"/>
              <a:t>	</a:t>
            </a:r>
            <a:r>
              <a:rPr lang="el-GR" sz="1800" b="1" smtClean="0"/>
              <a:t>Συγκροτείται από διακεκριμένα μέλη ΔΕΠ ή ΕΠ των βαθμίδων του Καθηγητή και Αναπληρωτή Καθηγητή</a:t>
            </a:r>
          </a:p>
          <a:p>
            <a:pPr eaLnBrk="1" hangingPunct="1">
              <a:lnSpc>
                <a:spcPct val="80000"/>
              </a:lnSpc>
            </a:pPr>
            <a:endParaRPr lang="el-GR" sz="1800" smtClean="0"/>
          </a:p>
          <a:p>
            <a:pPr eaLnBrk="1" hangingPunct="1">
              <a:lnSpc>
                <a:spcPct val="80000"/>
              </a:lnSpc>
              <a:buFontTx/>
              <a:buNone/>
            </a:pPr>
            <a:endParaRPr lang="el-GR" sz="1800" b="1" smtClean="0"/>
          </a:p>
          <a:p>
            <a:pPr eaLnBrk="1" hangingPunct="1">
              <a:lnSpc>
                <a:spcPct val="80000"/>
              </a:lnSpc>
              <a:buFontTx/>
              <a:buNone/>
            </a:pPr>
            <a:r>
              <a:rPr lang="el-GR" sz="1800" b="1" smtClean="0">
                <a:solidFill>
                  <a:schemeClr val="accent2"/>
                </a:solidFill>
              </a:rPr>
              <a:t>Αρμοδιότητες της ΟΜ.Ε.Α.:</a:t>
            </a:r>
          </a:p>
          <a:p>
            <a:pPr eaLnBrk="1" hangingPunct="1">
              <a:lnSpc>
                <a:spcPct val="80000"/>
              </a:lnSpc>
              <a:buFontTx/>
              <a:buNone/>
            </a:pPr>
            <a:endParaRPr lang="el-GR" sz="1800" b="1" smtClean="0">
              <a:solidFill>
                <a:schemeClr val="accent2"/>
              </a:solidFill>
            </a:endParaRPr>
          </a:p>
          <a:p>
            <a:pPr eaLnBrk="1" hangingPunct="1">
              <a:lnSpc>
                <a:spcPct val="80000"/>
              </a:lnSpc>
            </a:pPr>
            <a:r>
              <a:rPr lang="el-GR" sz="1800" b="1" smtClean="0"/>
              <a:t> Διαδικασία </a:t>
            </a:r>
            <a:r>
              <a:rPr lang="el-GR" sz="1800" b="1" u="sng" smtClean="0">
                <a:solidFill>
                  <a:srgbClr val="FFC000"/>
                </a:solidFill>
              </a:rPr>
              <a:t>Εσωτερικής Αξιολόγησης</a:t>
            </a:r>
            <a:r>
              <a:rPr lang="el-GR" sz="1800" b="1" smtClean="0"/>
              <a:t> στην ακαδημαϊκή μονάδα,</a:t>
            </a:r>
          </a:p>
          <a:p>
            <a:pPr eaLnBrk="1" hangingPunct="1">
              <a:lnSpc>
                <a:spcPct val="80000"/>
              </a:lnSpc>
            </a:pPr>
            <a:endParaRPr lang="el-GR" sz="1800" b="1" smtClean="0"/>
          </a:p>
          <a:p>
            <a:pPr eaLnBrk="1" hangingPunct="1">
              <a:lnSpc>
                <a:spcPct val="80000"/>
              </a:lnSpc>
            </a:pPr>
            <a:r>
              <a:rPr lang="el-GR" sz="1800" b="1" smtClean="0"/>
              <a:t>Συμπλήρωση των </a:t>
            </a:r>
            <a:r>
              <a:rPr lang="el-GR" sz="1800" b="1" smtClean="0">
                <a:hlinkClick r:id="rId3" tooltip="Απογραφικών Δελτίων και Ερωτηματολογίων"/>
              </a:rPr>
              <a:t>Απογραφικών Δελτίων και Ερωτηματολογίων</a:t>
            </a:r>
            <a:r>
              <a:rPr lang="el-GR" sz="1800" b="1" smtClean="0"/>
              <a:t> </a:t>
            </a:r>
          </a:p>
          <a:p>
            <a:pPr eaLnBrk="1" hangingPunct="1">
              <a:lnSpc>
                <a:spcPct val="80000"/>
              </a:lnSpc>
            </a:pPr>
            <a:endParaRPr lang="el-GR" sz="1800" b="1" smtClean="0"/>
          </a:p>
          <a:p>
            <a:pPr eaLnBrk="1" hangingPunct="1">
              <a:lnSpc>
                <a:spcPct val="80000"/>
              </a:lnSpc>
            </a:pPr>
            <a:r>
              <a:rPr lang="el-GR" sz="1800" b="1" smtClean="0"/>
              <a:t>Συντάσσει την </a:t>
            </a:r>
            <a:r>
              <a:rPr lang="el-GR" sz="1800" b="1" smtClean="0">
                <a:hlinkClick r:id="rId4"/>
              </a:rPr>
              <a:t>Έκθεση Εσωτερικής Αξιολόγησης (Αυτο-αξιολόγησης)</a:t>
            </a:r>
            <a:r>
              <a:rPr lang="el-GR" sz="1800" b="1" smtClean="0"/>
              <a:t> της ακαδημαϊκής Μονάδας, την οποία διαβιβάζει στη </a:t>
            </a:r>
            <a:r>
              <a:rPr lang="el-GR" sz="1800" b="1" smtClean="0">
                <a:hlinkClick r:id="rId5"/>
              </a:rPr>
              <a:t>ΜΟ.ΔΙ.Π.</a:t>
            </a:r>
            <a:r>
              <a:rPr lang="el-GR" sz="1800" b="1" smtClean="0"/>
              <a:t> και μέσω αυτής στην </a:t>
            </a:r>
            <a:r>
              <a:rPr lang="el-GR" sz="1800" b="1" smtClean="0">
                <a:hlinkClick r:id="rId6" tooltip="Α.ΔΙ.Π."/>
              </a:rPr>
              <a:t>Α.ΔΙ.Π.</a:t>
            </a:r>
            <a:endParaRPr lang="el-GR" sz="1800" b="1" smtClean="0"/>
          </a:p>
          <a:p>
            <a:pPr eaLnBrk="1" hangingPunct="1">
              <a:lnSpc>
                <a:spcPct val="80000"/>
              </a:lnSpc>
            </a:pPr>
            <a:endParaRPr lang="el-GR" sz="1800" b="1" smtClean="0"/>
          </a:p>
          <a:p>
            <a:pPr eaLnBrk="1" hangingPunct="1">
              <a:lnSpc>
                <a:spcPct val="80000"/>
              </a:lnSpc>
            </a:pPr>
            <a:r>
              <a:rPr lang="el-GR" sz="1800" b="1" smtClean="0"/>
              <a:t>Συνεργάζεται με την Α.ΔΙ.Π. για την </a:t>
            </a:r>
            <a:r>
              <a:rPr lang="el-GR" sz="1800" b="1" u="sng" smtClean="0">
                <a:solidFill>
                  <a:srgbClr val="FFC000"/>
                </a:solidFill>
              </a:rPr>
              <a:t>Εξωτερική  Αξιολόγησης</a:t>
            </a:r>
            <a:r>
              <a:rPr lang="el-GR" sz="180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4 - Εικόνα" descr="adip1.jpg"/>
          <p:cNvPicPr>
            <a:picLocks noChangeAspect="1"/>
          </p:cNvPicPr>
          <p:nvPr/>
        </p:nvPicPr>
        <p:blipFill>
          <a:blip r:embed="rId3" cstate="print"/>
          <a:srcRect/>
          <a:stretch>
            <a:fillRect/>
          </a:stretch>
        </p:blipFill>
        <p:spPr bwMode="auto">
          <a:xfrm>
            <a:off x="0" y="0"/>
            <a:ext cx="9144000"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8195" name="1 - Τίτλος"/>
          <p:cNvSpPr>
            <a:spLocks noGrp="1"/>
          </p:cNvSpPr>
          <p:nvPr>
            <p:ph type="title"/>
          </p:nvPr>
        </p:nvSpPr>
        <p:spPr>
          <a:xfrm>
            <a:off x="1042988" y="333375"/>
            <a:ext cx="7620000" cy="715963"/>
          </a:xfrm>
        </p:spPr>
        <p:txBody>
          <a:bodyPr/>
          <a:lstStyle/>
          <a:p>
            <a:pPr algn="ctr" eaLnBrk="1" hangingPunct="1"/>
            <a:r>
              <a:rPr lang="el-GR" sz="2800" b="1" smtClean="0">
                <a:solidFill>
                  <a:srgbClr val="002060"/>
                </a:solidFill>
              </a:rPr>
              <a:t>Η ΑΔΙΠ στην Ανώτατη Εκπαίδευση</a:t>
            </a:r>
          </a:p>
        </p:txBody>
      </p:sp>
      <p:sp>
        <p:nvSpPr>
          <p:cNvPr id="8196" name="2 - Θέση περιεχομένου"/>
          <p:cNvSpPr>
            <a:spLocks noGrp="1"/>
          </p:cNvSpPr>
          <p:nvPr>
            <p:ph idx="1"/>
          </p:nvPr>
        </p:nvSpPr>
        <p:spPr>
          <a:xfrm>
            <a:off x="395288" y="1196975"/>
            <a:ext cx="8467725" cy="5046663"/>
          </a:xfrm>
        </p:spPr>
        <p:txBody>
          <a:bodyPr/>
          <a:lstStyle/>
          <a:p>
            <a:pPr algn="just" eaLnBrk="1" hangingPunct="1">
              <a:buFontTx/>
              <a:buNone/>
            </a:pPr>
            <a:r>
              <a:rPr lang="el-GR" sz="2000" b="1" smtClean="0">
                <a:solidFill>
                  <a:schemeClr val="tx1"/>
                </a:solidFill>
              </a:rPr>
              <a:t>	Η Αρχή Διασφάλισης Ποιότητας στην Ανώτατη Εκπαίδευση (ΑΔΙΠ), είναι η ανεξάρτητη διοικητική αρχή , η οποία έχει ως αποστολή την υποστήριξη των ιδρυμάτων ανώτατης εκπαίδευσης στην πραγματοποίηση των διαδικασιών που στοχεύουν στη διασφάλιση και βελτίωση της ποιότητας στην ανώτατη εκπαίδευση.</a:t>
            </a:r>
            <a:endParaRPr lang="en-GB" sz="2000" b="1" smtClean="0">
              <a:solidFill>
                <a:schemeClr val="tx1"/>
              </a:solidFill>
            </a:endParaRPr>
          </a:p>
          <a:p>
            <a:pPr algn="just" eaLnBrk="1" hangingPunct="1">
              <a:buFontTx/>
              <a:buNone/>
            </a:pPr>
            <a:endParaRPr lang="en-GB" sz="2000" b="1" smtClean="0">
              <a:solidFill>
                <a:schemeClr val="tx1"/>
              </a:solidFill>
            </a:endParaRPr>
          </a:p>
          <a:p>
            <a:pPr algn="just" eaLnBrk="1" hangingPunct="1">
              <a:buFontTx/>
              <a:buNone/>
            </a:pPr>
            <a:endParaRPr lang="el-GR" sz="2000" b="1" smtClean="0">
              <a:solidFill>
                <a:schemeClr val="tx1"/>
              </a:solidFill>
            </a:endParaRPr>
          </a:p>
          <a:p>
            <a:pPr algn="just" eaLnBrk="1" hangingPunct="1">
              <a:buFontTx/>
              <a:buNone/>
            </a:pPr>
            <a:endParaRPr lang="el-GR" sz="2000" b="1" smtClean="0">
              <a:solidFill>
                <a:schemeClr val="tx1"/>
              </a:solidFill>
            </a:endParaRPr>
          </a:p>
          <a:p>
            <a:pPr algn="just" eaLnBrk="1" hangingPunct="1">
              <a:buFontTx/>
              <a:buNone/>
            </a:pPr>
            <a:r>
              <a:rPr lang="el-GR" sz="2000" b="1" smtClean="0">
                <a:solidFill>
                  <a:schemeClr val="tx1"/>
                </a:solidFill>
              </a:rPr>
              <a:t>	Η ΜΟ.ΔΙ.Π. συνεργάζεται με την ΑΔΙΠ, αναπτύσσει πληροφοριακό σύστημα διαχείρισης των δεδομένων της αξιολόγησης και έχει την ευθύνη για τη συστηματική παρακολούθηση και δημοσιοποίηση στον ιστότοπο του ιδρύματος των σχετικών με την αξιολόγησή του διαδικασιών και των αποτελεσμάτων τους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algn="ctr" eaLnBrk="1" hangingPunct="1"/>
            <a:r>
              <a:rPr lang="el-GR" sz="3400" b="1" smtClean="0">
                <a:solidFill>
                  <a:srgbClr val="FFC000"/>
                </a:solidFill>
              </a:rPr>
              <a:t>Η ΜΟΔΙΠ του ΕΚΠΑ</a:t>
            </a:r>
          </a:p>
        </p:txBody>
      </p:sp>
      <p:sp>
        <p:nvSpPr>
          <p:cNvPr id="9219" name="2 - Θέση περιεχομένου"/>
          <p:cNvSpPr>
            <a:spLocks noGrp="1"/>
          </p:cNvSpPr>
          <p:nvPr>
            <p:ph idx="1"/>
          </p:nvPr>
        </p:nvSpPr>
        <p:spPr>
          <a:xfrm>
            <a:off x="1476375" y="1196975"/>
            <a:ext cx="7315200" cy="5400675"/>
          </a:xfrm>
        </p:spPr>
        <p:txBody>
          <a:bodyPr/>
          <a:lstStyle/>
          <a:p>
            <a:pPr algn="just" eaLnBrk="1" hangingPunct="1"/>
            <a:r>
              <a:rPr lang="el-GR" sz="2000" smtClean="0"/>
              <a:t>Η Διοικούσα Επιτροπή (Δ.Ε.) της ΜΟΔΙΠ ΕΚΠΑ, συστήθηκε ύστερα από συνεδρίαση της Πανεπιστημιακής Συγκλήτου στις 24/07/2008 και σύμφωνα με το Ν. 3374/2005, για την εναρμόνιση του έργου του Πανεπιστημίου Αθηνών με τις διαδικασίες αξιολόγησης και διασφάλισης ποιότητας.</a:t>
            </a:r>
          </a:p>
          <a:p>
            <a:pPr algn="just" eaLnBrk="1" hangingPunct="1">
              <a:buFontTx/>
              <a:buNone/>
            </a:pPr>
            <a:endParaRPr lang="el-GR" sz="2000" smtClean="0"/>
          </a:p>
          <a:p>
            <a:pPr algn="just" eaLnBrk="1" hangingPunct="1"/>
            <a:r>
              <a:rPr lang="el-GR" sz="2000" smtClean="0"/>
              <a:t>Η</a:t>
            </a:r>
            <a:r>
              <a:rPr lang="el-GR" sz="2000" b="1" smtClean="0"/>
              <a:t> ΜΟ.ΔΙ.Π ΕΚΠΑ </a:t>
            </a:r>
            <a:r>
              <a:rPr lang="el-GR" sz="2000" smtClean="0"/>
              <a:t>αποτελεί επιτελικό όργανο που λειτουργεί συμβουλευτικά και συνεπικουρικά προς τη Διοίκηση του ιδρύματος και τοποθετεί ως βασικούς άξονες της αξιολόγησης τους </a:t>
            </a:r>
            <a:r>
              <a:rPr lang="el-GR" sz="2000" u="sng" smtClean="0">
                <a:solidFill>
                  <a:srgbClr val="FFC000"/>
                </a:solidFill>
              </a:rPr>
              <a:t>δείκτες αξιολόγησης</a:t>
            </a:r>
            <a:r>
              <a:rPr lang="el-GR" sz="2000" smtClean="0"/>
              <a:t> που περιστρέφονται γύρω από τους εξής τέσσερις άξονες: </a:t>
            </a:r>
          </a:p>
          <a:p>
            <a:pPr algn="just" eaLnBrk="1" hangingPunct="1"/>
            <a:endParaRPr lang="el-GR" sz="2000" smtClean="0"/>
          </a:p>
          <a:p>
            <a:pPr lvl="1" algn="just" eaLnBrk="1" hangingPunct="1">
              <a:buFont typeface="Wingdings" pitchFamily="2" charset="2"/>
              <a:buChar char="Ø"/>
            </a:pPr>
            <a:r>
              <a:rPr lang="el-GR" sz="1600" b="1" smtClean="0"/>
              <a:t>την ποιότητα του </a:t>
            </a:r>
            <a:r>
              <a:rPr lang="el-GR" sz="1600" b="1" smtClean="0">
                <a:solidFill>
                  <a:srgbClr val="FFC000"/>
                </a:solidFill>
              </a:rPr>
              <a:t>διδακτικού</a:t>
            </a:r>
            <a:r>
              <a:rPr lang="el-GR" sz="1600" b="1" smtClean="0"/>
              <a:t> έργου, </a:t>
            </a:r>
          </a:p>
          <a:p>
            <a:pPr lvl="1" algn="just" eaLnBrk="1" hangingPunct="1">
              <a:buFont typeface="Wingdings" pitchFamily="2" charset="2"/>
              <a:buChar char="Ø"/>
            </a:pPr>
            <a:r>
              <a:rPr lang="el-GR" sz="1600" b="1" smtClean="0"/>
              <a:t>την ποιότητα του </a:t>
            </a:r>
            <a:r>
              <a:rPr lang="el-GR" sz="1600" b="1" smtClean="0">
                <a:solidFill>
                  <a:srgbClr val="FFC000"/>
                </a:solidFill>
              </a:rPr>
              <a:t>ερευνητικού</a:t>
            </a:r>
            <a:r>
              <a:rPr lang="el-GR" sz="1600" b="1" smtClean="0"/>
              <a:t> έργου, </a:t>
            </a:r>
          </a:p>
          <a:p>
            <a:pPr lvl="1" algn="just" eaLnBrk="1" hangingPunct="1">
              <a:buFont typeface="Wingdings" pitchFamily="2" charset="2"/>
              <a:buChar char="Ø"/>
            </a:pPr>
            <a:r>
              <a:rPr lang="el-GR" sz="1600" b="1" smtClean="0"/>
              <a:t>την ποιότητα των </a:t>
            </a:r>
            <a:r>
              <a:rPr lang="el-GR" sz="1600" b="1" smtClean="0">
                <a:solidFill>
                  <a:srgbClr val="FFC000"/>
                </a:solidFill>
              </a:rPr>
              <a:t>προγραμμάτων σπουδών</a:t>
            </a:r>
            <a:r>
              <a:rPr lang="el-GR" sz="1600" b="1" smtClean="0"/>
              <a:t> και </a:t>
            </a:r>
          </a:p>
          <a:p>
            <a:pPr lvl="1" algn="just" eaLnBrk="1" hangingPunct="1">
              <a:buFont typeface="Wingdings" pitchFamily="2" charset="2"/>
              <a:buChar char="Ø"/>
            </a:pPr>
            <a:r>
              <a:rPr lang="el-GR" sz="1600" b="1" smtClean="0"/>
              <a:t>την ποιότητα των </a:t>
            </a:r>
            <a:r>
              <a:rPr lang="el-GR" sz="1600" b="1" smtClean="0">
                <a:solidFill>
                  <a:srgbClr val="FFC000"/>
                </a:solidFill>
              </a:rPr>
              <a:t>λοιπών υπηρεσιών </a:t>
            </a:r>
          </a:p>
          <a:p>
            <a:pPr eaLnBrk="1" hangingPunct="1">
              <a:buFontTx/>
              <a:buNone/>
            </a:pPr>
            <a:endParaRPr lang="el-GR"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algn="ctr" eaLnBrk="1" hangingPunct="1"/>
            <a:r>
              <a:rPr lang="el-GR" sz="3600" b="1" smtClean="0">
                <a:solidFill>
                  <a:srgbClr val="FFC000"/>
                </a:solidFill>
              </a:rPr>
              <a:t>Η ΜΟΔΙΠ στο ΕΣΠΑ</a:t>
            </a:r>
          </a:p>
        </p:txBody>
      </p:sp>
      <p:sp>
        <p:nvSpPr>
          <p:cNvPr id="10243" name="2 - Θέση περιεχομένου"/>
          <p:cNvSpPr>
            <a:spLocks noGrp="1"/>
          </p:cNvSpPr>
          <p:nvPr>
            <p:ph idx="1"/>
          </p:nvPr>
        </p:nvSpPr>
        <p:spPr>
          <a:xfrm>
            <a:off x="1547813" y="1052513"/>
            <a:ext cx="7315200" cy="4419600"/>
          </a:xfrm>
        </p:spPr>
        <p:txBody>
          <a:bodyPr/>
          <a:lstStyle/>
          <a:p>
            <a:pPr marL="342900" lvl="1" indent="-342900" algn="just" eaLnBrk="1" hangingPunct="1">
              <a:buFontTx/>
              <a:buNone/>
            </a:pPr>
            <a:r>
              <a:rPr lang="el-GR" sz="2400" smtClean="0"/>
              <a:t>	Τον </a:t>
            </a:r>
            <a:r>
              <a:rPr lang="el-GR" sz="2400" b="1" smtClean="0"/>
              <a:t>Οκτώβριο του 2010 </a:t>
            </a:r>
            <a:r>
              <a:rPr lang="el-GR" sz="2400" smtClean="0"/>
              <a:t>πραγματοποιείται η Ένταξη Πράξης «ΜΟΔΙΠ ΕΚΠΑ» στο Επιχειρησιακό Πρόγραμμα </a:t>
            </a:r>
            <a:r>
              <a:rPr lang="el-GR" sz="2400" b="1" smtClean="0"/>
              <a:t>«Εκπαίδευση &amp; Δια Βίου Μάθηση 2007-2013</a:t>
            </a:r>
            <a:r>
              <a:rPr lang="el-GR" sz="2400" smtClean="0"/>
              <a:t>» στον Άξονα Προτεραιότητας 2 «Αναβάθμιση της ποιότητας της εκπαίδευσης και προώθηση της κοινωνικής ενσωμάτωσης στις 3 περιφέρειες σταδιακής εξόδου »  και το έργο χρηματοδοτείται με </a:t>
            </a:r>
            <a:r>
              <a:rPr lang="el-GR" sz="2400" b="1" smtClean="0"/>
              <a:t>400.000 Ευρώ</a:t>
            </a:r>
            <a:r>
              <a:rPr lang="el-GR" sz="2400" smtClean="0"/>
              <a:t>.</a:t>
            </a:r>
          </a:p>
          <a:p>
            <a:pPr marL="342900" lvl="1" indent="-342900" algn="just" eaLnBrk="1" hangingPunct="1">
              <a:buFontTx/>
              <a:buNone/>
            </a:pPr>
            <a:endParaRPr lang="el-GR" sz="2400" smtClean="0"/>
          </a:p>
          <a:p>
            <a:pPr eaLnBrk="1" hangingPunct="1">
              <a:buFontTx/>
              <a:buNone/>
            </a:pPr>
            <a:endParaRPr lang="el-GR" sz="3600" smtClean="0"/>
          </a:p>
        </p:txBody>
      </p:sp>
      <p:pic>
        <p:nvPicPr>
          <p:cNvPr id="10244" name="Picture 2" descr="Logo ESPA-2012-BW"/>
          <p:cNvPicPr>
            <a:picLocks noChangeAspect="1" noChangeArrowheads="1"/>
          </p:cNvPicPr>
          <p:nvPr/>
        </p:nvPicPr>
        <p:blipFill>
          <a:blip r:embed="rId3" cstate="print"/>
          <a:srcRect/>
          <a:stretch>
            <a:fillRect/>
          </a:stretch>
        </p:blipFill>
        <p:spPr bwMode="auto">
          <a:xfrm>
            <a:off x="2484438" y="4797425"/>
            <a:ext cx="6048375"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algn="ctr" eaLnBrk="1" hangingPunct="1"/>
            <a:r>
              <a:rPr lang="el-GR" sz="3600" b="1" smtClean="0">
                <a:solidFill>
                  <a:srgbClr val="FFC000"/>
                </a:solidFill>
              </a:rPr>
              <a:t>Η στελέχωση της ΜΟΔΙΠ</a:t>
            </a:r>
          </a:p>
        </p:txBody>
      </p:sp>
      <p:sp>
        <p:nvSpPr>
          <p:cNvPr id="11267" name="2 - Θέση περιεχομένου"/>
          <p:cNvSpPr>
            <a:spLocks noGrp="1"/>
          </p:cNvSpPr>
          <p:nvPr>
            <p:ph idx="1"/>
          </p:nvPr>
        </p:nvSpPr>
        <p:spPr>
          <a:xfrm>
            <a:off x="1331913" y="1125538"/>
            <a:ext cx="7812087" cy="5732462"/>
          </a:xfrm>
        </p:spPr>
        <p:txBody>
          <a:bodyPr/>
          <a:lstStyle/>
          <a:p>
            <a:pPr eaLnBrk="1" hangingPunct="1">
              <a:buFontTx/>
              <a:buNone/>
            </a:pPr>
            <a:r>
              <a:rPr lang="el-GR" sz="1800" b="1" smtClean="0"/>
              <a:t>	Οι Εξωτερικοί Συνεργάτες της ΜΟΔΙΠ αποτελούν την </a:t>
            </a:r>
            <a:r>
              <a:rPr lang="el-GR" sz="1800" b="1" u="sng" smtClean="0"/>
              <a:t>Ομάδα Έργου </a:t>
            </a:r>
            <a:r>
              <a:rPr lang="el-GR" sz="1800" b="1" smtClean="0"/>
              <a:t>και διαχωρίζονται στις εξής κατηγορίες:</a:t>
            </a:r>
            <a:endParaRPr lang="el-GR" sz="2000" smtClean="0"/>
          </a:p>
          <a:p>
            <a:pPr algn="just" eaLnBrk="1" hangingPunct="1"/>
            <a:r>
              <a:rPr lang="el-GR" sz="2000" b="1" i="1" u="sng" smtClean="0">
                <a:solidFill>
                  <a:srgbClr val="FFC000"/>
                </a:solidFill>
              </a:rPr>
              <a:t>Ειδικοί Επιστήμονες Αξιολόγησης (4):  </a:t>
            </a:r>
            <a:endParaRPr lang="el-GR" sz="2000" i="1" u="sng" smtClean="0">
              <a:solidFill>
                <a:srgbClr val="FFC000"/>
              </a:solidFill>
            </a:endParaRPr>
          </a:p>
          <a:p>
            <a:pPr algn="just" eaLnBrk="1" hangingPunct="1">
              <a:buFontTx/>
              <a:buNone/>
            </a:pPr>
            <a:r>
              <a:rPr lang="el-GR" sz="2000" b="1" smtClean="0"/>
              <a:t>	</a:t>
            </a:r>
            <a:r>
              <a:rPr lang="el-GR" sz="1800" b="1" smtClean="0"/>
              <a:t>Παροχή συμβουλευτικής υποστήριξης των Τμημάτων, συγγραφή κι επιμέλεια εκθέσεων και αναφορών προόδου, φυσική παρουσία στους χώρους λειτουργίας της Μονάδας και επιτόπιες επισκέψεις στα Τμήματα.</a:t>
            </a:r>
            <a:endParaRPr lang="el-GR" sz="2000" b="1" smtClean="0"/>
          </a:p>
          <a:p>
            <a:pPr algn="just" eaLnBrk="1" hangingPunct="1"/>
            <a:r>
              <a:rPr lang="el-GR" sz="2000" b="1" i="1" u="sng" smtClean="0">
                <a:solidFill>
                  <a:srgbClr val="FFC000"/>
                </a:solidFill>
              </a:rPr>
              <a:t>Διοικητική Υποστήριξη (3):</a:t>
            </a:r>
          </a:p>
          <a:p>
            <a:pPr algn="just" eaLnBrk="1" hangingPunct="1">
              <a:buFontTx/>
              <a:buNone/>
            </a:pPr>
            <a:r>
              <a:rPr lang="el-GR" sz="2000" smtClean="0"/>
              <a:t> 	</a:t>
            </a:r>
            <a:r>
              <a:rPr lang="el-GR" sz="1800" b="1" smtClean="0"/>
              <a:t>Στελεχώνουν τα 2 Γραφεία της ΜΟΔΙΠ, στα Προπύλαια του ΕΚΠΑ και στην Παν/πολη. Η διαδικασία της διοικητικής υποστήριξης των Γραμματειών των Τμημάτων και ΟΜΕΑ περιλαμβάνει όλες εκείνες τις συστηματικά οργανωμένες ενέργειες, που έχουν ως στόχο να διευκολύνουν το έργο των επιμέρους Γραμματειών και ΟΜΕΑ.</a:t>
            </a:r>
          </a:p>
          <a:p>
            <a:pPr algn="just" eaLnBrk="1" hangingPunct="1"/>
            <a:r>
              <a:rPr lang="el-GR" sz="2000" b="1" i="1" u="sng" smtClean="0">
                <a:solidFill>
                  <a:srgbClr val="FFC000"/>
                </a:solidFill>
              </a:rPr>
              <a:t>Επιστήμονες Πληροφορικής (2):</a:t>
            </a:r>
            <a:endParaRPr lang="el-GR" sz="1800" b="1" i="1" u="sng" smtClean="0">
              <a:solidFill>
                <a:srgbClr val="FFC000"/>
              </a:solidFill>
            </a:endParaRPr>
          </a:p>
          <a:p>
            <a:pPr algn="just" eaLnBrk="1" hangingPunct="1">
              <a:buFontTx/>
              <a:buNone/>
            </a:pPr>
            <a:r>
              <a:rPr lang="el-GR" sz="1800" b="1" smtClean="0">
                <a:solidFill>
                  <a:srgbClr val="FFC000"/>
                </a:solidFill>
              </a:rPr>
              <a:t>	</a:t>
            </a:r>
            <a:r>
              <a:rPr lang="el-GR" sz="1800" b="1" smtClean="0"/>
              <a:t>Είναι υπεύθυνοι για τον σχεδιασμό και την ανάπτυξη των Πληροφοριακών Συστημάτων της ΜΟΔΙΠ ΕΚΠΑ για την ψηφιοποίηση των πινάκων αξιολόγησης,  των απογραφικών δελτίων διδασκόντων και των ερωτηματολογίων αξιολόγησης φοιτητών.</a:t>
            </a:r>
          </a:p>
          <a:p>
            <a:pPr algn="just" eaLnBrk="1" hangingPunct="1">
              <a:buFontTx/>
              <a:buNone/>
            </a:pPr>
            <a:endParaRPr lang="el-GR" sz="1800" b="1" smtClean="0">
              <a:solidFill>
                <a:srgbClr val="FFC000"/>
              </a:solidFill>
            </a:endParaRPr>
          </a:p>
          <a:p>
            <a:pPr algn="just" eaLnBrk="1" hangingPunct="1">
              <a:buFontTx/>
              <a:buNone/>
            </a:pPr>
            <a:endParaRPr lang="el-GR" sz="1800" b="1" smtClean="0"/>
          </a:p>
          <a:p>
            <a:pPr algn="just" eaLnBrk="1" hangingPunct="1">
              <a:buFontTx/>
              <a:buNone/>
            </a:pPr>
            <a:endParaRPr lang="el-GR" sz="1800" b="1" u="sng" smtClean="0"/>
          </a:p>
          <a:p>
            <a:pPr algn="just" eaLnBrk="1" hangingPunct="1"/>
            <a:endParaRPr lang="el-GR" sz="2000" u="sng" smtClean="0"/>
          </a:p>
          <a:p>
            <a:pPr lvl="1" eaLnBrk="1" hangingPunct="1"/>
            <a:endParaRPr lang="el-GR"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6">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965300"/>
        </a:lt2>
        <a:accent1>
          <a:srgbClr val="AC6000"/>
        </a:accent1>
        <a:accent2>
          <a:srgbClr val="C96409"/>
        </a:accent2>
        <a:accent3>
          <a:srgbClr val="FFFFFF"/>
        </a:accent3>
        <a:accent4>
          <a:srgbClr val="404040"/>
        </a:accent4>
        <a:accent5>
          <a:srgbClr val="D2B6AA"/>
        </a:accent5>
        <a:accent6>
          <a:srgbClr val="B65A07"/>
        </a:accent6>
        <a:hlink>
          <a:srgbClr val="C67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E06A04"/>
        </a:lt2>
        <a:accent1>
          <a:srgbClr val="AC6000"/>
        </a:accent1>
        <a:accent2>
          <a:srgbClr val="C96409"/>
        </a:accent2>
        <a:accent3>
          <a:srgbClr val="FFFFFF"/>
        </a:accent3>
        <a:accent4>
          <a:srgbClr val="404040"/>
        </a:accent4>
        <a:accent5>
          <a:srgbClr val="D2B6AA"/>
        </a:accent5>
        <a:accent6>
          <a:srgbClr val="B65A07"/>
        </a:accent6>
        <a:hlink>
          <a:srgbClr val="C67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E06A04"/>
        </a:lt2>
        <a:accent1>
          <a:srgbClr val="E19604"/>
        </a:accent1>
        <a:accent2>
          <a:srgbClr val="FFAD0C"/>
        </a:accent2>
        <a:accent3>
          <a:srgbClr val="FFFFFF"/>
        </a:accent3>
        <a:accent4>
          <a:srgbClr val="404040"/>
        </a:accent4>
        <a:accent5>
          <a:srgbClr val="EEC9AA"/>
        </a:accent5>
        <a:accent6>
          <a:srgbClr val="E79C0A"/>
        </a:accent6>
        <a:hlink>
          <a:srgbClr val="5C526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E06A04"/>
        </a:lt2>
        <a:accent1>
          <a:srgbClr val="E19604"/>
        </a:accent1>
        <a:accent2>
          <a:srgbClr val="FFAD0C"/>
        </a:accent2>
        <a:accent3>
          <a:srgbClr val="FFFFFF"/>
        </a:accent3>
        <a:accent4>
          <a:srgbClr val="404040"/>
        </a:accent4>
        <a:accent5>
          <a:srgbClr val="EEC9AA"/>
        </a:accent5>
        <a:accent6>
          <a:srgbClr val="E79C0A"/>
        </a:accent6>
        <a:hlink>
          <a:srgbClr val="3C353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1235</TotalTime>
  <Words>619</Words>
  <Application>Microsoft Office PowerPoint</Application>
  <PresentationFormat>Προβολή στην οθόνη (4:3)</PresentationFormat>
  <Paragraphs>157</Paragraphs>
  <Slides>19</Slides>
  <Notes>18</Notes>
  <HiddenSlides>0</HiddenSlides>
  <MMClips>1</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19</vt:i4>
      </vt:variant>
    </vt:vector>
  </HeadingPairs>
  <TitlesOfParts>
    <vt:vector size="30" baseType="lpstr">
      <vt:lpstr>Arial</vt:lpstr>
      <vt:lpstr>Microsoft Sans Serif</vt:lpstr>
      <vt:lpstr>Katsoulidis</vt:lpstr>
      <vt:lpstr>Calibri</vt:lpstr>
      <vt:lpstr>Courier New</vt:lpstr>
      <vt:lpstr>Times New Roman</vt:lpstr>
      <vt:lpstr>Arial Unicode MS</vt:lpstr>
      <vt:lpstr>Wingdings</vt:lpstr>
      <vt:lpstr>Batang</vt:lpstr>
      <vt:lpstr>powerpoint-template</vt:lpstr>
      <vt:lpstr>Γράφημα του Microsoft Excel</vt:lpstr>
      <vt:lpstr>ΚΑΤΕΡΙΝΑ ΦΟΥΝΤΗ, MBA Υπεύθυνη Διοικητικής Υποστήριξης ΜΟΔΙΠ ΕΚΠΑ</vt:lpstr>
      <vt:lpstr>Νομοθετικό Πλαίσιο</vt:lpstr>
      <vt:lpstr>Τι είναι η ΜΟΔΙΠ;</vt:lpstr>
      <vt:lpstr>Τι είναι η ΜΟΔΙΠ;</vt:lpstr>
      <vt:lpstr>Τι είναι η ΟΜΕΑ;</vt:lpstr>
      <vt:lpstr>Η ΑΔΙΠ στην Ανώτατη Εκπαίδευση</vt:lpstr>
      <vt:lpstr>Η ΜΟΔΙΠ του ΕΚΠΑ</vt:lpstr>
      <vt:lpstr>Η ΜΟΔΙΠ στο ΕΣΠΑ</vt:lpstr>
      <vt:lpstr>Η στελέχωση της ΜΟΔΙΠ</vt:lpstr>
      <vt:lpstr>Διαφάνεια 10</vt:lpstr>
      <vt:lpstr>Διαφάνεια 11</vt:lpstr>
      <vt:lpstr>Διαφάνεια 12</vt:lpstr>
      <vt:lpstr>Δράσεις ΜΟΔΙΠ ΕΚΠΑ  2010-2013</vt:lpstr>
      <vt:lpstr>Απολογισμός Δράσης 2010-13</vt:lpstr>
      <vt:lpstr>Διαφάνεια 15</vt:lpstr>
      <vt:lpstr>Διαφάνεια 16</vt:lpstr>
      <vt:lpstr>Επιμορφωτικά προγράμματα  ΜΟΔΙΠ ΕΚΠΑ</vt:lpstr>
      <vt:lpstr>   ΕΚΠΑΙΔΕΥΟΜΕΝΟΙ   </vt:lpstr>
      <vt:lpstr>      Από την θεωρία στην πράξη: Η οργάνωση και οι δράσεις της Μονάδας Διασφάλισης Ποιότητας του ΕΚΠΑ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ΚΑΤΕΡΙΝΑ ΦΟΥΝΤΗ Υπεύθυνη Διοικητικής Υποστήριξης ΜΟΔΙΠ ΕΚΠΑ</dc:title>
  <dc:creator>KATERINA</dc:creator>
  <cp:lastModifiedBy>modip-b</cp:lastModifiedBy>
  <cp:revision>19</cp:revision>
  <dcterms:created xsi:type="dcterms:W3CDTF">2013-04-13T16:15:20Z</dcterms:created>
  <dcterms:modified xsi:type="dcterms:W3CDTF">2013-10-20T11:26:24Z</dcterms:modified>
</cp:coreProperties>
</file>