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9" r:id="rId2"/>
    <p:sldId id="261" r:id="rId3"/>
    <p:sldId id="295" r:id="rId4"/>
    <p:sldId id="297" r:id="rId5"/>
    <p:sldId id="299" r:id="rId6"/>
    <p:sldId id="346" r:id="rId7"/>
    <p:sldId id="262" r:id="rId8"/>
    <p:sldId id="287" r:id="rId9"/>
    <p:sldId id="302" r:id="rId10"/>
    <p:sldId id="300" r:id="rId11"/>
    <p:sldId id="305" r:id="rId12"/>
    <p:sldId id="332" r:id="rId13"/>
    <p:sldId id="306" r:id="rId14"/>
    <p:sldId id="309" r:id="rId15"/>
    <p:sldId id="286" r:id="rId16"/>
    <p:sldId id="303" r:id="rId17"/>
    <p:sldId id="312" r:id="rId18"/>
    <p:sldId id="313" r:id="rId19"/>
    <p:sldId id="315" r:id="rId20"/>
    <p:sldId id="314" r:id="rId21"/>
    <p:sldId id="316" r:id="rId22"/>
    <p:sldId id="317" r:id="rId23"/>
    <p:sldId id="318" r:id="rId24"/>
    <p:sldId id="267" r:id="rId25"/>
    <p:sldId id="319" r:id="rId26"/>
    <p:sldId id="326" r:id="rId27"/>
    <p:sldId id="331" r:id="rId28"/>
    <p:sldId id="334" r:id="rId29"/>
    <p:sldId id="347" r:id="rId30"/>
    <p:sldId id="348" r:id="rId31"/>
    <p:sldId id="349" r:id="rId32"/>
    <p:sldId id="339" r:id="rId33"/>
    <p:sldId id="351" r:id="rId34"/>
    <p:sldId id="352" r:id="rId35"/>
    <p:sldId id="353" r:id="rId36"/>
    <p:sldId id="350" r:id="rId37"/>
    <p:sldId id="340" r:id="rId38"/>
    <p:sldId id="338" r:id="rId39"/>
    <p:sldId id="276" r:id="rId40"/>
    <p:sldId id="342" r:id="rId41"/>
    <p:sldId id="277"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ED6"/>
    <a:srgbClr val="003300"/>
  </p:clrMru>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endParaRPr lang="en-US" sz="11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1E4D3931-0DBD-4211-A24A-6AF364284B1E}">
      <dgm:prSet phldrT="[Text]" custT="1"/>
      <dgm:spPr/>
      <dgm:t>
        <a:bodyPr/>
        <a:lstStyle/>
        <a:p>
          <a:pPr marL="280988" indent="-280988"/>
          <a:r>
            <a:rPr lang="el-GR" sz="3200" dirty="0" smtClean="0">
              <a:effectLst>
                <a:outerShdw blurRad="38100" dist="38100" dir="2700000" algn="tl">
                  <a:srgbClr val="000000">
                    <a:alpha val="43137"/>
                  </a:srgbClr>
                </a:outerShdw>
              </a:effectLst>
            </a:rPr>
            <a:t>Ευρωπαϊκό Βραβείο Ποιότητας </a:t>
          </a:r>
          <a:r>
            <a:rPr lang="en-GB" sz="3200" dirty="0" smtClean="0">
              <a:effectLst>
                <a:outerShdw blurRad="38100" dist="38100" dir="2700000" algn="tl">
                  <a:srgbClr val="000000">
                    <a:alpha val="43137"/>
                  </a:srgbClr>
                </a:outerShdw>
              </a:effectLst>
            </a:rPr>
            <a:t>EFQM ( Excellence Award)</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5640C463-FCA9-BE43-AD1E-85D4322ECA56}">
      <dgm:prSet custT="1"/>
      <dgm:spPr/>
      <dgm:t>
        <a:bodyPr/>
        <a:lstStyle/>
        <a:p>
          <a:r>
            <a:rPr lang="el-GR" sz="2400" dirty="0" smtClean="0"/>
            <a:t>το </a:t>
          </a:r>
          <a:r>
            <a:rPr lang="el-GR" sz="2400" dirty="0" err="1" smtClean="0"/>
            <a:t>Εθνικο</a:t>
          </a:r>
          <a:r>
            <a:rPr lang="el-GR" sz="2400" dirty="0" smtClean="0"/>
            <a:t>́ (</a:t>
          </a:r>
          <a:r>
            <a:rPr lang="el-GR" sz="2400" dirty="0" err="1" smtClean="0"/>
            <a:t>Αμερικάνικο</a:t>
          </a:r>
          <a:r>
            <a:rPr lang="el-GR" sz="2400" dirty="0" smtClean="0"/>
            <a:t>) </a:t>
          </a:r>
          <a:r>
            <a:rPr lang="el-GR" sz="2400" dirty="0" err="1" smtClean="0"/>
            <a:t>Βραβείο</a:t>
          </a:r>
          <a:r>
            <a:rPr lang="el-GR" sz="2400" dirty="0" smtClean="0"/>
            <a:t> Ποιότητας «Malcolm </a:t>
          </a:r>
          <a:r>
            <a:rPr lang="el-GR" sz="2400" dirty="0" err="1" smtClean="0"/>
            <a:t>Baldrige</a:t>
          </a:r>
          <a:r>
            <a:rPr lang="el-GR" sz="2400" dirty="0" smtClean="0"/>
            <a:t>» (The Malcolm </a:t>
          </a:r>
          <a:r>
            <a:rPr lang="el-GR" sz="2400" dirty="0" err="1" smtClean="0"/>
            <a:t>Baldrige</a:t>
          </a:r>
          <a:r>
            <a:rPr lang="el-GR" sz="2400" dirty="0" smtClean="0"/>
            <a:t> National Quality Award)</a:t>
          </a:r>
          <a:endParaRPr lang="el-GR" sz="2400" dirty="0"/>
        </a:p>
      </dgm:t>
    </dgm:pt>
    <dgm:pt modelId="{11C51BFD-5995-374D-A189-84B928972221}" type="parTrans" cxnId="{510B14AD-C8C8-9343-BFB3-B7641D4796AB}">
      <dgm:prSet/>
      <dgm:spPr/>
      <dgm:t>
        <a:bodyPr/>
        <a:lstStyle/>
        <a:p>
          <a:endParaRPr lang="en-US"/>
        </a:p>
      </dgm:t>
    </dgm:pt>
    <dgm:pt modelId="{9D061FA6-E50F-6F40-A774-C5759E0CC767}" type="sibTrans" cxnId="{510B14AD-C8C8-9343-BFB3-B7641D4796AB}">
      <dgm:prSet/>
      <dgm:spPr/>
      <dgm:t>
        <a:bodyPr/>
        <a:lstStyle/>
        <a:p>
          <a:endParaRPr lang="en-US"/>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 To </a:t>
          </a:r>
          <a:r>
            <a:rPr lang="el-GR" sz="3200" dirty="0" smtClean="0">
              <a:effectLst>
                <a:outerShdw blurRad="38100" dist="38100" dir="2700000" algn="tl">
                  <a:srgbClr val="000000">
                    <a:alpha val="43137"/>
                  </a:srgbClr>
                </a:outerShdw>
              </a:effectLst>
            </a:rPr>
            <a:t>Ιαπωνικό  Βραβείο </a:t>
          </a:r>
          <a:r>
            <a:rPr lang="en-GB" sz="3200" dirty="0" smtClean="0">
              <a:effectLst>
                <a:outerShdw blurRad="38100" dist="38100" dir="2700000" algn="tl">
                  <a:srgbClr val="000000">
                    <a:alpha val="43137"/>
                  </a:srgbClr>
                </a:outerShdw>
              </a:effectLst>
            </a:rPr>
            <a:t>Deming</a:t>
          </a:r>
          <a:r>
            <a:rPr lang="el-GR"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dgm:t>
    </dgm:pt>
    <dgm:pt modelId="{E17B9BF1-2948-497F-8EC7-3BF734D839DB}" type="sibTrans" cxnId="{119690D4-400B-468B-8BA0-5C9C9E2AFEAF}">
      <dgm:prSet/>
      <dgm:spPr/>
      <dgm:t>
        <a:bodyPr/>
        <a:lstStyle/>
        <a:p>
          <a:endParaRPr lang="en-US" sz="3200"/>
        </a:p>
      </dgm:t>
    </dgm:pt>
    <dgm:pt modelId="{34218063-BF94-4304-99BD-B3F7BA4D3C8F}" type="parTrans" cxnId="{119690D4-400B-468B-8BA0-5C9C9E2AFEAF}">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custScaleX="90909" custLinFactNeighborX="-1002" custLinFactNeighborY="4025">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7F442FFE-C9B9-C147-9B14-7F0FBAF079CF}" type="presOf" srcId="{5640C463-FCA9-BE43-AD1E-85D4322ECA56}" destId="{B37A5355-225B-4C6F-AED7-6C620F99EECC}" srcOrd="0" destOrd="1" presId="urn:microsoft.com/office/officeart/2005/8/layout/vList5"/>
    <dgm:cxn modelId="{FC91B6C2-8AD6-0548-AC24-C0BA322F2ACC}" type="presOf" srcId="{74EE5CD8-078F-4590-BF9C-A341A294A016}" destId="{7E429971-BC57-430F-BB25-C0574E5E39E3}" srcOrd="0" destOrd="0" presId="urn:microsoft.com/office/officeart/2005/8/layout/vList5"/>
    <dgm:cxn modelId="{BD1D1CF0-AF15-5A40-AB28-EABC02B80E3C}" type="presOf" srcId="{D1776C8F-2B10-4075-8DF7-7F65AB725ED5}" destId="{F5034101-5B7D-4FE7-B47A-5A48CF39606B}"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057AE7BA-9669-1F48-B5C3-73A00252D2DB}" type="presOf" srcId="{AA046201-5C4D-445E-BF0B-5C6D2B0A1945}" destId="{C04276DC-EE64-470A-B8BC-09067B8045FA}"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262999DA-00B7-B24F-990D-56D839DEE2D4}"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10B14AD-C8C8-9343-BFB3-B7641D4796AB}" srcId="{AA046201-5C4D-445E-BF0B-5C6D2B0A1945}" destId="{5640C463-FCA9-BE43-AD1E-85D4322ECA56}" srcOrd="1" destOrd="0" parTransId="{11C51BFD-5995-374D-A189-84B928972221}" sibTransId="{9D061FA6-E50F-6F40-A774-C5759E0CC767}"/>
    <dgm:cxn modelId="{5ADC8CEF-F096-7946-96A9-21CB9C5CEE9E}" type="presOf" srcId="{C59269D0-92A5-481C-BA64-727AFB0DD545}" destId="{B37A5355-225B-4C6F-AED7-6C620F99EECC}" srcOrd="0" destOrd="0" presId="urn:microsoft.com/office/officeart/2005/8/layout/vList5"/>
    <dgm:cxn modelId="{5FB039B8-949B-C24C-8890-CC069385B7C0}" type="presOf" srcId="{6BE4E373-0656-4EDC-821E-BE09C952B1F6}" destId="{C7C3E6FD-D83F-4BDA-907E-B5EE041DA931}"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B8AF1086-D7BE-446F-9133-738B599E9A7D}" srcId="{F6FEADD9-F67D-41F5-BA4C-3C84956E7F46}" destId="{AA046201-5C4D-445E-BF0B-5C6D2B0A1945}" srcOrd="1" destOrd="0" parTransId="{FE92FC33-5E0F-4302-9E80-A69E8ACDDE56}" sibTransId="{40767EFF-7D52-4469-ACEE-7D28E67337E2}"/>
    <dgm:cxn modelId="{C640CD65-810D-9E4B-8937-A43B211A19A7}" type="presOf" srcId="{1E4D3931-0DBD-4211-A24A-6AF364284B1E}" destId="{D54B1729-BC98-42C1-9C6C-D65DCBA4358F}" srcOrd="0" destOrd="0" presId="urn:microsoft.com/office/officeart/2005/8/layout/vList5"/>
    <dgm:cxn modelId="{AB44FAB1-4F42-654E-AFE6-756F804F6955}" type="presParOf" srcId="{AAE7A1E6-6847-453D-B55B-8A82BF138C1D}" destId="{C4407577-18A2-46E0-8805-2838042EB67A}" srcOrd="0" destOrd="0" presId="urn:microsoft.com/office/officeart/2005/8/layout/vList5"/>
    <dgm:cxn modelId="{771B5B22-F9F9-8F4B-A212-11196A83DED4}" type="presParOf" srcId="{C4407577-18A2-46E0-8805-2838042EB67A}" destId="{7E429971-BC57-430F-BB25-C0574E5E39E3}" srcOrd="0" destOrd="0" presId="urn:microsoft.com/office/officeart/2005/8/layout/vList5"/>
    <dgm:cxn modelId="{FB2A0D9A-AD6B-6444-A373-1338E3A03A89}" type="presParOf" srcId="{C4407577-18A2-46E0-8805-2838042EB67A}" destId="{D54B1729-BC98-42C1-9C6C-D65DCBA4358F}" srcOrd="1" destOrd="0" presId="urn:microsoft.com/office/officeart/2005/8/layout/vList5"/>
    <dgm:cxn modelId="{C3F674CC-5F9E-7940-ADE7-F01E06B8DDA5}" type="presParOf" srcId="{AAE7A1E6-6847-453D-B55B-8A82BF138C1D}" destId="{AB8574CC-D4F2-4555-AEE3-F4EE58B11D03}" srcOrd="1" destOrd="0" presId="urn:microsoft.com/office/officeart/2005/8/layout/vList5"/>
    <dgm:cxn modelId="{6C06831F-C967-7D4D-817A-DB15CD420B59}" type="presParOf" srcId="{AAE7A1E6-6847-453D-B55B-8A82BF138C1D}" destId="{85B8F607-FDD8-476A-ADBE-E1250824F294}" srcOrd="2" destOrd="0" presId="urn:microsoft.com/office/officeart/2005/8/layout/vList5"/>
    <dgm:cxn modelId="{AC5E2A93-6D7E-3B47-8C8E-258538650249}" type="presParOf" srcId="{85B8F607-FDD8-476A-ADBE-E1250824F294}" destId="{C04276DC-EE64-470A-B8BC-09067B8045FA}" srcOrd="0" destOrd="0" presId="urn:microsoft.com/office/officeart/2005/8/layout/vList5"/>
    <dgm:cxn modelId="{3C43D58B-DC38-D045-B328-BB565DA25749}" type="presParOf" srcId="{85B8F607-FDD8-476A-ADBE-E1250824F294}" destId="{B37A5355-225B-4C6F-AED7-6C620F99EECC}" srcOrd="1" destOrd="0" presId="urn:microsoft.com/office/officeart/2005/8/layout/vList5"/>
    <dgm:cxn modelId="{AA23D990-9E38-5D40-AAF5-4B48681608D8}" type="presParOf" srcId="{AAE7A1E6-6847-453D-B55B-8A82BF138C1D}" destId="{5ACAA866-A8A8-4183-97B5-CEEAB1525C60}" srcOrd="3" destOrd="0" presId="urn:microsoft.com/office/officeart/2005/8/layout/vList5"/>
    <dgm:cxn modelId="{E202C842-75D0-AF4C-A973-2E4F80C02C78}" type="presParOf" srcId="{AAE7A1E6-6847-453D-B55B-8A82BF138C1D}" destId="{477213BE-9E91-4950-8451-7F60796F47F4}" srcOrd="4" destOrd="0" presId="urn:microsoft.com/office/officeart/2005/8/layout/vList5"/>
    <dgm:cxn modelId="{5201AE45-E44C-0540-B5AF-55C4DFB15BF1}" type="presParOf" srcId="{477213BE-9E91-4950-8451-7F60796F47F4}" destId="{F5034101-5B7D-4FE7-B47A-5A48CF39606B}" srcOrd="0" destOrd="0" presId="urn:microsoft.com/office/officeart/2005/8/layout/vList5"/>
    <dgm:cxn modelId="{B523E246-F6BD-E04D-91E4-B5F84596360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8E809-81A1-344B-8849-4B9E99FE564D}" type="doc">
      <dgm:prSet loTypeId="urn:microsoft.com/office/officeart/2005/8/layout/hProcess3" loCatId="" qsTypeId="urn:microsoft.com/office/officeart/2005/8/quickstyle/3D2" qsCatId="3D" csTypeId="urn:microsoft.com/office/officeart/2005/8/colors/accent1_2#1" csCatId="accent1" phldr="1"/>
      <dgm:spPr/>
    </dgm:pt>
    <dgm:pt modelId="{3AC4E7FA-0FF9-8B4A-BE08-FEEECC9E9675}">
      <dgm:prSet phldrT="[Text]"/>
      <dgm:spPr/>
      <dgm:t>
        <a:bodyPr/>
        <a:lstStyle/>
        <a:p>
          <a:r>
            <a:rPr lang="el-GR"/>
            <a:t>εισερχόμενα</a:t>
          </a:r>
          <a:endParaRPr lang="en-US"/>
        </a:p>
      </dgm:t>
    </dgm:pt>
    <dgm:pt modelId="{0E3777A7-E8D2-8B47-831D-4968D60AAC26}" type="parTrans" cxnId="{4E245BF0-C543-2C4C-AA92-3C018FCDDA12}">
      <dgm:prSet/>
      <dgm:spPr/>
      <dgm:t>
        <a:bodyPr/>
        <a:lstStyle/>
        <a:p>
          <a:endParaRPr lang="en-US"/>
        </a:p>
      </dgm:t>
    </dgm:pt>
    <dgm:pt modelId="{30C7967D-B262-EF45-B3F5-8E245435E707}" type="sibTrans" cxnId="{4E245BF0-C543-2C4C-AA92-3C018FCDDA12}">
      <dgm:prSet/>
      <dgm:spPr/>
      <dgm:t>
        <a:bodyPr/>
        <a:lstStyle/>
        <a:p>
          <a:endParaRPr lang="en-US"/>
        </a:p>
      </dgm:t>
    </dgm:pt>
    <dgm:pt modelId="{D79137A9-29D1-D944-A0F6-B75422730462}">
      <dgm:prSet phldrT="[Text]"/>
      <dgm:spPr/>
      <dgm:t>
        <a:bodyPr/>
        <a:lstStyle/>
        <a:p>
          <a:r>
            <a:rPr lang="el-GR"/>
            <a:t>διεργασία </a:t>
          </a:r>
          <a:endParaRPr lang="en-US"/>
        </a:p>
      </dgm:t>
    </dgm:pt>
    <dgm:pt modelId="{7A3E44E2-738F-3B42-8C48-50B6D68F0A50}" type="parTrans" cxnId="{036E69FC-4AA3-0B4E-8212-EE28221A403B}">
      <dgm:prSet/>
      <dgm:spPr/>
      <dgm:t>
        <a:bodyPr/>
        <a:lstStyle/>
        <a:p>
          <a:endParaRPr lang="en-US"/>
        </a:p>
      </dgm:t>
    </dgm:pt>
    <dgm:pt modelId="{E6AD1190-8E0C-2A45-887D-067DAEDC5F78}" type="sibTrans" cxnId="{036E69FC-4AA3-0B4E-8212-EE28221A403B}">
      <dgm:prSet/>
      <dgm:spPr/>
      <dgm:t>
        <a:bodyPr/>
        <a:lstStyle/>
        <a:p>
          <a:endParaRPr lang="en-US"/>
        </a:p>
      </dgm:t>
    </dgm:pt>
    <dgm:pt modelId="{5F86EC43-0AD1-5043-BEEA-F7513014B6F7}">
      <dgm:prSet phldrT="[Text]"/>
      <dgm:spPr/>
      <dgm:t>
        <a:bodyPr/>
        <a:lstStyle/>
        <a:p>
          <a:r>
            <a:rPr lang="el-GR"/>
            <a:t>εξερχόμενα</a:t>
          </a:r>
          <a:endParaRPr lang="en-US"/>
        </a:p>
      </dgm:t>
    </dgm:pt>
    <dgm:pt modelId="{3579BA48-30D4-D445-9F38-4F7770CB8BD2}" type="parTrans" cxnId="{464B597B-2AA1-D34B-9F13-AE84659C2F37}">
      <dgm:prSet/>
      <dgm:spPr/>
      <dgm:t>
        <a:bodyPr/>
        <a:lstStyle/>
        <a:p>
          <a:endParaRPr lang="en-US"/>
        </a:p>
      </dgm:t>
    </dgm:pt>
    <dgm:pt modelId="{1FCDE996-986F-AA41-9EA3-0548435C0F89}" type="sibTrans" cxnId="{464B597B-2AA1-D34B-9F13-AE84659C2F37}">
      <dgm:prSet/>
      <dgm:spPr/>
      <dgm:t>
        <a:bodyPr/>
        <a:lstStyle/>
        <a:p>
          <a:endParaRPr lang="en-US"/>
        </a:p>
      </dgm:t>
    </dgm:pt>
    <dgm:pt modelId="{6ACD7CF5-4FD2-7A47-9525-05AB082B1BF3}" type="pres">
      <dgm:prSet presAssocID="{2998E809-81A1-344B-8849-4B9E99FE564D}" presName="Name0" presStyleCnt="0">
        <dgm:presLayoutVars>
          <dgm:dir/>
          <dgm:animLvl val="lvl"/>
          <dgm:resizeHandles val="exact"/>
        </dgm:presLayoutVars>
      </dgm:prSet>
      <dgm:spPr/>
    </dgm:pt>
    <dgm:pt modelId="{C8B561F6-7D3D-B841-A2DA-0C015BC1CA6D}" type="pres">
      <dgm:prSet presAssocID="{2998E809-81A1-344B-8849-4B9E99FE564D}" presName="dummy" presStyleCnt="0"/>
      <dgm:spPr/>
    </dgm:pt>
    <dgm:pt modelId="{28AE2A7E-3905-A74D-87C3-525A60899FC7}" type="pres">
      <dgm:prSet presAssocID="{2998E809-81A1-344B-8849-4B9E99FE564D}" presName="linH" presStyleCnt="0"/>
      <dgm:spPr/>
    </dgm:pt>
    <dgm:pt modelId="{A8D79708-B9B7-7049-AEE9-07A4C0344263}" type="pres">
      <dgm:prSet presAssocID="{2998E809-81A1-344B-8849-4B9E99FE564D}" presName="padding1" presStyleCnt="0"/>
      <dgm:spPr/>
    </dgm:pt>
    <dgm:pt modelId="{183A35CE-C1EC-D248-BE70-B885D97F29A0}" type="pres">
      <dgm:prSet presAssocID="{3AC4E7FA-0FF9-8B4A-BE08-FEEECC9E9675}" presName="linV" presStyleCnt="0"/>
      <dgm:spPr/>
    </dgm:pt>
    <dgm:pt modelId="{9BF32D00-5A3D-9F4F-9B86-9F036AEA615A}" type="pres">
      <dgm:prSet presAssocID="{3AC4E7FA-0FF9-8B4A-BE08-FEEECC9E9675}" presName="spVertical1" presStyleCnt="0"/>
      <dgm:spPr/>
    </dgm:pt>
    <dgm:pt modelId="{BF400233-6200-0149-B2E3-69D8BBD8265C}" type="pres">
      <dgm:prSet presAssocID="{3AC4E7FA-0FF9-8B4A-BE08-FEEECC9E9675}" presName="parTx" presStyleLbl="revTx" presStyleIdx="0" presStyleCnt="3">
        <dgm:presLayoutVars>
          <dgm:chMax val="0"/>
          <dgm:chPref val="0"/>
          <dgm:bulletEnabled val="1"/>
        </dgm:presLayoutVars>
      </dgm:prSet>
      <dgm:spPr/>
      <dgm:t>
        <a:bodyPr/>
        <a:lstStyle/>
        <a:p>
          <a:endParaRPr lang="en-US"/>
        </a:p>
      </dgm:t>
    </dgm:pt>
    <dgm:pt modelId="{D8E4D9F2-A1E0-224A-99F4-DBD5DC97CE99}" type="pres">
      <dgm:prSet presAssocID="{3AC4E7FA-0FF9-8B4A-BE08-FEEECC9E9675}" presName="spVertical2" presStyleCnt="0"/>
      <dgm:spPr/>
    </dgm:pt>
    <dgm:pt modelId="{405E81E5-130F-4E4B-91AA-D397997505F7}" type="pres">
      <dgm:prSet presAssocID="{3AC4E7FA-0FF9-8B4A-BE08-FEEECC9E9675}" presName="spVertical3" presStyleCnt="0"/>
      <dgm:spPr/>
    </dgm:pt>
    <dgm:pt modelId="{7CB71FC5-249D-F141-9D5F-5741D5DC1297}" type="pres">
      <dgm:prSet presAssocID="{30C7967D-B262-EF45-B3F5-8E245435E707}" presName="space" presStyleCnt="0"/>
      <dgm:spPr/>
    </dgm:pt>
    <dgm:pt modelId="{F8B1F60F-E838-C848-A91D-8058A96C89AF}" type="pres">
      <dgm:prSet presAssocID="{D79137A9-29D1-D944-A0F6-B75422730462}" presName="linV" presStyleCnt="0"/>
      <dgm:spPr/>
    </dgm:pt>
    <dgm:pt modelId="{8A663F78-6E2D-644A-946D-34B103AE5162}" type="pres">
      <dgm:prSet presAssocID="{D79137A9-29D1-D944-A0F6-B75422730462}" presName="spVertical1" presStyleCnt="0"/>
      <dgm:spPr/>
    </dgm:pt>
    <dgm:pt modelId="{9B6AD4C2-8FD4-DC42-BDAC-9B90B4FC7F24}" type="pres">
      <dgm:prSet presAssocID="{D79137A9-29D1-D944-A0F6-B75422730462}" presName="parTx" presStyleLbl="revTx" presStyleIdx="1" presStyleCnt="3">
        <dgm:presLayoutVars>
          <dgm:chMax val="0"/>
          <dgm:chPref val="0"/>
          <dgm:bulletEnabled val="1"/>
        </dgm:presLayoutVars>
      </dgm:prSet>
      <dgm:spPr/>
      <dgm:t>
        <a:bodyPr/>
        <a:lstStyle/>
        <a:p>
          <a:endParaRPr lang="en-US"/>
        </a:p>
      </dgm:t>
    </dgm:pt>
    <dgm:pt modelId="{50AB7C5D-7CE6-934C-964D-FA6DAB664F58}" type="pres">
      <dgm:prSet presAssocID="{D79137A9-29D1-D944-A0F6-B75422730462}" presName="spVertical2" presStyleCnt="0"/>
      <dgm:spPr/>
    </dgm:pt>
    <dgm:pt modelId="{8EB3BEF5-3AB1-6140-A2BD-8E625B4276E0}" type="pres">
      <dgm:prSet presAssocID="{D79137A9-29D1-D944-A0F6-B75422730462}" presName="spVertical3" presStyleCnt="0"/>
      <dgm:spPr/>
    </dgm:pt>
    <dgm:pt modelId="{FFBDDE23-5103-1C4F-9C2B-AA51B0B42D84}" type="pres">
      <dgm:prSet presAssocID="{E6AD1190-8E0C-2A45-887D-067DAEDC5F78}" presName="space" presStyleCnt="0"/>
      <dgm:spPr/>
    </dgm:pt>
    <dgm:pt modelId="{B22D3C56-CE4A-634A-9A9D-8508E8125410}" type="pres">
      <dgm:prSet presAssocID="{5F86EC43-0AD1-5043-BEEA-F7513014B6F7}" presName="linV" presStyleCnt="0"/>
      <dgm:spPr/>
    </dgm:pt>
    <dgm:pt modelId="{A3AF4576-25DE-4A47-9200-79BE56F3DD2C}" type="pres">
      <dgm:prSet presAssocID="{5F86EC43-0AD1-5043-BEEA-F7513014B6F7}" presName="spVertical1" presStyleCnt="0"/>
      <dgm:spPr/>
    </dgm:pt>
    <dgm:pt modelId="{9BFD5092-03F9-0145-843A-1AC7E31AE07C}" type="pres">
      <dgm:prSet presAssocID="{5F86EC43-0AD1-5043-BEEA-F7513014B6F7}" presName="parTx" presStyleLbl="revTx" presStyleIdx="2" presStyleCnt="3">
        <dgm:presLayoutVars>
          <dgm:chMax val="0"/>
          <dgm:chPref val="0"/>
          <dgm:bulletEnabled val="1"/>
        </dgm:presLayoutVars>
      </dgm:prSet>
      <dgm:spPr/>
      <dgm:t>
        <a:bodyPr/>
        <a:lstStyle/>
        <a:p>
          <a:endParaRPr lang="en-US"/>
        </a:p>
      </dgm:t>
    </dgm:pt>
    <dgm:pt modelId="{84712A80-B907-5F42-9C39-8EA0DAD5380C}" type="pres">
      <dgm:prSet presAssocID="{5F86EC43-0AD1-5043-BEEA-F7513014B6F7}" presName="spVertical2" presStyleCnt="0"/>
      <dgm:spPr/>
    </dgm:pt>
    <dgm:pt modelId="{7EB48DCF-87EA-7E4C-A775-81AF8B114F06}" type="pres">
      <dgm:prSet presAssocID="{5F86EC43-0AD1-5043-BEEA-F7513014B6F7}" presName="spVertical3" presStyleCnt="0"/>
      <dgm:spPr/>
    </dgm:pt>
    <dgm:pt modelId="{CB630E1F-BE9F-2242-AC74-E99C5C1498DA}" type="pres">
      <dgm:prSet presAssocID="{2998E809-81A1-344B-8849-4B9E99FE564D}" presName="padding2" presStyleCnt="0"/>
      <dgm:spPr/>
    </dgm:pt>
    <dgm:pt modelId="{B4184589-7822-B044-847A-0A110F7D6368}" type="pres">
      <dgm:prSet presAssocID="{2998E809-81A1-344B-8849-4B9E99FE564D}" presName="negArrow" presStyleCnt="0"/>
      <dgm:spPr/>
    </dgm:pt>
    <dgm:pt modelId="{15453FBA-10B1-3847-BD8C-F7E9A48A4C6B}" type="pres">
      <dgm:prSet presAssocID="{2998E809-81A1-344B-8849-4B9E99FE564D}" presName="backgroundArrow" presStyleLbl="node1" presStyleIdx="0" presStyleCnt="1" custLinFactNeighborX="13604" custLinFactNeighborY="1154"/>
      <dgm:spPr/>
    </dgm:pt>
  </dgm:ptLst>
  <dgm:cxnLst>
    <dgm:cxn modelId="{F575C791-3B3B-3040-864D-FBAA705375E6}" type="presOf" srcId="{D79137A9-29D1-D944-A0F6-B75422730462}" destId="{9B6AD4C2-8FD4-DC42-BDAC-9B90B4FC7F24}" srcOrd="0" destOrd="0" presId="urn:microsoft.com/office/officeart/2005/8/layout/hProcess3"/>
    <dgm:cxn modelId="{036E69FC-4AA3-0B4E-8212-EE28221A403B}" srcId="{2998E809-81A1-344B-8849-4B9E99FE564D}" destId="{D79137A9-29D1-D944-A0F6-B75422730462}" srcOrd="1" destOrd="0" parTransId="{7A3E44E2-738F-3B42-8C48-50B6D68F0A50}" sibTransId="{E6AD1190-8E0C-2A45-887D-067DAEDC5F78}"/>
    <dgm:cxn modelId="{0561A20A-5905-F041-B491-F16AD98CBC50}" type="presOf" srcId="{3AC4E7FA-0FF9-8B4A-BE08-FEEECC9E9675}" destId="{BF400233-6200-0149-B2E3-69D8BBD8265C}" srcOrd="0" destOrd="0" presId="urn:microsoft.com/office/officeart/2005/8/layout/hProcess3"/>
    <dgm:cxn modelId="{4E245BF0-C543-2C4C-AA92-3C018FCDDA12}" srcId="{2998E809-81A1-344B-8849-4B9E99FE564D}" destId="{3AC4E7FA-0FF9-8B4A-BE08-FEEECC9E9675}" srcOrd="0" destOrd="0" parTransId="{0E3777A7-E8D2-8B47-831D-4968D60AAC26}" sibTransId="{30C7967D-B262-EF45-B3F5-8E245435E707}"/>
    <dgm:cxn modelId="{94726B4C-AE36-4745-9758-8A0106A7FAE3}" type="presOf" srcId="{5F86EC43-0AD1-5043-BEEA-F7513014B6F7}" destId="{9BFD5092-03F9-0145-843A-1AC7E31AE07C}" srcOrd="0" destOrd="0" presId="urn:microsoft.com/office/officeart/2005/8/layout/hProcess3"/>
    <dgm:cxn modelId="{464B597B-2AA1-D34B-9F13-AE84659C2F37}" srcId="{2998E809-81A1-344B-8849-4B9E99FE564D}" destId="{5F86EC43-0AD1-5043-BEEA-F7513014B6F7}" srcOrd="2" destOrd="0" parTransId="{3579BA48-30D4-D445-9F38-4F7770CB8BD2}" sibTransId="{1FCDE996-986F-AA41-9EA3-0548435C0F89}"/>
    <dgm:cxn modelId="{82DA60A9-9F84-E642-A01D-A477035C1187}" type="presOf" srcId="{2998E809-81A1-344B-8849-4B9E99FE564D}" destId="{6ACD7CF5-4FD2-7A47-9525-05AB082B1BF3}" srcOrd="0" destOrd="0" presId="urn:microsoft.com/office/officeart/2005/8/layout/hProcess3"/>
    <dgm:cxn modelId="{2CFB3ED9-D4B4-C245-87A8-6E8831CA4F17}" type="presParOf" srcId="{6ACD7CF5-4FD2-7A47-9525-05AB082B1BF3}" destId="{C8B561F6-7D3D-B841-A2DA-0C015BC1CA6D}" srcOrd="0" destOrd="0" presId="urn:microsoft.com/office/officeart/2005/8/layout/hProcess3"/>
    <dgm:cxn modelId="{9BA28BDC-03A1-4540-B603-2E50DD5DAC56}" type="presParOf" srcId="{6ACD7CF5-4FD2-7A47-9525-05AB082B1BF3}" destId="{28AE2A7E-3905-A74D-87C3-525A60899FC7}" srcOrd="1" destOrd="0" presId="urn:microsoft.com/office/officeart/2005/8/layout/hProcess3"/>
    <dgm:cxn modelId="{86200D51-3292-A648-AABA-DA4CAFD7B1C3}" type="presParOf" srcId="{28AE2A7E-3905-A74D-87C3-525A60899FC7}" destId="{A8D79708-B9B7-7049-AEE9-07A4C0344263}" srcOrd="0" destOrd="0" presId="urn:microsoft.com/office/officeart/2005/8/layout/hProcess3"/>
    <dgm:cxn modelId="{F88E5B85-83CB-A94A-99C5-77D69B7598A7}" type="presParOf" srcId="{28AE2A7E-3905-A74D-87C3-525A60899FC7}" destId="{183A35CE-C1EC-D248-BE70-B885D97F29A0}" srcOrd="1" destOrd="0" presId="urn:microsoft.com/office/officeart/2005/8/layout/hProcess3"/>
    <dgm:cxn modelId="{CD406B52-B46A-7347-9230-797FCEC85B37}" type="presParOf" srcId="{183A35CE-C1EC-D248-BE70-B885D97F29A0}" destId="{9BF32D00-5A3D-9F4F-9B86-9F036AEA615A}" srcOrd="0" destOrd="0" presId="urn:microsoft.com/office/officeart/2005/8/layout/hProcess3"/>
    <dgm:cxn modelId="{01404548-7A4C-4643-8266-89464878CC7C}" type="presParOf" srcId="{183A35CE-C1EC-D248-BE70-B885D97F29A0}" destId="{BF400233-6200-0149-B2E3-69D8BBD8265C}" srcOrd="1" destOrd="0" presId="urn:microsoft.com/office/officeart/2005/8/layout/hProcess3"/>
    <dgm:cxn modelId="{78C1DEFC-EDBA-B24B-B628-F74C955FFCE5}" type="presParOf" srcId="{183A35CE-C1EC-D248-BE70-B885D97F29A0}" destId="{D8E4D9F2-A1E0-224A-99F4-DBD5DC97CE99}" srcOrd="2" destOrd="0" presId="urn:microsoft.com/office/officeart/2005/8/layout/hProcess3"/>
    <dgm:cxn modelId="{ECFB6924-A68A-DB40-85F9-7E6E84C3E576}" type="presParOf" srcId="{183A35CE-C1EC-D248-BE70-B885D97F29A0}" destId="{405E81E5-130F-4E4B-91AA-D397997505F7}" srcOrd="3" destOrd="0" presId="urn:microsoft.com/office/officeart/2005/8/layout/hProcess3"/>
    <dgm:cxn modelId="{91BDDA64-D1B7-A84C-BAC5-F671F8E7C3E1}" type="presParOf" srcId="{28AE2A7E-3905-A74D-87C3-525A60899FC7}" destId="{7CB71FC5-249D-F141-9D5F-5741D5DC1297}" srcOrd="2" destOrd="0" presId="urn:microsoft.com/office/officeart/2005/8/layout/hProcess3"/>
    <dgm:cxn modelId="{DF90AA8A-2783-5449-B05D-95B0FBFD8C0F}" type="presParOf" srcId="{28AE2A7E-3905-A74D-87C3-525A60899FC7}" destId="{F8B1F60F-E838-C848-A91D-8058A96C89AF}" srcOrd="3" destOrd="0" presId="urn:microsoft.com/office/officeart/2005/8/layout/hProcess3"/>
    <dgm:cxn modelId="{62025ED2-F2E5-E247-8321-90D0FB9EAF48}" type="presParOf" srcId="{F8B1F60F-E838-C848-A91D-8058A96C89AF}" destId="{8A663F78-6E2D-644A-946D-34B103AE5162}" srcOrd="0" destOrd="0" presId="urn:microsoft.com/office/officeart/2005/8/layout/hProcess3"/>
    <dgm:cxn modelId="{4F39A802-7B7E-D741-92E5-BA805FED9AD5}" type="presParOf" srcId="{F8B1F60F-E838-C848-A91D-8058A96C89AF}" destId="{9B6AD4C2-8FD4-DC42-BDAC-9B90B4FC7F24}" srcOrd="1" destOrd="0" presId="urn:microsoft.com/office/officeart/2005/8/layout/hProcess3"/>
    <dgm:cxn modelId="{69D0170C-A938-A144-8A63-13EDCAF0FEAE}" type="presParOf" srcId="{F8B1F60F-E838-C848-A91D-8058A96C89AF}" destId="{50AB7C5D-7CE6-934C-964D-FA6DAB664F58}" srcOrd="2" destOrd="0" presId="urn:microsoft.com/office/officeart/2005/8/layout/hProcess3"/>
    <dgm:cxn modelId="{5F7029ED-2247-C54C-A784-7570D3A12DBB}" type="presParOf" srcId="{F8B1F60F-E838-C848-A91D-8058A96C89AF}" destId="{8EB3BEF5-3AB1-6140-A2BD-8E625B4276E0}" srcOrd="3" destOrd="0" presId="urn:microsoft.com/office/officeart/2005/8/layout/hProcess3"/>
    <dgm:cxn modelId="{0286CE5D-450C-3F41-9242-C89F22DE19A6}" type="presParOf" srcId="{28AE2A7E-3905-A74D-87C3-525A60899FC7}" destId="{FFBDDE23-5103-1C4F-9C2B-AA51B0B42D84}" srcOrd="4" destOrd="0" presId="urn:microsoft.com/office/officeart/2005/8/layout/hProcess3"/>
    <dgm:cxn modelId="{61B9D817-3F82-5B4E-8C45-8AA3525DC99C}" type="presParOf" srcId="{28AE2A7E-3905-A74D-87C3-525A60899FC7}" destId="{B22D3C56-CE4A-634A-9A9D-8508E8125410}" srcOrd="5" destOrd="0" presId="urn:microsoft.com/office/officeart/2005/8/layout/hProcess3"/>
    <dgm:cxn modelId="{2D8910E9-BD80-284C-8091-0A565E1F5C90}" type="presParOf" srcId="{B22D3C56-CE4A-634A-9A9D-8508E8125410}" destId="{A3AF4576-25DE-4A47-9200-79BE56F3DD2C}" srcOrd="0" destOrd="0" presId="urn:microsoft.com/office/officeart/2005/8/layout/hProcess3"/>
    <dgm:cxn modelId="{3CB340F8-65D8-DD40-88BE-806F347F1951}" type="presParOf" srcId="{B22D3C56-CE4A-634A-9A9D-8508E8125410}" destId="{9BFD5092-03F9-0145-843A-1AC7E31AE07C}" srcOrd="1" destOrd="0" presId="urn:microsoft.com/office/officeart/2005/8/layout/hProcess3"/>
    <dgm:cxn modelId="{4CC4806D-D0C5-AA4E-B517-FA46DDFDE633}" type="presParOf" srcId="{B22D3C56-CE4A-634A-9A9D-8508E8125410}" destId="{84712A80-B907-5F42-9C39-8EA0DAD5380C}" srcOrd="2" destOrd="0" presId="urn:microsoft.com/office/officeart/2005/8/layout/hProcess3"/>
    <dgm:cxn modelId="{537CD8EA-0A5B-A246-8285-7313D5C2872E}" type="presParOf" srcId="{B22D3C56-CE4A-634A-9A9D-8508E8125410}" destId="{7EB48DCF-87EA-7E4C-A775-81AF8B114F06}" srcOrd="3" destOrd="0" presId="urn:microsoft.com/office/officeart/2005/8/layout/hProcess3"/>
    <dgm:cxn modelId="{07496BFA-F9AB-9C49-99F8-A62043152258}" type="presParOf" srcId="{28AE2A7E-3905-A74D-87C3-525A60899FC7}" destId="{CB630E1F-BE9F-2242-AC74-E99C5C1498DA}" srcOrd="6" destOrd="0" presId="urn:microsoft.com/office/officeart/2005/8/layout/hProcess3"/>
    <dgm:cxn modelId="{9CD67679-2864-4A47-B5BC-741F762D2B39}" type="presParOf" srcId="{28AE2A7E-3905-A74D-87C3-525A60899FC7}" destId="{B4184589-7822-B044-847A-0A110F7D6368}" srcOrd="7" destOrd="0" presId="urn:microsoft.com/office/officeart/2005/8/layout/hProcess3"/>
    <dgm:cxn modelId="{2AD8349E-5ED1-E74E-90C5-F0FDB44B7E00}" type="presParOf" srcId="{28AE2A7E-3905-A74D-87C3-525A60899FC7}" destId="{15453FBA-10B1-3847-BD8C-F7E9A48A4C6B}"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4B1729-BC98-42C1-9C6C-D65DCBA4358F}">
      <dsp:nvSpPr>
        <dsp:cNvPr id="0" name=""/>
        <dsp:cNvSpPr/>
      </dsp:nvSpPr>
      <dsp:spPr>
        <a:xfrm rot="5400000">
          <a:off x="4140321" y="-2553525"/>
          <a:ext cx="1204912" cy="661775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l-GR" sz="3200" kern="1200" dirty="0" smtClean="0">
              <a:effectLst>
                <a:outerShdw blurRad="38100" dist="38100" dir="2700000" algn="tl">
                  <a:srgbClr val="000000">
                    <a:alpha val="43137"/>
                  </a:srgbClr>
                </a:outerShdw>
              </a:effectLst>
            </a:rPr>
            <a:t>Ευρωπαϊκό Βραβείο Ποιότητας </a:t>
          </a:r>
          <a:r>
            <a:rPr lang="en-GB" sz="3200" kern="1200" dirty="0" smtClean="0">
              <a:effectLst>
                <a:outerShdw blurRad="38100" dist="38100" dir="2700000" algn="tl">
                  <a:srgbClr val="000000">
                    <a:alpha val="43137"/>
                  </a:srgbClr>
                </a:outerShdw>
              </a:effectLst>
            </a:rPr>
            <a:t>EFQM ( Excellence Award)</a:t>
          </a:r>
          <a:endParaRPr lang="en-US" sz="3200" kern="1200" dirty="0">
            <a:effectLst>
              <a:outerShdw blurRad="38100" dist="38100" dir="2700000" algn="tl">
                <a:srgbClr val="000000">
                  <a:alpha val="43137"/>
                </a:srgbClr>
              </a:outerShdw>
            </a:effectLst>
          </a:endParaRPr>
        </a:p>
      </dsp:txBody>
      <dsp:txXfrm rot="5400000">
        <a:off x="4140321" y="-2553525"/>
        <a:ext cx="1204912" cy="6617754"/>
      </dsp:txXfrm>
    </dsp:sp>
    <dsp:sp modelId="{7E429971-BC57-430F-BB25-C0574E5E39E3}">
      <dsp:nvSpPr>
        <dsp:cNvPr id="0" name=""/>
        <dsp:cNvSpPr/>
      </dsp:nvSpPr>
      <dsp:spPr>
        <a:xfrm>
          <a:off x="145" y="0"/>
          <a:ext cx="1433755" cy="15061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145" y="0"/>
        <a:ext cx="1433755" cy="1506140"/>
      </dsp:txXfrm>
    </dsp:sp>
    <dsp:sp modelId="{B37A5355-225B-4C6F-AED7-6C620F99EECC}">
      <dsp:nvSpPr>
        <dsp:cNvPr id="0" name=""/>
        <dsp:cNvSpPr/>
      </dsp:nvSpPr>
      <dsp:spPr>
        <a:xfrm rot="5400000">
          <a:off x="4140321" y="-972077"/>
          <a:ext cx="1204912" cy="6617754"/>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l-GR" sz="2400" kern="1200" dirty="0" smtClean="0"/>
            <a:t>το </a:t>
          </a:r>
          <a:r>
            <a:rPr lang="el-GR" sz="2400" kern="1200" dirty="0" err="1" smtClean="0"/>
            <a:t>Εθνικο</a:t>
          </a:r>
          <a:r>
            <a:rPr lang="el-GR" sz="2400" kern="1200" dirty="0" smtClean="0"/>
            <a:t>́ (</a:t>
          </a:r>
          <a:r>
            <a:rPr lang="el-GR" sz="2400" kern="1200" dirty="0" err="1" smtClean="0"/>
            <a:t>Αμερικάνικο</a:t>
          </a:r>
          <a:r>
            <a:rPr lang="el-GR" sz="2400" kern="1200" dirty="0" smtClean="0"/>
            <a:t>) </a:t>
          </a:r>
          <a:r>
            <a:rPr lang="el-GR" sz="2400" kern="1200" dirty="0" err="1" smtClean="0"/>
            <a:t>Βραβείο</a:t>
          </a:r>
          <a:r>
            <a:rPr lang="el-GR" sz="2400" kern="1200" dirty="0" smtClean="0"/>
            <a:t> Ποιότητας «Malcolm </a:t>
          </a:r>
          <a:r>
            <a:rPr lang="el-GR" sz="2400" kern="1200" dirty="0" err="1" smtClean="0"/>
            <a:t>Baldrige</a:t>
          </a:r>
          <a:r>
            <a:rPr lang="el-GR" sz="2400" kern="1200" dirty="0" smtClean="0"/>
            <a:t>» (The Malcolm </a:t>
          </a:r>
          <a:r>
            <a:rPr lang="el-GR" sz="2400" kern="1200" dirty="0" err="1" smtClean="0"/>
            <a:t>Baldrige</a:t>
          </a:r>
          <a:r>
            <a:rPr lang="el-GR" sz="2400" kern="1200" dirty="0" smtClean="0"/>
            <a:t> National Quality Award)</a:t>
          </a:r>
          <a:endParaRPr lang="el-GR" sz="2400" kern="1200" dirty="0"/>
        </a:p>
      </dsp:txBody>
      <dsp:txXfrm rot="5400000">
        <a:off x="4140321" y="-972077"/>
        <a:ext cx="1204912" cy="6617754"/>
      </dsp:txXfrm>
    </dsp:sp>
    <dsp:sp modelId="{C04276DC-EE64-470A-B8BC-09067B8045FA}">
      <dsp:nvSpPr>
        <dsp:cNvPr id="0" name=""/>
        <dsp:cNvSpPr/>
      </dsp:nvSpPr>
      <dsp:spPr>
        <a:xfrm>
          <a:off x="145" y="1583729"/>
          <a:ext cx="1433755" cy="150614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a:off x="145" y="1583729"/>
        <a:ext cx="1433755" cy="1506140"/>
      </dsp:txXfrm>
    </dsp:sp>
    <dsp:sp modelId="{C7C3E6FD-D83F-4BDA-907E-B5EE041DA931}">
      <dsp:nvSpPr>
        <dsp:cNvPr id="0" name=""/>
        <dsp:cNvSpPr/>
      </dsp:nvSpPr>
      <dsp:spPr>
        <a:xfrm rot="5400000">
          <a:off x="4078275" y="560374"/>
          <a:ext cx="1204912" cy="6715747"/>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 To </a:t>
          </a:r>
          <a:r>
            <a:rPr lang="el-GR" sz="3200" kern="1200" dirty="0" smtClean="0">
              <a:effectLst>
                <a:outerShdw blurRad="38100" dist="38100" dir="2700000" algn="tl">
                  <a:srgbClr val="000000">
                    <a:alpha val="43137"/>
                  </a:srgbClr>
                </a:outerShdw>
              </a:effectLst>
            </a:rPr>
            <a:t>Ιαπωνικό  Βραβείο </a:t>
          </a:r>
          <a:r>
            <a:rPr lang="en-GB" sz="3200" kern="1200" dirty="0" smtClean="0">
              <a:effectLst>
                <a:outerShdw blurRad="38100" dist="38100" dir="2700000" algn="tl">
                  <a:srgbClr val="000000">
                    <a:alpha val="43137"/>
                  </a:srgbClr>
                </a:outerShdw>
              </a:effectLst>
            </a:rPr>
            <a:t>Deming</a:t>
          </a:r>
          <a:r>
            <a:rPr lang="el-GR"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dsp:txBody>
      <dsp:txXfrm rot="5400000">
        <a:off x="4078275" y="560374"/>
        <a:ext cx="1204912" cy="6715747"/>
      </dsp:txXfrm>
    </dsp:sp>
    <dsp:sp modelId="{F5034101-5B7D-4FE7-B47A-5A48CF39606B}">
      <dsp:nvSpPr>
        <dsp:cNvPr id="0" name=""/>
        <dsp:cNvSpPr/>
      </dsp:nvSpPr>
      <dsp:spPr>
        <a:xfrm>
          <a:off x="0" y="3167459"/>
          <a:ext cx="1322712" cy="150614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a:off x="0" y="3167459"/>
        <a:ext cx="1322712" cy="1506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53FBA-10B1-3847-BD8C-F7E9A48A4C6B}">
      <dsp:nvSpPr>
        <dsp:cNvPr id="0" name=""/>
        <dsp:cNvSpPr/>
      </dsp:nvSpPr>
      <dsp:spPr>
        <a:xfrm>
          <a:off x="0" y="864579"/>
          <a:ext cx="6019800" cy="1584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FD5092-03F9-0145-843A-1AC7E31AE07C}">
      <dsp:nvSpPr>
        <dsp:cNvPr id="0" name=""/>
        <dsp:cNvSpPr/>
      </dsp:nvSpPr>
      <dsp:spPr>
        <a:xfrm>
          <a:off x="3967248" y="1242300"/>
          <a:ext cx="1450571"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l-GR" sz="2200" kern="1200"/>
            <a:t>εξερχόμενα</a:t>
          </a:r>
          <a:endParaRPr lang="en-US" sz="2200" kern="1200"/>
        </a:p>
      </dsp:txBody>
      <dsp:txXfrm>
        <a:off x="3967248" y="1242300"/>
        <a:ext cx="1450571" cy="792000"/>
      </dsp:txXfrm>
    </dsp:sp>
    <dsp:sp modelId="{9B6AD4C2-8FD4-DC42-BDAC-9B90B4FC7F24}">
      <dsp:nvSpPr>
        <dsp:cNvPr id="0" name=""/>
        <dsp:cNvSpPr/>
      </dsp:nvSpPr>
      <dsp:spPr>
        <a:xfrm>
          <a:off x="2226561" y="1242300"/>
          <a:ext cx="1450571"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l-GR" sz="2200" kern="1200"/>
            <a:t>διεργασία </a:t>
          </a:r>
          <a:endParaRPr lang="en-US" sz="2200" kern="1200"/>
        </a:p>
      </dsp:txBody>
      <dsp:txXfrm>
        <a:off x="2226561" y="1242300"/>
        <a:ext cx="1450571" cy="792000"/>
      </dsp:txXfrm>
    </dsp:sp>
    <dsp:sp modelId="{BF400233-6200-0149-B2E3-69D8BBD8265C}">
      <dsp:nvSpPr>
        <dsp:cNvPr id="0" name=""/>
        <dsp:cNvSpPr/>
      </dsp:nvSpPr>
      <dsp:spPr>
        <a:xfrm>
          <a:off x="485875" y="1242300"/>
          <a:ext cx="1450571"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l-GR" sz="2200" kern="1200"/>
            <a:t>εισερχόμενα</a:t>
          </a:r>
          <a:endParaRPr lang="en-US" sz="2200" kern="1200"/>
        </a:p>
      </dsp:txBody>
      <dsp:txXfrm>
        <a:off x="485875" y="1242300"/>
        <a:ext cx="1450571" cy="792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0ED36D7-5367-40F6-8938-75EF158A62E1}" type="datetimeFigureOut">
              <a:rPr lang="en-US"/>
              <a:pPr/>
              <a:t>10/20/2013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DF60D54-6E73-4CC2-967B-CD0DAAF02D58}"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60F9195-6430-47CA-804E-C30F7F1C7918}" type="datetimeFigureOut">
              <a:rPr lang="en-US"/>
              <a:pPr/>
              <a:t>10/20/2013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9E528B2-6912-43A8-9375-A09015FAC6EA}"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This template can be used as a starter file for presenting training materials in a group setting.</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rPr>
              <a:t>Sections</a:t>
            </a:r>
            <a:endParaRPr lang="en-US" smtClean="0">
              <a:ea typeface="ＭＳ Ｐゴシック" pitchFamily="34" charset="-128"/>
            </a:endParaRPr>
          </a:p>
          <a:p>
            <a:pPr eaLnBrk="1" hangingPunct="1">
              <a:spcBef>
                <a:spcPct val="0"/>
              </a:spcBef>
            </a:pPr>
            <a:r>
              <a:rPr lang="en-US" smtClean="0">
                <a:ea typeface="ＭＳ Ｐゴシック" pitchFamily="34" charset="-128"/>
              </a:rPr>
              <a:t>Sections can help to organize your slides or facilitate collaboration between multiple authors. On the </a:t>
            </a:r>
            <a:r>
              <a:rPr lang="en-US" b="1" smtClean="0">
                <a:ea typeface="ＭＳ Ｐゴシック" pitchFamily="34" charset="-128"/>
              </a:rPr>
              <a:t>Home</a:t>
            </a:r>
            <a:r>
              <a:rPr lang="en-US" smtClean="0">
                <a:ea typeface="ＭＳ Ｐゴシック" pitchFamily="34" charset="-128"/>
              </a:rPr>
              <a:t> tab under </a:t>
            </a:r>
            <a:r>
              <a:rPr lang="en-US" b="1" smtClean="0">
                <a:ea typeface="ＭＳ Ｐゴシック" pitchFamily="34" charset="-128"/>
              </a:rPr>
              <a:t>Slides</a:t>
            </a:r>
            <a:r>
              <a:rPr lang="en-US" smtClean="0">
                <a:ea typeface="ＭＳ Ｐゴシック" pitchFamily="34" charset="-128"/>
              </a:rPr>
              <a:t>, click </a:t>
            </a:r>
            <a:r>
              <a:rPr lang="en-US" b="1" smtClean="0">
                <a:ea typeface="ＭＳ Ｐゴシック" pitchFamily="34" charset="-128"/>
              </a:rPr>
              <a:t>Section</a:t>
            </a:r>
            <a:r>
              <a:rPr lang="en-US" smtClean="0">
                <a:ea typeface="ＭＳ Ｐゴシック" pitchFamily="34" charset="-128"/>
              </a:rPr>
              <a:t>, and then click </a:t>
            </a:r>
            <a:r>
              <a:rPr lang="en-US" b="1" smtClean="0">
                <a:ea typeface="ＭＳ Ｐゴシック" pitchFamily="34" charset="-128"/>
              </a:rPr>
              <a:t>Add Section</a:t>
            </a:r>
            <a:r>
              <a:rPr lang="en-US" smtClean="0">
                <a:ea typeface="ＭＳ Ｐゴシック" pitchFamily="34" charset="-128"/>
              </a:rPr>
              <a:t>.</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Notes</a:t>
            </a:r>
          </a:p>
          <a:p>
            <a:pPr eaLnBrk="1" hangingPunct="1">
              <a:spcBef>
                <a:spcPct val="0"/>
              </a:spcBef>
            </a:pPr>
            <a:r>
              <a:rPr lang="en-US" smtClean="0">
                <a:ea typeface="ＭＳ Ｐゴシック" pitchFamily="34" charset="-128"/>
              </a:rPr>
              <a:t>Use the Notes pane for delivery notes or to provide additional details for the audience. You can see these notes in Presenter View during your presentation. </a:t>
            </a:r>
          </a:p>
          <a:p>
            <a:pPr eaLnBrk="1" hangingPunct="1">
              <a:spcBef>
                <a:spcPct val="0"/>
              </a:spcBef>
            </a:pPr>
            <a:r>
              <a:rPr lang="en-US" smtClean="0">
                <a:ea typeface="ＭＳ Ｐゴシック" pitchFamily="34" charset="-128"/>
              </a:rPr>
              <a:t>Keep in mind the font size (important for accessibility, visibility, videotaping, and online production)</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rPr>
              <a:t>Coordinated colors </a:t>
            </a:r>
          </a:p>
          <a:p>
            <a:pPr eaLnBrk="1" hangingPunct="1">
              <a:spcBef>
                <a:spcPct val="0"/>
              </a:spcBef>
            </a:pPr>
            <a:r>
              <a:rPr lang="en-US" smtClean="0">
                <a:ea typeface="ＭＳ Ｐゴシック" pitchFamily="34" charset="-128"/>
              </a:rPr>
              <a:t>Pay particular attention to the graphs, charts, and text boxes. </a:t>
            </a:r>
          </a:p>
          <a:p>
            <a:pPr eaLnBrk="1" hangingPunct="1">
              <a:spcBef>
                <a:spcPct val="0"/>
              </a:spcBef>
            </a:pPr>
            <a:r>
              <a:rPr lang="en-US" smtClean="0">
                <a:ea typeface="ＭＳ Ｐゴシック" pitchFamily="34" charset="-128"/>
              </a:rPr>
              <a:t>Consider that attendees will print in black and white or grayscale. Run a test print to make sure your colors work when printed in pure black and white and grayscale.</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rPr>
              <a:t>Graphics, tables, and graphs</a:t>
            </a:r>
          </a:p>
          <a:p>
            <a:pPr eaLnBrk="1" hangingPunct="1">
              <a:spcBef>
                <a:spcPct val="0"/>
              </a:spcBef>
            </a:pPr>
            <a:r>
              <a:rPr lang="en-US" smtClean="0">
                <a:ea typeface="ＭＳ Ｐゴシック" pitchFamily="34" charset="-128"/>
              </a:rPr>
              <a:t>Keep it simple: If possible, use consistent, non-distracting styles and colors.</a:t>
            </a:r>
          </a:p>
          <a:p>
            <a:pPr eaLnBrk="1" hangingPunct="1">
              <a:spcBef>
                <a:spcPct val="0"/>
              </a:spcBef>
            </a:pPr>
            <a:r>
              <a:rPr lang="en-US" smtClean="0">
                <a:ea typeface="ＭＳ Ｐゴシック" pitchFamily="34" charset="-128"/>
              </a:rPr>
              <a:t>Label all graphs and tables.</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348A1DFE-5402-4D74-A47B-F4C016CC722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713FB7C7-4BF0-45C4-BE92-E98D3AD1FA78}"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Add slides to each topic section as necessary, including slides with tables, graphs, and images. </a:t>
            </a:r>
          </a:p>
          <a:p>
            <a:pPr eaLnBrk="1" hangingPunct="1">
              <a:spcBef>
                <a:spcPct val="0"/>
              </a:spcBef>
            </a:pPr>
            <a:r>
              <a:rPr lang="en-US" smtClean="0">
                <a:ea typeface="ＭＳ Ｐゴシック" pitchFamily="34" charset="-128"/>
              </a:rPr>
              <a:t>See next section for sample table, graph, image, and video layouts. </a:t>
            </a:r>
          </a:p>
        </p:txBody>
      </p:sp>
      <p:sp>
        <p:nvSpPr>
          <p:cNvPr id="52227" name="Slide Number Placeholder 3"/>
          <p:cNvSpPr>
            <a:spLocks noGrp="1"/>
          </p:cNvSpPr>
          <p:nvPr>
            <p:ph type="sldNum" sz="quarter" idx="5"/>
          </p:nvPr>
        </p:nvSpPr>
        <p:spPr bwMode="auto">
          <a:noFill/>
          <a:ln>
            <a:miter lim="800000"/>
            <a:headEnd/>
            <a:tailEnd/>
          </a:ln>
        </p:spPr>
        <p:txBody>
          <a:bodyPr/>
          <a:lstStyle/>
          <a:p>
            <a:fld id="{2E85CED1-839E-4E3F-8635-AF07AFAB14F5}" type="slidenum">
              <a:rPr lang="en-US"/>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Microsoft </a:t>
            </a:r>
            <a:r>
              <a:rPr lang="en-US" b="1" smtClean="0"/>
              <a:t>Engineering Excellence</a:t>
            </a:r>
            <a:endParaRPr lang="en-US" smtClean="0"/>
          </a:p>
        </p:txBody>
      </p:sp>
      <p:sp>
        <p:nvSpPr>
          <p:cNvPr id="83970"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Confidential</a:t>
            </a:r>
          </a:p>
        </p:txBody>
      </p:sp>
      <p:sp>
        <p:nvSpPr>
          <p:cNvPr id="68611" name="Rectangle 26"/>
          <p:cNvSpPr>
            <a:spLocks noGrp="1" noChangeArrowheads="1"/>
          </p:cNvSpPr>
          <p:nvPr>
            <p:ph type="sldNum" sz="quarter" idx="5"/>
          </p:nvPr>
        </p:nvSpPr>
        <p:spPr bwMode="auto">
          <a:noFill/>
          <a:ln>
            <a:miter lim="800000"/>
            <a:headEnd/>
            <a:tailEnd/>
          </a:ln>
        </p:spPr>
        <p:txBody>
          <a:bodyPr/>
          <a:lstStyle/>
          <a:p>
            <a:fld id="{82A518F9-2322-4B55-8434-000FBC8233FE}" type="slidenum">
              <a:rPr lang="en-US"/>
              <a:pPr/>
              <a:t>39</a:t>
            </a:fld>
            <a:endParaRPr lang="en-US"/>
          </a:p>
        </p:txBody>
      </p:sp>
      <p:sp>
        <p:nvSpPr>
          <p:cNvPr id="68612" name="Rectangle 2"/>
          <p:cNvSpPr>
            <a:spLocks noGrp="1" noRot="1" noChangeAspect="1" noChangeArrowheads="1" noTextEdit="1"/>
          </p:cNvSpPr>
          <p:nvPr>
            <p:ph type="sldImg"/>
          </p:nvPr>
        </p:nvSpPr>
        <p:spPr bwMode="auto">
          <a:xfrm>
            <a:off x="1157288" y="449263"/>
            <a:ext cx="4541837" cy="3408362"/>
          </a:xfrm>
          <a:noFill/>
          <a:ln>
            <a:solidFill>
              <a:srgbClr val="000000"/>
            </a:solidFill>
            <a:miter lim="800000"/>
            <a:headEnd/>
            <a:tailEnd/>
          </a:ln>
        </p:spPr>
      </p:sp>
      <p:sp>
        <p:nvSpPr>
          <p:cNvPr id="68613" name="Rectangle 3"/>
          <p:cNvSpPr>
            <a:spLocks noGrp="1" noChangeArrowheads="1"/>
          </p:cNvSpPr>
          <p:nvPr>
            <p:ph type="body" idx="1"/>
          </p:nvPr>
        </p:nvSpPr>
        <p:spPr bwMode="auto">
          <a:xfrm>
            <a:off x="307975" y="4140200"/>
            <a:ext cx="6261100" cy="4592638"/>
          </a:xfrm>
          <a:noFill/>
        </p:spPr>
        <p:txBody>
          <a:bodyPr wrap="square" numCol="1" anchor="t" anchorCtr="0" compatLnSpc="1">
            <a:prstTxWarp prst="textNoShape">
              <a:avLst/>
            </a:prstTxWarp>
          </a:bodyPr>
          <a:lstStyle/>
          <a:p>
            <a:pPr eaLnBrk="1" hangingPunct="1">
              <a:spcBef>
                <a:spcPct val="0"/>
              </a:spcBef>
            </a:pPr>
            <a:endParaRPr lang="el-GR"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Microsoft </a:t>
            </a:r>
            <a:r>
              <a:rPr lang="en-US" b="1" smtClean="0"/>
              <a:t>Engineering Excellence</a:t>
            </a:r>
            <a:endParaRPr lang="en-US" smtClean="0"/>
          </a:p>
        </p:txBody>
      </p:sp>
      <p:sp>
        <p:nvSpPr>
          <p:cNvPr id="87042"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Confidential</a:t>
            </a:r>
          </a:p>
        </p:txBody>
      </p:sp>
      <p:sp>
        <p:nvSpPr>
          <p:cNvPr id="71683" name="Rectangle 26"/>
          <p:cNvSpPr>
            <a:spLocks noGrp="1" noChangeArrowheads="1"/>
          </p:cNvSpPr>
          <p:nvPr>
            <p:ph type="sldNum" sz="quarter" idx="5"/>
          </p:nvPr>
        </p:nvSpPr>
        <p:spPr bwMode="auto">
          <a:noFill/>
          <a:ln>
            <a:miter lim="800000"/>
            <a:headEnd/>
            <a:tailEnd/>
          </a:ln>
        </p:spPr>
        <p:txBody>
          <a:bodyPr/>
          <a:lstStyle/>
          <a:p>
            <a:fld id="{051ED610-4F3C-4364-B551-E12E247ABA57}" type="slidenum">
              <a:rPr lang="en-US"/>
              <a:pPr/>
              <a:t>41</a:t>
            </a:fld>
            <a:endParaRPr lang="en-US"/>
          </a:p>
        </p:txBody>
      </p:sp>
      <p:sp>
        <p:nvSpPr>
          <p:cNvPr id="71684"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p:spPr>
      </p:sp>
      <p:sp>
        <p:nvSpPr>
          <p:cNvPr id="71685" name="Rectangle 3"/>
          <p:cNvSpPr>
            <a:spLocks noGrp="1" noChangeArrowheads="1"/>
          </p:cNvSpPr>
          <p:nvPr>
            <p:ph type="body" idx="1"/>
          </p:nvPr>
        </p:nvSpPr>
        <p:spPr bwMode="auto">
          <a:xfrm>
            <a:off x="307975" y="4130675"/>
            <a:ext cx="6261100" cy="4554538"/>
          </a:xfrm>
          <a:noFill/>
        </p:spPr>
        <p:txBody>
          <a:bodyPr wrap="square" numCol="1" anchor="t" anchorCtr="0" compatLnSpc="1">
            <a:prstTxWarp prst="textNoShape">
              <a:avLst/>
            </a:prstTxWarp>
          </a:bodyPr>
          <a:lstStyle/>
          <a:p>
            <a:pPr eaLnBrk="1" hangingPunct="1">
              <a:spcBef>
                <a:spcPct val="0"/>
              </a:spcBef>
            </a:pPr>
            <a:endParaRPr lang="el-G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ea typeface="ＭＳ Ｐゴシック" pitchFamily="34" charset="-128"/>
              </a:rPr>
              <a:t>Give a brief overview of the presentation. Describe the major focus of the presentation and why it is important.</a:t>
            </a:r>
          </a:p>
          <a:p>
            <a:pPr eaLnBrk="1" hangingPunct="1">
              <a:lnSpc>
                <a:spcPct val="80000"/>
              </a:lnSpc>
              <a:spcBef>
                <a:spcPct val="0"/>
              </a:spcBef>
            </a:pPr>
            <a:r>
              <a:rPr lang="en-US" smtClean="0">
                <a:ea typeface="ＭＳ Ｐゴシック" pitchFamily="34" charset="-128"/>
              </a:rPr>
              <a:t>Introduce each of the major topics.</a:t>
            </a:r>
          </a:p>
          <a:p>
            <a:pPr eaLnBrk="1" hangingPunct="1">
              <a:spcBef>
                <a:spcPct val="0"/>
              </a:spcBef>
            </a:pPr>
            <a:r>
              <a:rPr lang="en-US" smtClean="0">
                <a:ea typeface="ＭＳ Ｐゴシック" pitchFamily="34" charset="-128"/>
              </a:rPr>
              <a:t>To provide a road map for the audience, you can repeat this Overview slide throughout the presentation, highlighting the particular topic you will discuss next.</a:t>
            </a:r>
          </a:p>
        </p:txBody>
      </p:sp>
      <p:sp>
        <p:nvSpPr>
          <p:cNvPr id="20483" name="Slide Number Placeholder 3"/>
          <p:cNvSpPr>
            <a:spLocks noGrp="1"/>
          </p:cNvSpPr>
          <p:nvPr>
            <p:ph type="sldNum" sz="quarter" idx="5"/>
          </p:nvPr>
        </p:nvSpPr>
        <p:spPr bwMode="auto">
          <a:noFill/>
          <a:ln>
            <a:miter lim="800000"/>
            <a:headEnd/>
            <a:tailEnd/>
          </a:ln>
        </p:spPr>
        <p:txBody>
          <a:bodyPr/>
          <a:lstStyle/>
          <a:p>
            <a:fld id="{2B36E712-4729-48C4-9527-43524927EB36}"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ea typeface="ＭＳ Ｐゴシック" pitchFamily="34" charset="-128"/>
              </a:rPr>
              <a:t>Give a brief overview of the presentation. Describe the major focus of the presentation and why it is important.</a:t>
            </a:r>
          </a:p>
          <a:p>
            <a:pPr eaLnBrk="1" hangingPunct="1">
              <a:lnSpc>
                <a:spcPct val="80000"/>
              </a:lnSpc>
              <a:spcBef>
                <a:spcPct val="0"/>
              </a:spcBef>
            </a:pPr>
            <a:r>
              <a:rPr lang="en-US" smtClean="0">
                <a:ea typeface="ＭＳ Ｐゴシック" pitchFamily="34" charset="-128"/>
              </a:rPr>
              <a:t>Introduce each of the major topics.</a:t>
            </a:r>
          </a:p>
          <a:p>
            <a:pPr eaLnBrk="1" hangingPunct="1">
              <a:spcBef>
                <a:spcPct val="0"/>
              </a:spcBef>
            </a:pPr>
            <a:r>
              <a:rPr lang="en-US" smtClean="0">
                <a:ea typeface="ＭＳ Ｐゴシック" pitchFamily="34" charset="-128"/>
              </a:rPr>
              <a:t>To provide a road map for the audience, you can repeat this Overview slide throughout the presentation, highlighting the particular topic you will discuss next.</a:t>
            </a:r>
          </a:p>
        </p:txBody>
      </p:sp>
      <p:sp>
        <p:nvSpPr>
          <p:cNvPr id="22531" name="Slide Number Placeholder 3"/>
          <p:cNvSpPr>
            <a:spLocks noGrp="1"/>
          </p:cNvSpPr>
          <p:nvPr>
            <p:ph type="sldNum" sz="quarter" idx="5"/>
          </p:nvPr>
        </p:nvSpPr>
        <p:spPr bwMode="auto">
          <a:noFill/>
          <a:ln>
            <a:miter lim="800000"/>
            <a:headEnd/>
            <a:tailEnd/>
          </a:ln>
        </p:spPr>
        <p:txBody>
          <a:bodyPr/>
          <a:lstStyle/>
          <a:p>
            <a:fld id="{162220D5-14A4-49DF-B3C3-65E817A48921}"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ea typeface="ＭＳ Ｐゴシック" pitchFamily="34" charset="-128"/>
              </a:rPr>
              <a:t>Give a brief overview of the presentation. Describe the major focus of the presentation and why it is important.</a:t>
            </a:r>
          </a:p>
          <a:p>
            <a:pPr eaLnBrk="1" hangingPunct="1">
              <a:lnSpc>
                <a:spcPct val="80000"/>
              </a:lnSpc>
              <a:spcBef>
                <a:spcPct val="0"/>
              </a:spcBef>
            </a:pPr>
            <a:r>
              <a:rPr lang="en-US" smtClean="0">
                <a:ea typeface="ＭＳ Ｐゴシック" pitchFamily="34" charset="-128"/>
              </a:rPr>
              <a:t>Introduce each of the major topics.</a:t>
            </a:r>
          </a:p>
          <a:p>
            <a:pPr eaLnBrk="1" hangingPunct="1">
              <a:spcBef>
                <a:spcPct val="0"/>
              </a:spcBef>
            </a:pPr>
            <a:r>
              <a:rPr lang="en-US" smtClean="0">
                <a:ea typeface="ＭＳ Ｐゴシック" pitchFamily="34" charset="-128"/>
              </a:rPr>
              <a:t>To provide a road map for the audience, you can repeat this Overview slide throughout the presentation, highlighting the particular topic you will discuss next.</a:t>
            </a:r>
          </a:p>
        </p:txBody>
      </p:sp>
      <p:sp>
        <p:nvSpPr>
          <p:cNvPr id="24579" name="Slide Number Placeholder 3"/>
          <p:cNvSpPr>
            <a:spLocks noGrp="1"/>
          </p:cNvSpPr>
          <p:nvPr>
            <p:ph type="sldNum" sz="quarter" idx="5"/>
          </p:nvPr>
        </p:nvSpPr>
        <p:spPr bwMode="auto">
          <a:noFill/>
          <a:ln>
            <a:miter lim="800000"/>
            <a:headEnd/>
            <a:tailEnd/>
          </a:ln>
        </p:spPr>
        <p:txBody>
          <a:bodyPr/>
          <a:lstStyle/>
          <a:p>
            <a:fld id="{EDFBFA05-2A20-4310-9AD6-447D1FEC01DC}"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ea typeface="ＭＳ Ｐゴシック" pitchFamily="34" charset="-128"/>
              </a:rPr>
              <a:t>Give a brief overview of the presentation. Describe the major focus of the presentation and why it is important.</a:t>
            </a:r>
          </a:p>
          <a:p>
            <a:pPr eaLnBrk="1" hangingPunct="1">
              <a:lnSpc>
                <a:spcPct val="80000"/>
              </a:lnSpc>
              <a:spcBef>
                <a:spcPct val="0"/>
              </a:spcBef>
            </a:pPr>
            <a:r>
              <a:rPr lang="en-US" smtClean="0">
                <a:ea typeface="ＭＳ Ｐゴシック" pitchFamily="34" charset="-128"/>
              </a:rPr>
              <a:t>Introduce each of the major topics.</a:t>
            </a:r>
          </a:p>
          <a:p>
            <a:pPr eaLnBrk="1" hangingPunct="1">
              <a:spcBef>
                <a:spcPct val="0"/>
              </a:spcBef>
            </a:pPr>
            <a:r>
              <a:rPr lang="en-US" smtClean="0">
                <a:ea typeface="ＭＳ Ｐゴシック" pitchFamily="34" charset="-128"/>
              </a:rPr>
              <a:t>To provide a road map for the audience, you can repeat this Overview slide throughout the presentation, highlighting the particular topic you will discuss next.</a:t>
            </a:r>
          </a:p>
        </p:txBody>
      </p:sp>
      <p:sp>
        <p:nvSpPr>
          <p:cNvPr id="26627" name="Slide Number Placeholder 3"/>
          <p:cNvSpPr>
            <a:spLocks noGrp="1"/>
          </p:cNvSpPr>
          <p:nvPr>
            <p:ph type="sldNum" sz="quarter" idx="5"/>
          </p:nvPr>
        </p:nvSpPr>
        <p:spPr bwMode="auto">
          <a:noFill/>
          <a:ln>
            <a:miter lim="800000"/>
            <a:headEnd/>
            <a:tailEnd/>
          </a:ln>
        </p:spPr>
        <p:txBody>
          <a:bodyPr/>
          <a:lstStyle/>
          <a:p>
            <a:fld id="{916268C6-C9EC-4047-B041-46504D713A0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eaLnBrk="1" fontAlgn="auto" hangingPunct="1">
              <a:spcBef>
                <a:spcPts val="0"/>
              </a:spcBef>
              <a:spcAft>
                <a:spcPts val="0"/>
              </a:spcAft>
              <a:defRPr/>
            </a:pPr>
            <a:r>
              <a:rPr lang="en-US" dirty="0" smtClean="0">
                <a:ea typeface="+mn-ea"/>
                <a:cs typeface="+mn-cs"/>
              </a:rPr>
              <a:t>This is another option for an overview slide. </a:t>
            </a:r>
          </a:p>
          <a:p>
            <a:pPr marL="228600" indent="-228600" eaLnBrk="1" fontAlgn="auto" hangingPunct="1">
              <a:spcBef>
                <a:spcPts val="0"/>
              </a:spcBef>
              <a:spcAft>
                <a:spcPts val="0"/>
              </a:spcAft>
              <a:buFont typeface="+mj-lt"/>
              <a:buNone/>
              <a:defRPr/>
            </a:pPr>
            <a:endParaRPr lang="en-US" dirty="0">
              <a:ea typeface="+mn-ea"/>
              <a:cs typeface="+mn-cs"/>
            </a:endParaRPr>
          </a:p>
        </p:txBody>
      </p:sp>
      <p:sp>
        <p:nvSpPr>
          <p:cNvPr id="29698" name="Slide Image Placeholder 4"/>
          <p:cNvSpPr>
            <a:spLocks noGrp="1" noRot="1" noChangeAspect="1"/>
          </p:cNvSpPr>
          <p:nvPr>
            <p:ph type="sldImg"/>
          </p:nvPr>
        </p:nvSpPr>
        <p:spPr bwMode="auto">
          <a:xfrm>
            <a:off x="539750" y="503238"/>
            <a:ext cx="3143250" cy="2359025"/>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cs typeface="+mn-cs"/>
              </a:rPr>
              <a:t>What will the audience be able to do after this training is complete? Briefly describe each objective and how the audience will benefit from this presentation.</a:t>
            </a:r>
          </a:p>
        </p:txBody>
      </p:sp>
      <p:sp>
        <p:nvSpPr>
          <p:cNvPr id="31747" name="Slide Number Placeholder 3"/>
          <p:cNvSpPr>
            <a:spLocks noGrp="1"/>
          </p:cNvSpPr>
          <p:nvPr>
            <p:ph type="sldNum" sz="quarter" idx="5"/>
          </p:nvPr>
        </p:nvSpPr>
        <p:spPr bwMode="auto">
          <a:noFill/>
          <a:ln>
            <a:miter lim="800000"/>
            <a:headEnd/>
            <a:tailEnd/>
          </a:ln>
        </p:spPr>
        <p:txBody>
          <a:bodyPr/>
          <a:lstStyle/>
          <a:p>
            <a:fld id="{F6130503-DB06-4E2E-8E64-628700B55186}"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cs typeface="+mn-cs"/>
              </a:rPr>
              <a:t>What will the audience be able to do after this training is complete? Briefly describe each objective and how the audience will benefit from this presentation.</a:t>
            </a:r>
          </a:p>
        </p:txBody>
      </p:sp>
      <p:sp>
        <p:nvSpPr>
          <p:cNvPr id="33795" name="Slide Number Placeholder 3"/>
          <p:cNvSpPr>
            <a:spLocks noGrp="1"/>
          </p:cNvSpPr>
          <p:nvPr>
            <p:ph type="sldNum" sz="quarter" idx="5"/>
          </p:nvPr>
        </p:nvSpPr>
        <p:spPr bwMode="auto">
          <a:noFill/>
          <a:ln>
            <a:miter lim="800000"/>
            <a:headEnd/>
            <a:tailEnd/>
          </a:ln>
        </p:spPr>
        <p:txBody>
          <a:bodyPr/>
          <a:lstStyle/>
          <a:p>
            <a:fld id="{CBB6908B-CA07-40B2-AE99-9100ECE12A13}"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Use a section header for each of the topics, so there is a clear transition to the audience. </a:t>
            </a:r>
          </a:p>
          <a:p>
            <a:pPr eaLnBrk="1" hangingPunct="1">
              <a:spcBef>
                <a:spcPct val="0"/>
              </a:spcBef>
            </a:pPr>
            <a:endParaRPr lang="en-US"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8CB20C12-D445-4044-BA58-1A8187CDDC25}"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pic>
        <p:nvPicPr>
          <p:cNvPr id="6" name="Picture 6"/>
          <p:cNvPicPr>
            <a:picLocks noChangeAspect="1"/>
          </p:cNvPicPr>
          <p:nvPr userDrawn="1"/>
        </p:nvPicPr>
        <p:blipFill>
          <a:blip r:embed="rId3" cstate="print"/>
          <a:srcRect/>
          <a:stretch>
            <a:fillRect/>
          </a:stretch>
        </p:blipFill>
        <p:spPr bwMode="auto">
          <a:xfrm>
            <a:off x="0" y="1588"/>
            <a:ext cx="3721100" cy="6858000"/>
          </a:xfrm>
          <a:prstGeom prst="rect">
            <a:avLst/>
          </a:prstGeom>
          <a:noFill/>
          <a:ln w="9525">
            <a:noFill/>
            <a:miter lim="800000"/>
            <a:headEnd/>
            <a:tailEnd/>
          </a:ln>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a:buNone/>
              <a:defRPr sz="2000" baseline="0"/>
            </a:lvl1pPr>
          </a:lstStyle>
          <a:p>
            <a:pPr lvl="0"/>
            <a:r>
              <a:rPr lang="en-US" noProof="0" dirty="0" smtClean="0"/>
              <a:t>Click icon to add picture</a:t>
            </a:r>
            <a:endParaRPr lang="en-US" noProof="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3D3EE06-D7D6-448A-A501-010712B6B7EA}" type="datetimeFigureOut">
              <a:rPr lang="en-US"/>
              <a:pPr/>
              <a:t>10/20/2013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D8C8C7B-1602-4646-A2CE-40F334F410E2}" type="slidenum">
              <a:rPr lang="en-US"/>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6F2E6D-76F3-441D-86CB-4BA6431CAC64}" type="datetimeFigureOut">
              <a:rPr lang="en-US"/>
              <a:pPr/>
              <a:t>10/20/2013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AC5378E-595E-4103-9BE0-BB29EF77C149}" type="slidenum">
              <a:rPr lang="en-US"/>
              <a:pPr/>
              <a:t>‹#›</a:t>
            </a:fld>
            <a:endParaRPr lang="en-US"/>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fld id="{D3443928-8A98-4183-B3D8-382328A20CF0}" type="datetimeFigureOut">
              <a:rPr lang="en-US"/>
              <a:pPr/>
              <a:t>10/20/2013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38CD033-0052-4B24-8E6A-4B31F8B20640}" type="slidenum">
              <a:rPr lang="en-US"/>
              <a:pPr/>
              <a:t>‹#›</a:t>
            </a:fld>
            <a:endParaRPr lang="en-US"/>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1143000"/>
          </a:xfrm>
        </p:spPr>
        <p:txBody>
          <a:bodyPr/>
          <a:lstStyle/>
          <a:p>
            <a:r>
              <a:rPr lang="en-US"/>
              <a:t>Click to edit Master title style</a:t>
            </a:r>
            <a:endParaRPr lang="el-GR"/>
          </a:p>
        </p:txBody>
      </p:sp>
      <p:sp>
        <p:nvSpPr>
          <p:cNvPr id="3" name="Content Placeholder 2"/>
          <p:cNvSpPr>
            <a:spLocks noGrp="1"/>
          </p:cNvSpPr>
          <p:nvPr>
            <p:ph idx="1"/>
          </p:nvPr>
        </p:nvSpPr>
        <p:spPr>
          <a:xfrm>
            <a:off x="762000" y="1600200"/>
            <a:ext cx="8077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fld id="{15FF093D-3A4E-41FC-A10A-B8EC7805F294}"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E84E07-876A-43A0-A2A3-CD25BD596E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15875" y="0"/>
            <a:ext cx="9172575" cy="2819400"/>
          </a:xfrm>
          <a:prstGeom prst="rect">
            <a:avLst/>
          </a:prstGeom>
          <a:noFill/>
          <a:ln w="9525">
            <a:noFill/>
            <a:miter lim="800000"/>
            <a:headEnd/>
            <a:tailEnd/>
          </a:ln>
        </p:spPr>
      </p:pic>
      <p:sp>
        <p:nvSpPr>
          <p:cNvPr id="2" name="Title 1"/>
          <p:cNvSpPr>
            <a:spLocks noGrp="1"/>
          </p:cNvSpPr>
          <p:nvPr>
            <p:ph type="title"/>
          </p:nvPr>
        </p:nvSpPr>
        <p:spPr>
          <a:xfrm>
            <a:off x="4572000" y="3048000"/>
            <a:ext cx="4343400" cy="1362075"/>
          </a:xfrm>
        </p:spPr>
        <p:txBody>
          <a:bodyPr anchor="b"/>
          <a:lstStyle>
            <a:lvl1pPr algn="l">
              <a:defRPr sz="4000" b="1" cap="small" baseline="0">
                <a:solidFill>
                  <a:srgbClr val="003300"/>
                </a:solidFill>
              </a:defRPr>
            </a:lvl1pPr>
          </a:lstStyle>
          <a:p>
            <a:r>
              <a:rPr lang="en-US" dirty="0" smtClean="0"/>
              <a:t>Click to edit Master title style</a:t>
            </a:r>
            <a:endParaRPr lang="en-US"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a:buNone/>
              <a:defRPr sz="1800"/>
            </a:lvl1pPr>
          </a:lstStyle>
          <a:p>
            <a:pPr lvl="0"/>
            <a:r>
              <a:rPr lang="en-US" noProof="0" dirty="0" smtClean="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fld id="{9A75FD8C-DC3C-4F9E-A77C-43CFAB624635}" type="datetimeFigureOut">
              <a:rPr lang="en-US"/>
              <a:pPr/>
              <a:t>10/20/2013</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117543BA-8867-4961-80A8-4AE90772C5DA}" type="slidenum">
              <a:rPr lang="en-US"/>
              <a:pPr/>
              <a:t>‹#›</a:t>
            </a:fld>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lvl1pPr>
              <a:defRPr/>
            </a:lvl1pPr>
          </a:lstStyle>
          <a:p>
            <a:fld id="{58CFCBD7-F881-4AF8-A134-644A0183DBE7}"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3961CA-E2FF-4125-8D2B-B672E9E92ADD}" type="slidenum">
              <a:rPr lang="en-US"/>
              <a:pPr/>
              <a:t>‹#›</a:t>
            </a:fld>
            <a:endParaRPr 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3"/>
          <p:cNvSpPr>
            <a:spLocks noGrp="1"/>
          </p:cNvSpPr>
          <p:nvPr>
            <p:ph type="dt" sz="half" idx="10"/>
          </p:nvPr>
        </p:nvSpPr>
        <p:spPr/>
        <p:txBody>
          <a:bodyPr/>
          <a:lstStyle>
            <a:lvl1pPr>
              <a:defRPr/>
            </a:lvl1pPr>
          </a:lstStyle>
          <a:p>
            <a:fld id="{1C97DC60-BD78-4048-B2F0-5FC02432003C}" type="datetimeFigureOut">
              <a:rPr lang="en-US"/>
              <a:pPr/>
              <a:t>10/20/2013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02E82B-43C0-45BB-9C7F-767AC71766EB}" type="slidenum">
              <a:rPr lang="en-US"/>
              <a:pPr/>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3"/>
          <p:cNvSpPr>
            <a:spLocks noGrp="1"/>
          </p:cNvSpPr>
          <p:nvPr>
            <p:ph type="dt" sz="half" idx="10"/>
          </p:nvPr>
        </p:nvSpPr>
        <p:spPr/>
        <p:txBody>
          <a:bodyPr/>
          <a:lstStyle>
            <a:lvl1pPr>
              <a:defRPr/>
            </a:lvl1pPr>
          </a:lstStyle>
          <a:p>
            <a:fld id="{F51579B7-241E-4551-B195-399DC7B25D2D}" type="datetimeFigureOut">
              <a:rPr lang="en-US"/>
              <a:pPr/>
              <a:t>10/20/2013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F94CA0-8B2E-4BB7-888C-2AA2F361D79E}" type="slidenum">
              <a:rPr lang="en-US"/>
              <a:pPr/>
              <a:t>‹#›</a:t>
            </a:fld>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fld id="{523787C9-FE64-4C38-ADE4-1A956CB6B6E4}" type="datetimeFigureOut">
              <a:rPr lang="en-US"/>
              <a:pPr/>
              <a:t>10/20/2013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11FDA7-14D6-401E-B76D-352A3FF2BDD9}" type="slidenum">
              <a:rPr lang="en-US"/>
              <a:pPr/>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fld id="{4CC5E30B-E517-47FA-B9E8-CEAD15E5B127}" type="datetimeFigureOut">
              <a:rPr lang="en-US"/>
              <a:pPr/>
              <a:t>10/20/2013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921C13-AA3C-44D6-A9E0-34EDD6254C76}" type="slidenum">
              <a:rPr lang="en-US"/>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fld id="{4E2AD19C-D735-454B-B2AD-F95BE363001F}"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0BC059D-489C-4CFD-A88B-FC4DB0E553E4}" type="slidenum">
              <a:rPr lang="en-US"/>
              <a:pPr/>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fld id="{FAE8E94D-09B1-4E49-A2D7-A6C934807E72}"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DD82E2-8579-47EB-BB82-3CFCF6E9179B}" type="slidenum">
              <a:rPr lang="en-US"/>
              <a:pPr/>
              <a:t>‹#›</a:t>
            </a:fld>
            <a:endParaRPr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cstate="print"/>
          <a:srcRect/>
          <a:stretch>
            <a:fillRect/>
          </a:stretch>
        </p:blipFill>
        <p:spPr bwMode="auto">
          <a:xfrm>
            <a:off x="42863" y="0"/>
            <a:ext cx="9101137" cy="6880225"/>
          </a:xfrm>
          <a:prstGeom prst="rect">
            <a:avLst/>
          </a:prstGeom>
          <a:noFill/>
          <a:ln w="9525">
            <a:noFill/>
            <a:miter lim="800000"/>
            <a:headEnd/>
            <a:tailEnd/>
          </a:ln>
        </p:spPr>
      </p:pic>
      <p:sp>
        <p:nvSpPr>
          <p:cNvPr id="1027" name="Title Placeholder 1"/>
          <p:cNvSpPr>
            <a:spLocks noGrp="1"/>
          </p:cNvSpPr>
          <p:nvPr>
            <p:ph type="title"/>
          </p:nvPr>
        </p:nvSpPr>
        <p:spPr bwMode="auto">
          <a:xfrm>
            <a:off x="7620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endParaRPr lang="en-US" smtClean="0"/>
          </a:p>
        </p:txBody>
      </p:sp>
      <p:sp>
        <p:nvSpPr>
          <p:cNvPr id="1028" name="Text Placeholder 2"/>
          <p:cNvSpPr>
            <a:spLocks noGrp="1"/>
          </p:cNvSpPr>
          <p:nvPr>
            <p:ph type="body" idx="1"/>
          </p:nvPr>
        </p:nvSpPr>
        <p:spPr bwMode="auto">
          <a:xfrm>
            <a:off x="7620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smtClean="0"/>
          </a:p>
        </p:txBody>
      </p:sp>
      <p:sp>
        <p:nvSpPr>
          <p:cNvPr id="4" name="Date Placeholder 3"/>
          <p:cNvSpPr>
            <a:spLocks noGrp="1"/>
          </p:cNvSpPr>
          <p:nvPr>
            <p:ph type="dt" sz="half" idx="2"/>
          </p:nvPr>
        </p:nvSpPr>
        <p:spPr>
          <a:xfrm>
            <a:off x="7620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F1774A9-CB7D-442D-97A2-4BC28229A72F}" type="datetimeFigureOut">
              <a:rPr lang="en-US"/>
              <a:pPr/>
              <a:t>10/20/2013</a:t>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4C92262-A214-4E8B-969E-38E103FCBAEE}" type="slidenum">
              <a:rPr lang="en-US"/>
              <a:pPr/>
              <a:t>‹#›</a:t>
            </a:fld>
            <a:endParaRPr lang="en-US"/>
          </a:p>
        </p:txBody>
      </p:sp>
      <p:pic>
        <p:nvPicPr>
          <p:cNvPr id="1032" name="Picture 7"/>
          <p:cNvPicPr>
            <a:picLocks noChangeAspect="1"/>
          </p:cNvPicPr>
          <p:nvPr/>
        </p:nvPicPr>
        <p:blipFill>
          <a:blip r:embed="rId16" cstate="print"/>
          <a:srcRect/>
          <a:stretch>
            <a:fillRect/>
          </a:stretch>
        </p:blipFill>
        <p:spPr bwMode="auto">
          <a:xfrm>
            <a:off x="-152400" y="-109538"/>
            <a:ext cx="819150" cy="70834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6" r:id="rId12"/>
    <p:sldLayoutId id="2147483712" r:id="rId13"/>
  </p:sldLayoutIdLst>
  <p:transition spd="slow">
    <p:wipe dir="d"/>
  </p:transition>
  <p:timing>
    <p:tnLst>
      <p:par>
        <p:cTn id="1" dur="indefinite" restart="never" nodeType="tmRoot"/>
      </p:par>
    </p:tnLst>
  </p:timing>
  <p:txStyles>
    <p:titleStyle>
      <a:lvl1pPr algn="l" rtl="0" eaLnBrk="0" fontAlgn="base" hangingPunct="0">
        <a:spcBef>
          <a:spcPct val="0"/>
        </a:spcBef>
        <a:spcAft>
          <a:spcPct val="0"/>
        </a:spcAft>
        <a:defRPr lang="en-US" sz="4400" kern="1200" dirty="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www.elot.gr" TargetMode="External"/><Relationship Id="rId3" Type="http://schemas.openxmlformats.org/officeDocument/2006/relationships/tags" Target="../tags/tag25.xml"/><Relationship Id="rId7" Type="http://schemas.openxmlformats.org/officeDocument/2006/relationships/hyperlink" Target="http://www.hqaa.gr"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www.iso.org/" TargetMode="Externa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066800" y="1752600"/>
            <a:ext cx="7620000" cy="1066800"/>
          </a:xfrm>
        </p:spPr>
        <p:txBody>
          <a:bodyPr>
            <a:normAutofit/>
          </a:bodyPr>
          <a:lstStyle/>
          <a:p>
            <a:r>
              <a:rPr lang="en-GB" sz="2500" cap="none" smtClean="0">
                <a:ea typeface="ＭＳ Ｐゴシック" pitchFamily="34" charset="-128"/>
              </a:rPr>
              <a:t/>
            </a:r>
            <a:br>
              <a:rPr lang="en-GB" sz="2500" cap="none" smtClean="0">
                <a:ea typeface="ＭＳ Ｐゴシック" pitchFamily="34" charset="-128"/>
              </a:rPr>
            </a:br>
            <a:r>
              <a:rPr lang="el-GR" sz="2200" cap="none" smtClean="0">
                <a:ea typeface="ＭＳ Ｐゴシック" pitchFamily="34" charset="-128"/>
              </a:rPr>
              <a:t>«Αξιολόγηση στην Εκπαίδευση: μύθος που μπορεί να γίνει πραγματικότητα;»</a:t>
            </a:r>
            <a:r>
              <a:rPr lang="en-GB" sz="2200" cap="none" smtClean="0">
                <a:ea typeface="ＭＳ Ｐゴシック" pitchFamily="34" charset="-128"/>
              </a:rPr>
              <a:t/>
            </a:r>
            <a:br>
              <a:rPr lang="en-GB" sz="2200" cap="none" smtClean="0">
                <a:ea typeface="ＭＳ Ｐゴシック" pitchFamily="34" charset="-128"/>
              </a:rPr>
            </a:br>
            <a:r>
              <a:rPr lang="el-GR" sz="2200" cap="none" smtClean="0">
                <a:ea typeface="ＭＳ Ｐゴシック" pitchFamily="34" charset="-128"/>
              </a:rPr>
              <a:t> </a:t>
            </a:r>
            <a:r>
              <a:rPr lang="el-GR" sz="2500" cap="none" smtClean="0">
                <a:ea typeface="ＭＳ Ｐゴシック" pitchFamily="34" charset="-128"/>
              </a:rPr>
              <a:t/>
            </a:r>
            <a:br>
              <a:rPr lang="el-GR" sz="2500" cap="none" smtClean="0">
                <a:ea typeface="ＭＳ Ｐゴシック" pitchFamily="34" charset="-128"/>
              </a:rPr>
            </a:br>
            <a:r>
              <a:rPr lang="el-GR" sz="1800" cap="none" smtClean="0">
                <a:ea typeface="ＭＳ Ｐゴシック" pitchFamily="34" charset="-128"/>
              </a:rPr>
              <a:t>ΑΠΟ ΤΗΝ ΑΞΙΟΛΟΓΗΣΗ  ΣΤΗ ΔΙΑΣΦΑΛΙΣΗ ΠΟΙΟΤΗΤΑΣ ΤΟΥ ΕΚΠΑΙΔΕΥΤΙΚΟΥ  ΈΡΓΟΥ: ΣΧΕΔΙΑΣΜΟΣ ΣΥΣΤΗΜΑΤΟΣ ΔΙΑΣΦΑΛΙΣΗΣ  ΠΟΙΟΤΗΤΑΣ.</a:t>
            </a:r>
            <a:r>
              <a:rPr lang="en-GB" sz="1800" cap="none" smtClean="0">
                <a:ea typeface="ＭＳ Ｐゴシック" pitchFamily="34" charset="-128"/>
              </a:rPr>
              <a:t/>
            </a:r>
            <a:br>
              <a:rPr lang="en-GB" sz="1800" cap="none" smtClean="0">
                <a:ea typeface="ＭＳ Ｐゴシック" pitchFamily="34" charset="-128"/>
              </a:rPr>
            </a:br>
            <a:endParaRPr sz="1800" cap="none" smtClean="0">
              <a:ea typeface="ＭＳ Ｐゴシック" pitchFamily="34" charset="-128"/>
            </a:endParaRPr>
          </a:p>
        </p:txBody>
      </p:sp>
      <p:sp>
        <p:nvSpPr>
          <p:cNvPr id="17410" name="Subtitle 2"/>
          <p:cNvSpPr>
            <a:spLocks noGrp="1"/>
          </p:cNvSpPr>
          <p:nvPr>
            <p:ph type="subTitle" idx="1"/>
            <p:custDataLst>
              <p:tags r:id="rId3"/>
            </p:custDataLst>
          </p:nvPr>
        </p:nvSpPr>
        <p:spPr>
          <a:xfrm>
            <a:off x="3505200" y="4267200"/>
            <a:ext cx="5229225" cy="1143000"/>
          </a:xfrm>
        </p:spPr>
        <p:txBody>
          <a:bodyPr/>
          <a:lstStyle/>
          <a:p>
            <a:pPr eaLnBrk="1" hangingPunct="1">
              <a:lnSpc>
                <a:spcPct val="80000"/>
              </a:lnSpc>
            </a:pPr>
            <a:r>
              <a:rPr lang="el-GR" sz="1500" smtClean="0">
                <a:latin typeface="Calibri" pitchFamily="34" charset="0"/>
                <a:ea typeface="ＭＳ Ｐゴシック" pitchFamily="34" charset="-128"/>
              </a:rPr>
              <a:t>ΕΙΣΗΓΗΤΗΣ : ΔΗΜΗΤΡΗΣ ΜΠΟΥΡΛΕΤΙΔΗΣ</a:t>
            </a:r>
            <a:endParaRPr lang="en-GB" sz="1500" smtClean="0">
              <a:latin typeface="Calibri" pitchFamily="34" charset="0"/>
              <a:ea typeface="ＭＳ Ｐゴシック" pitchFamily="34" charset="-128"/>
            </a:endParaRPr>
          </a:p>
          <a:p>
            <a:pPr eaLnBrk="1" hangingPunct="1">
              <a:lnSpc>
                <a:spcPct val="80000"/>
              </a:lnSpc>
            </a:pPr>
            <a:r>
              <a:rPr lang="el-GR" sz="1500" smtClean="0">
                <a:latin typeface="Calibri" pitchFamily="34" charset="0"/>
                <a:ea typeface="ＭＳ Ｐゴシック" pitchFamily="34" charset="-128"/>
              </a:rPr>
              <a:t>Υπεύθυνος Διαχείρισης Ποιότητας-Διεύθυνση Οικονομικών Υπηρεσιών Εθνικού &amp; Καποδιστριακού Πανεπιστημίου Αθηνών  </a:t>
            </a:r>
            <a:endParaRPr lang="en-US" sz="1500" smtClean="0">
              <a:latin typeface="Calibri" pitchFamily="34" charset="0"/>
              <a:ea typeface="ＭＳ Ｐゴシック" pitchFamily="34" charset="-128"/>
            </a:endParaRPr>
          </a:p>
          <a:p>
            <a:pPr eaLnBrk="1" hangingPunct="1">
              <a:lnSpc>
                <a:spcPct val="80000"/>
              </a:lnSpc>
            </a:pPr>
            <a:r>
              <a:rPr lang="el-GR" sz="1500" smtClean="0">
                <a:latin typeface="Calibri" pitchFamily="34" charset="0"/>
                <a:ea typeface="ＭＳ Ｐゴシック" pitchFamily="34" charset="-128"/>
              </a:rPr>
              <a:t>ΑΘΗΝΑ  2</a:t>
            </a:r>
            <a:r>
              <a:rPr lang="en-GB" sz="1500" smtClean="0">
                <a:latin typeface="Calibri" pitchFamily="34" charset="0"/>
                <a:ea typeface="ＭＳ Ｐゴシック" pitchFamily="34" charset="-128"/>
              </a:rPr>
              <a:t>0</a:t>
            </a:r>
            <a:r>
              <a:rPr lang="el-GR" sz="1500" smtClean="0">
                <a:latin typeface="Calibri" pitchFamily="34" charset="0"/>
                <a:ea typeface="ＭＳ Ｐゴシック" pitchFamily="34" charset="-128"/>
              </a:rPr>
              <a:t>/</a:t>
            </a:r>
            <a:r>
              <a:rPr lang="en-US" sz="1500" smtClean="0">
                <a:latin typeface="Calibri" pitchFamily="34" charset="0"/>
                <a:ea typeface="ＭＳ Ｐゴシック" pitchFamily="34" charset="-128"/>
              </a:rPr>
              <a:t>4</a:t>
            </a:r>
            <a:r>
              <a:rPr lang="el-GR" sz="1500" smtClean="0">
                <a:latin typeface="Calibri" pitchFamily="34" charset="0"/>
                <a:ea typeface="ＭＳ Ｐゴシック" pitchFamily="34" charset="-128"/>
              </a:rPr>
              <a:t>/201</a:t>
            </a:r>
            <a:r>
              <a:rPr lang="en-US" sz="1500" smtClean="0">
                <a:latin typeface="Calibri" pitchFamily="34" charset="0"/>
                <a:ea typeface="ＭＳ Ｐゴシック" pitchFamily="34" charset="-128"/>
              </a:rPr>
              <a:t>3</a:t>
            </a:r>
          </a:p>
        </p:txBody>
      </p:sp>
      <p:pic>
        <p:nvPicPr>
          <p:cNvPr id="17411" name="Picture 1"/>
          <p:cNvPicPr>
            <a:picLocks noChangeAspect="1" noChangeArrowheads="1"/>
          </p:cNvPicPr>
          <p:nvPr/>
        </p:nvPicPr>
        <p:blipFill>
          <a:blip r:embed="rId6" cstate="print"/>
          <a:srcRect l="27887" t="36192" r="25194" b="50134"/>
          <a:stretch>
            <a:fillRect/>
          </a:stretch>
        </p:blipFill>
        <p:spPr bwMode="auto">
          <a:xfrm>
            <a:off x="2057400" y="508000"/>
            <a:ext cx="6581775" cy="10795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09600" y="0"/>
            <a:ext cx="8077200" cy="1143000"/>
          </a:xfrm>
        </p:spPr>
        <p:txBody>
          <a:bodyPr/>
          <a:lstStyle/>
          <a:p>
            <a:pPr algn="ctr" eaLnBrk="1" hangingPunct="1"/>
            <a:r>
              <a:rPr lang="el-GR" sz="2400" smtClean="0">
                <a:ea typeface="ＭＳ Ｐゴシック" pitchFamily="34" charset="-128"/>
              </a:rPr>
              <a:t>ΟΙ ΒΑΣΙΚΕΣ ΑΡΧΕΣ ΔΙΑΧΕΙΡΙΣΗΣ ΤΗΣ ΠΟΙΟΤΗΤΑΣ ΠΟΥ ΑΠΟΤΥΠΩΝΟΝΤΑΙ ΣΤΟ </a:t>
            </a:r>
            <a:r>
              <a:rPr lang="en-GB" sz="2400" smtClean="0">
                <a:ea typeface="ＭＳ Ｐゴシック" pitchFamily="34" charset="-128"/>
              </a:rPr>
              <a:t>ISO 9001</a:t>
            </a:r>
            <a:r>
              <a:rPr lang="el-GR" sz="2400" smtClean="0">
                <a:ea typeface="ＭＳ Ｐゴシック" pitchFamily="34" charset="-128"/>
              </a:rPr>
              <a:t>:2000 (2008)</a:t>
            </a:r>
            <a:endParaRPr sz="2400" smtClean="0">
              <a:ea typeface="ＭＳ Ｐゴシック" pitchFamily="34" charset="-128"/>
            </a:endParaRPr>
          </a:p>
        </p:txBody>
      </p:sp>
      <p:sp>
        <p:nvSpPr>
          <p:cNvPr id="34818" name="Content Placeholder 2"/>
          <p:cNvSpPr>
            <a:spLocks noGrp="1"/>
          </p:cNvSpPr>
          <p:nvPr>
            <p:ph sz="half" idx="1"/>
          </p:nvPr>
        </p:nvSpPr>
        <p:spPr>
          <a:xfrm>
            <a:off x="685800" y="1143000"/>
            <a:ext cx="8001000" cy="4983163"/>
          </a:xfrm>
        </p:spPr>
        <p:txBody>
          <a:bodyPr/>
          <a:lstStyle/>
          <a:p>
            <a:pPr marL="0" indent="0" eaLnBrk="1" hangingPunct="1">
              <a:buFont typeface="Arial" pitchFamily="34" charset="0"/>
              <a:buNone/>
            </a:pPr>
            <a:r>
              <a:rPr lang="el-GR" sz="2000" smtClean="0">
                <a:ea typeface="ＭＳ Ｐゴシック" pitchFamily="34" charset="-128"/>
              </a:rPr>
              <a:t>Το ISO 9001:2000 έχει σχεδιαστεί έχοντας  ως βάση τις οκτώ αρχές διαχείρισης  της ποιότητας που καθορίζονται στο ISO 9004, και έχουν ως εξής:</a:t>
            </a:r>
          </a:p>
          <a:p>
            <a:pPr marL="0" indent="0" eaLnBrk="1" hangingPunct="1">
              <a:buFont typeface="Arial" pitchFamily="34" charset="0"/>
              <a:buNone/>
            </a:pPr>
            <a:r>
              <a:rPr lang="el-GR" sz="2000" smtClean="0">
                <a:ea typeface="ＭＳ Ｐゴシック" pitchFamily="34" charset="-128"/>
              </a:rPr>
              <a:t> 1. Εστίαση στον πελάτη</a:t>
            </a:r>
          </a:p>
          <a:p>
            <a:pPr marL="0" indent="0" eaLnBrk="1" hangingPunct="1">
              <a:buFont typeface="Arial" pitchFamily="34" charset="0"/>
              <a:buNone/>
            </a:pPr>
            <a:r>
              <a:rPr lang="el-GR" sz="2000" smtClean="0">
                <a:ea typeface="ＭＳ Ｐゴシック" pitchFamily="34" charset="-128"/>
              </a:rPr>
              <a:t> 2. Ηγεσία </a:t>
            </a:r>
          </a:p>
          <a:p>
            <a:pPr marL="0" indent="0" eaLnBrk="1" hangingPunct="1">
              <a:buFont typeface="Arial" pitchFamily="34" charset="0"/>
              <a:buNone/>
            </a:pPr>
            <a:r>
              <a:rPr lang="el-GR" sz="2000" smtClean="0">
                <a:ea typeface="ＭＳ Ｐゴシック" pitchFamily="34" charset="-128"/>
              </a:rPr>
              <a:t>3. Εμπλοκή των εργαζομένων</a:t>
            </a:r>
          </a:p>
          <a:p>
            <a:pPr marL="0" indent="0" eaLnBrk="1" hangingPunct="1">
              <a:buFont typeface="Arial" pitchFamily="34" charset="0"/>
              <a:buNone/>
            </a:pPr>
            <a:r>
              <a:rPr lang="el-GR" sz="2000" smtClean="0">
                <a:ea typeface="ＭＳ Ｐゴシック" pitchFamily="34" charset="-128"/>
              </a:rPr>
              <a:t>4. ∆ιεργασιοκεντρική προσέγγιση</a:t>
            </a:r>
          </a:p>
          <a:p>
            <a:pPr marL="0" indent="0" eaLnBrk="1" hangingPunct="1">
              <a:buFont typeface="Arial" pitchFamily="34" charset="0"/>
              <a:buNone/>
            </a:pPr>
            <a:r>
              <a:rPr lang="el-GR" sz="2000" smtClean="0">
                <a:ea typeface="ＭＳ Ｐゴシック" pitchFamily="34" charset="-128"/>
              </a:rPr>
              <a:t> 5. Συστηματική προσέγγιση στη διαχείριση</a:t>
            </a:r>
          </a:p>
          <a:p>
            <a:pPr marL="0" indent="0" eaLnBrk="1" hangingPunct="1">
              <a:buFont typeface="Arial" pitchFamily="34" charset="0"/>
              <a:buNone/>
            </a:pPr>
            <a:r>
              <a:rPr lang="el-GR" sz="2000" smtClean="0">
                <a:ea typeface="ＭＳ Ｐゴシック" pitchFamily="34" charset="-128"/>
              </a:rPr>
              <a:t>6. Διαρκής βελτίωση</a:t>
            </a:r>
          </a:p>
          <a:p>
            <a:pPr marL="0" indent="0" eaLnBrk="1" hangingPunct="1">
              <a:buFont typeface="Arial" pitchFamily="34" charset="0"/>
              <a:buNone/>
            </a:pPr>
            <a:r>
              <a:rPr lang="el-GR" sz="2000" smtClean="0">
                <a:ea typeface="ＭＳ Ｐゴシック" pitchFamily="34" charset="-128"/>
              </a:rPr>
              <a:t> 7. Λήψη αποφάσεων βάσει δεδομένων </a:t>
            </a:r>
          </a:p>
          <a:p>
            <a:pPr marL="0" indent="0" eaLnBrk="1" hangingPunct="1">
              <a:buFont typeface="Arial" pitchFamily="34" charset="0"/>
              <a:buNone/>
            </a:pPr>
            <a:r>
              <a:rPr lang="el-GR" sz="2000" smtClean="0">
                <a:ea typeface="ＭＳ Ｐゴシック" pitchFamily="34" charset="-128"/>
              </a:rPr>
              <a:t>8. Αμοιβαία ευεργετικές σχέσεις με τους προμηθευτές</a:t>
            </a:r>
          </a:p>
          <a:p>
            <a:pPr marL="0" indent="0" eaLnBrk="1" hangingPunct="1">
              <a:buFont typeface="Arial" pitchFamily="34" charset="0"/>
              <a:buNone/>
            </a:pPr>
            <a:endParaRPr lang="en-US" smtClean="0">
              <a:ea typeface="ＭＳ Ｐゴシック" pitchFamily="34" charset="-128"/>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5200" cy="1066800"/>
          </a:xfrm>
        </p:spPr>
        <p:txBody>
          <a:bodyPr>
            <a:normAutofit/>
          </a:bodyPr>
          <a:lstStyle/>
          <a:p>
            <a:pPr algn="ctr" eaLnBrk="1" hangingPunct="1"/>
            <a:r>
              <a:rPr lang="el-GR" sz="1400" smtClean="0">
                <a:ea typeface="ＭＳ Ｐゴシック" pitchFamily="34" charset="-128"/>
              </a:rPr>
              <a:t/>
            </a:r>
            <a:br>
              <a:rPr lang="el-GR" sz="14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2000" smtClean="0">
                <a:ea typeface="ＭＳ Ｐゴシック" pitchFamily="34" charset="-128"/>
              </a:rPr>
              <a:t>ΟΙ ΒΑΣΙΚΕΣ ΑΡΧΕΣ ΔΙΑΧΕΙΡΙΣΗΣ ΤΗΣ ΠΟΙΟΤΗΤΑΣ ΠΟΥ ΑΠΟΤΥΠΩΝΟΝΤΑΙ ΣΤΟ </a:t>
            </a:r>
            <a:r>
              <a:rPr lang="en-GB" sz="2000" smtClean="0">
                <a:ea typeface="ＭＳ Ｐゴシック" pitchFamily="34" charset="-128"/>
              </a:rPr>
              <a:t>ISO 9001</a:t>
            </a:r>
            <a:r>
              <a:rPr lang="el-GR" sz="2000" smtClean="0">
                <a:ea typeface="ＭＳ Ｐゴシック" pitchFamily="34" charset="-128"/>
              </a:rPr>
              <a:t>:2008</a:t>
            </a:r>
            <a:r>
              <a:rPr lang="el-GR" sz="2600" smtClean="0">
                <a:ea typeface="ＭＳ Ｐゴシック" pitchFamily="34" charset="-128"/>
              </a:rPr>
              <a:t/>
            </a:r>
            <a:br>
              <a:rPr lang="el-GR" sz="2600"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1400" smtClean="0">
                <a:ea typeface="ＭＳ Ｐゴシック" pitchFamily="34" charset="-128"/>
              </a:rPr>
              <a:t>Το ISO 9001:2000 έχει σχεδιαστεί έχοντας ως βάση βασικές αρχές της  διαχείρισης της ποιότητας που καθορίζονται στο ISO 9004. Υπογραμμίζεται ότι στις τελευταίες εκδόσεις του προτύπου η συσχέτιση του Προτύπου με τις αρχές της ΔΟΠ είναι πολύ μεγάλη. Οι αρχές αυτές είναι  οι εξής:</a:t>
            </a:r>
            <a:br>
              <a:rPr lang="el-GR" sz="1400" smtClean="0">
                <a:ea typeface="ＭＳ Ｐゴシック" pitchFamily="34" charset="-128"/>
              </a:rPr>
            </a:br>
            <a:endParaRPr sz="1400" smtClean="0">
              <a:ea typeface="ＭＳ Ｐゴシック" pitchFamily="34" charset="-128"/>
            </a:endParaRPr>
          </a:p>
        </p:txBody>
      </p:sp>
      <p:sp>
        <p:nvSpPr>
          <p:cNvPr id="35842" name="Content Placeholder 2"/>
          <p:cNvSpPr>
            <a:spLocks noGrp="1"/>
          </p:cNvSpPr>
          <p:nvPr>
            <p:ph sz="half" idx="1"/>
          </p:nvPr>
        </p:nvSpPr>
        <p:spPr>
          <a:xfrm>
            <a:off x="1066800" y="1981200"/>
            <a:ext cx="7086600" cy="4267200"/>
          </a:xfrm>
        </p:spPr>
        <p:txBody>
          <a:bodyPr/>
          <a:lstStyle/>
          <a:p>
            <a:pPr marL="0" indent="0" eaLnBrk="1" hangingPunct="1">
              <a:lnSpc>
                <a:spcPct val="80000"/>
              </a:lnSpc>
              <a:buFont typeface="Arial" pitchFamily="34" charset="0"/>
              <a:buNone/>
            </a:pPr>
            <a:endParaRPr lang="el-GR" sz="1400" b="1" smtClean="0">
              <a:ea typeface="ＭＳ Ｐゴシック" pitchFamily="34" charset="-128"/>
            </a:endParaRPr>
          </a:p>
          <a:p>
            <a:pPr marL="0" indent="0" eaLnBrk="1" hangingPunct="1">
              <a:lnSpc>
                <a:spcPct val="80000"/>
              </a:lnSpc>
              <a:buFont typeface="Arial" pitchFamily="34" charset="0"/>
              <a:buNone/>
            </a:pPr>
            <a:endParaRPr lang="el-GR" sz="1400" b="1" smtClean="0">
              <a:ea typeface="ＭＳ Ｐゴシック" pitchFamily="34" charset="-128"/>
            </a:endParaRPr>
          </a:p>
          <a:p>
            <a:pPr marL="0" indent="0" eaLnBrk="1" hangingPunct="1">
              <a:lnSpc>
                <a:spcPct val="80000"/>
              </a:lnSpc>
              <a:buFont typeface="Arial" pitchFamily="34" charset="0"/>
              <a:buNone/>
            </a:pPr>
            <a:endParaRPr lang="el-GR" sz="1400" b="1" smtClean="0">
              <a:ea typeface="ＭＳ Ｐゴシック" pitchFamily="34" charset="-128"/>
            </a:endParaRPr>
          </a:p>
          <a:p>
            <a:pPr marL="0" indent="0" eaLnBrk="1" hangingPunct="1">
              <a:lnSpc>
                <a:spcPct val="80000"/>
              </a:lnSpc>
              <a:buFont typeface="Arial" pitchFamily="34" charset="0"/>
              <a:buNone/>
            </a:pPr>
            <a:endParaRPr lang="el-GR" sz="1400" b="1" smtClean="0">
              <a:ea typeface="ＭＳ Ｐゴシック" pitchFamily="34" charset="-128"/>
            </a:endParaRPr>
          </a:p>
          <a:p>
            <a:pPr marL="0" indent="0" eaLnBrk="1" hangingPunct="1">
              <a:lnSpc>
                <a:spcPct val="80000"/>
              </a:lnSpc>
              <a:buFont typeface="Arial" pitchFamily="34" charset="0"/>
              <a:buNone/>
            </a:pPr>
            <a:r>
              <a:rPr lang="el-GR" sz="1400" b="1" smtClean="0">
                <a:ea typeface="ＭＳ Ｐゴシック" pitchFamily="34" charset="-128"/>
              </a:rPr>
              <a:t>1. Εστίαση στον πελάτη ( αποδέκτες των υπηρεσιών) ικανοποίηση του πελάτη</a:t>
            </a:r>
          </a:p>
          <a:p>
            <a:pPr marL="0" indent="0" algn="just" eaLnBrk="1" hangingPunct="1">
              <a:lnSpc>
                <a:spcPct val="80000"/>
              </a:lnSpc>
              <a:buFont typeface="Arial" pitchFamily="34" charset="0"/>
              <a:buNone/>
            </a:pPr>
            <a:r>
              <a:rPr lang="el-GR" sz="1400" smtClean="0">
                <a:ea typeface="ＭＳ Ｐゴシック" pitchFamily="34" charset="-128"/>
              </a:rPr>
              <a:t>Η ύπαρξη των οργανισμών εξαρτάται σε μεγάλο βαθμό από την ικανοποίηση των απαιτήσεων των αποδεκτών των υπηρεσιών. Η ανταπόκριση στις ανάγκες και η πλήρης κάλυψη των προσδοκιών είναι ένα από τα βασικά ζητούμενα </a:t>
            </a:r>
          </a:p>
          <a:p>
            <a:pPr marL="0" indent="0" eaLnBrk="1" hangingPunct="1">
              <a:lnSpc>
                <a:spcPct val="80000"/>
              </a:lnSpc>
              <a:buFont typeface="Arial" pitchFamily="34" charset="0"/>
              <a:buNone/>
            </a:pPr>
            <a:r>
              <a:rPr lang="el-GR" sz="1400" smtClean="0">
                <a:ea typeface="ＭＳ Ｐゴシック" pitchFamily="34" charset="-128"/>
              </a:rPr>
              <a:t> </a:t>
            </a:r>
            <a:r>
              <a:rPr lang="el-GR" sz="1400" b="1" smtClean="0">
                <a:ea typeface="ＭＳ Ｐゴシック" pitchFamily="34" charset="-128"/>
              </a:rPr>
              <a:t>2. Συνεχής Βελτίωση </a:t>
            </a:r>
          </a:p>
          <a:p>
            <a:pPr marL="0" indent="0" eaLnBrk="1" hangingPunct="1">
              <a:lnSpc>
                <a:spcPct val="80000"/>
              </a:lnSpc>
              <a:buFont typeface="Arial" pitchFamily="34" charset="0"/>
              <a:buNone/>
            </a:pPr>
            <a:r>
              <a:rPr lang="el-GR" sz="1400" smtClean="0">
                <a:ea typeface="ＭＳ Ｐゴシック" pitchFamily="34" charset="-128"/>
              </a:rPr>
              <a:t>Η βελτίωση της αποτελεσματικότητας και τησ αποδοτικότητας αποτελούν ένα από τα μεγαλύτερα στοιχήματα για έναν οργανισμό</a:t>
            </a:r>
          </a:p>
          <a:p>
            <a:pPr marL="0" indent="0" eaLnBrk="1" hangingPunct="1">
              <a:lnSpc>
                <a:spcPct val="80000"/>
              </a:lnSpc>
              <a:buFont typeface="Arial" pitchFamily="34" charset="0"/>
              <a:buNone/>
            </a:pPr>
            <a:r>
              <a:rPr lang="el-GR" sz="1400" b="1" smtClean="0">
                <a:ea typeface="ＭＳ Ｐゴシック" pitchFamily="34" charset="-128"/>
              </a:rPr>
              <a:t>3. Εμπλοκή των εργαζομένων (Ενημέρωση και εκπαίδευση)</a:t>
            </a:r>
          </a:p>
          <a:p>
            <a:pPr marL="0" indent="0" algn="just" eaLnBrk="1" hangingPunct="1">
              <a:lnSpc>
                <a:spcPct val="80000"/>
              </a:lnSpc>
              <a:buFont typeface="Arial" pitchFamily="34" charset="0"/>
              <a:buNone/>
            </a:pPr>
            <a:r>
              <a:rPr lang="el-GR" sz="1400" smtClean="0">
                <a:ea typeface="ＭＳ Ｐゴシック" pitchFamily="34" charset="-128"/>
              </a:rPr>
              <a:t>Η εκπαίδευση προτείνεται ως ένα από τα βασικά μέσα άρσης των αγκυλώσεων του οργανισμού ενώ η ενημέρωση αφορά την κοινοποίηση της πολιτικής για την ποιότητα του οργανισμού.</a:t>
            </a:r>
          </a:p>
          <a:p>
            <a:pPr marL="0" indent="0" eaLnBrk="1" hangingPunct="1">
              <a:lnSpc>
                <a:spcPct val="80000"/>
              </a:lnSpc>
              <a:buFont typeface="Arial" pitchFamily="34" charset="0"/>
              <a:buNone/>
            </a:pPr>
            <a:r>
              <a:rPr lang="el-GR" sz="1400" b="1" smtClean="0">
                <a:ea typeface="ＭＳ Ｐゴシック" pitchFamily="34" charset="-128"/>
              </a:rPr>
              <a:t>4. ∆ιεργασιοκεντρική προσέγγιση</a:t>
            </a:r>
          </a:p>
          <a:p>
            <a:pPr marL="0" indent="0" eaLnBrk="1" hangingPunct="1">
              <a:lnSpc>
                <a:spcPct val="80000"/>
              </a:lnSpc>
              <a:buFont typeface="Arial" pitchFamily="34" charset="0"/>
              <a:buNone/>
            </a:pPr>
            <a:r>
              <a:rPr lang="el-GR" sz="1400" smtClean="0">
                <a:ea typeface="ＭＳ Ｐゴシック" pitchFamily="34" charset="-128"/>
              </a:rPr>
              <a:t>Ένα ΣΔΠ στηρίζεται στην ύπαρξη διεργασιών ( Ανάλυση σε επόμενο μέρος της παρουσίασης)</a:t>
            </a: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62000" y="274638"/>
            <a:ext cx="8077200" cy="487362"/>
          </a:xfrm>
        </p:spPr>
        <p:txBody>
          <a:bodyPr/>
          <a:lstStyle/>
          <a:p>
            <a:pPr algn="ctr" eaLnBrk="1" hangingPunct="1"/>
            <a:r>
              <a:rPr lang="el-GR" sz="2400" smtClean="0">
                <a:ea typeface="ＭＳ Ｐゴシック" pitchFamily="34" charset="-128"/>
              </a:rPr>
              <a:t>ΔΙΕΡΓΑΣΙΟΚΕΝΤΡΙΚΉ ΠΡΟΣΕΓΓΙΣΗ </a:t>
            </a:r>
            <a:endParaRPr sz="2400" smtClean="0">
              <a:ea typeface="ＭＳ Ｐゴシック" pitchFamily="34" charset="-128"/>
            </a:endParaRPr>
          </a:p>
        </p:txBody>
      </p:sp>
      <p:pic>
        <p:nvPicPr>
          <p:cNvPr id="36866" name="Content Placeholder 5"/>
          <p:cNvPicPr>
            <a:picLocks noGrp="1" noChangeAspect="1"/>
          </p:cNvPicPr>
          <p:nvPr>
            <p:ph sz="half" idx="1"/>
          </p:nvPr>
        </p:nvPicPr>
        <p:blipFill>
          <a:blip r:embed="rId2" cstate="print"/>
          <a:srcRect l="2776" r="2776"/>
          <a:stretch>
            <a:fillRect/>
          </a:stretch>
        </p:blipFill>
        <p:spPr>
          <a:xfrm>
            <a:off x="762000" y="838200"/>
            <a:ext cx="8226425" cy="4830763"/>
          </a:xfrm>
        </p:spPr>
      </p:pic>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762000" y="274638"/>
            <a:ext cx="8077200" cy="487362"/>
          </a:xfrm>
        </p:spPr>
        <p:txBody>
          <a:bodyPr/>
          <a:lstStyle/>
          <a:p>
            <a:pPr algn="ctr" eaLnBrk="1" hangingPunct="1"/>
            <a:r>
              <a:rPr lang="el-GR" sz="1600" b="1" smtClean="0">
                <a:ea typeface="ＭＳ Ｐゴシック" pitchFamily="34" charset="-128"/>
              </a:rPr>
              <a:t>Αντιστοίχιση αρχών Διαχείρισης Ποιότητας με Απαιτήσεις του Προτύπου </a:t>
            </a:r>
            <a:r>
              <a:rPr lang="en-GB" sz="1600" b="1" smtClean="0">
                <a:ea typeface="ＭＳ Ｐゴシック" pitchFamily="34" charset="-128"/>
              </a:rPr>
              <a:t>ISO 9001</a:t>
            </a:r>
            <a:r>
              <a:rPr lang="el-GR" sz="1600" b="1" smtClean="0">
                <a:ea typeface="ＭＳ Ｐゴシック" pitchFamily="34" charset="-128"/>
              </a:rPr>
              <a:t>:2000 (1)</a:t>
            </a:r>
            <a:endParaRPr sz="1600" b="1" smtClean="0">
              <a:ea typeface="ＭＳ Ｐゴシック" pitchFamily="34" charset="-128"/>
            </a:endParaRPr>
          </a:p>
        </p:txBody>
      </p:sp>
      <p:sp>
        <p:nvSpPr>
          <p:cNvPr id="37890" name="Content Placeholder 2"/>
          <p:cNvSpPr>
            <a:spLocks noGrp="1"/>
          </p:cNvSpPr>
          <p:nvPr>
            <p:ph sz="half" idx="1"/>
          </p:nvPr>
        </p:nvSpPr>
        <p:spPr>
          <a:xfrm>
            <a:off x="685800" y="914400"/>
            <a:ext cx="4038600" cy="5211763"/>
          </a:xfrm>
        </p:spPr>
        <p:txBody>
          <a:bodyPr/>
          <a:lstStyle/>
          <a:p>
            <a:pPr algn="just" eaLnBrk="1" hangingPunct="1">
              <a:lnSpc>
                <a:spcPct val="80000"/>
              </a:lnSpc>
            </a:pPr>
            <a:r>
              <a:rPr lang="el-GR" sz="1300" smtClean="0">
                <a:ea typeface="ＭＳ Ｐゴシック" pitchFamily="34" charset="-128"/>
              </a:rPr>
              <a:t>Εδάφια προτύπου </a:t>
            </a:r>
            <a:r>
              <a:rPr lang="el-GR" sz="1300" b="1" smtClean="0">
                <a:ea typeface="ＭＳ Ｐゴシック" pitchFamily="34" charset="-128"/>
              </a:rPr>
              <a:t>ISO 9001:2000 </a:t>
            </a:r>
            <a:r>
              <a:rPr lang="el-GR" sz="1300" smtClean="0">
                <a:ea typeface="ＭＳ Ｐゴシック" pitchFamily="34" charset="-128"/>
              </a:rPr>
              <a:t>που αναφέρονται στην </a:t>
            </a:r>
            <a:r>
              <a:rPr lang="el-GR" sz="1300" b="1" smtClean="0">
                <a:ea typeface="ＭＳ Ｐゴシック" pitchFamily="34" charset="-128"/>
              </a:rPr>
              <a:t>«ικανοποίηση </a:t>
            </a:r>
            <a:r>
              <a:rPr lang="el-GR" sz="1300" smtClean="0">
                <a:ea typeface="ＭＳ Ｐゴシック" pitchFamily="34" charset="-128"/>
              </a:rPr>
              <a:t>του πελάτη» </a:t>
            </a:r>
          </a:p>
          <a:p>
            <a:pPr algn="just" eaLnBrk="1" hangingPunct="1">
              <a:lnSpc>
                <a:spcPct val="80000"/>
              </a:lnSpc>
            </a:pPr>
            <a:r>
              <a:rPr lang="el-GR" sz="1300" smtClean="0">
                <a:ea typeface="ＭＳ Ｐゴシック" pitchFamily="34" charset="-128"/>
              </a:rPr>
              <a:t>1.1 </a:t>
            </a:r>
          </a:p>
          <a:p>
            <a:pPr algn="just" eaLnBrk="1" hangingPunct="1">
              <a:lnSpc>
                <a:spcPct val="80000"/>
              </a:lnSpc>
            </a:pPr>
            <a:r>
              <a:rPr lang="el-GR" sz="1300" smtClean="0">
                <a:ea typeface="ＭＳ Ｐゴシック" pitchFamily="34" charset="-128"/>
              </a:rPr>
              <a:t>«Αυτό το ∆ιεθνές Πρότυπο ... όπου ένας οργανισμός α) ... να παρέχει με συνέπεια ένα προϊόν το οποίο ικανοποιεί τις απαιτήσεις των πελατών, ... β) σκοπεύει να αυξήσει την ικανοποίηση των πελατών ...» </a:t>
            </a:r>
          </a:p>
          <a:p>
            <a:pPr algn="just" eaLnBrk="1" hangingPunct="1">
              <a:lnSpc>
                <a:spcPct val="80000"/>
              </a:lnSpc>
            </a:pPr>
            <a:r>
              <a:rPr lang="el-GR" sz="1300" smtClean="0">
                <a:ea typeface="ＭＳ Ｐゴシック" pitchFamily="34" charset="-128"/>
              </a:rPr>
              <a:t>5.1. </a:t>
            </a:r>
          </a:p>
          <a:p>
            <a:pPr algn="just" eaLnBrk="1" hangingPunct="1">
              <a:lnSpc>
                <a:spcPct val="80000"/>
              </a:lnSpc>
            </a:pPr>
            <a:r>
              <a:rPr lang="el-GR" sz="1300" smtClean="0">
                <a:ea typeface="ＭＳ Ｐゴシック" pitchFamily="34" charset="-128"/>
              </a:rPr>
              <a:t>«Η Ανώτατη ∆ιοίκηση πρέπει να παρέχει απόδειξη ... και για τη διαρκή βελτίωση της αποτελεσματικότητας του, μέσω α) της γνωστοποίησης στον οργανισμό της σημασίας της ικανοποίησης των απαιτήσεων των πελατών, ...» </a:t>
            </a:r>
          </a:p>
          <a:p>
            <a:pPr algn="just" eaLnBrk="1" hangingPunct="1">
              <a:lnSpc>
                <a:spcPct val="80000"/>
              </a:lnSpc>
            </a:pPr>
            <a:r>
              <a:rPr lang="el-GR" sz="1300" smtClean="0">
                <a:ea typeface="ＭＳ Ｐゴシック" pitchFamily="34" charset="-128"/>
              </a:rPr>
              <a:t>5.2 </a:t>
            </a:r>
          </a:p>
          <a:p>
            <a:pPr algn="just" eaLnBrk="1" hangingPunct="1">
              <a:lnSpc>
                <a:spcPct val="80000"/>
              </a:lnSpc>
            </a:pPr>
            <a:r>
              <a:rPr lang="el-GR" sz="1300" smtClean="0">
                <a:ea typeface="ＭＳ Ｐゴシック" pitchFamily="34" charset="-128"/>
              </a:rPr>
              <a:t>«Η Ανωτάτη ∆ιοίκηση πρέπει να εξασφαλίζει ότι προσδιορίζονται οι απατήσεις των πελατών και ότι ικανοποιούνται, με σκοπό́ την αύξηση της ικανοποίησης του» </a:t>
            </a:r>
          </a:p>
          <a:p>
            <a:pPr algn="just" eaLnBrk="1" hangingPunct="1">
              <a:lnSpc>
                <a:spcPct val="80000"/>
              </a:lnSpc>
            </a:pPr>
            <a:r>
              <a:rPr lang="el-GR" sz="1300" smtClean="0">
                <a:ea typeface="ＭＳ Ｐゴシック" pitchFamily="34" charset="-128"/>
              </a:rPr>
              <a:t>7.2.1 </a:t>
            </a:r>
          </a:p>
          <a:p>
            <a:pPr algn="just" eaLnBrk="1" hangingPunct="1">
              <a:lnSpc>
                <a:spcPct val="80000"/>
              </a:lnSpc>
            </a:pPr>
            <a:r>
              <a:rPr lang="el-GR" sz="1300" smtClean="0">
                <a:ea typeface="ＭＳ Ｐゴシック" pitchFamily="34" charset="-128"/>
              </a:rPr>
              <a:t>«Ο οργανισμός πρέπει να προσδιορίζει α) τις απαιτήσεις που καθορίζονται από τους πελάτες, συμπεριλαμβανόμενων απαιτήσεων για παράδοση και για δραστηριότητες μετά την παράδοση, ...» </a:t>
            </a:r>
          </a:p>
          <a:p>
            <a:pPr algn="just" eaLnBrk="1" hangingPunct="1">
              <a:lnSpc>
                <a:spcPct val="80000"/>
              </a:lnSpc>
            </a:pPr>
            <a:r>
              <a:rPr lang="el-GR" sz="1300" smtClean="0">
                <a:ea typeface="ＭＳ Ｐゴシック" pitchFamily="34" charset="-128"/>
              </a:rPr>
              <a:t>7.2.2 </a:t>
            </a:r>
          </a:p>
          <a:p>
            <a:pPr algn="just" eaLnBrk="1" hangingPunct="1">
              <a:lnSpc>
                <a:spcPct val="80000"/>
              </a:lnSpc>
            </a:pPr>
            <a:r>
              <a:rPr lang="el-GR" sz="1300" smtClean="0">
                <a:ea typeface="ＭＳ Ｐゴシック" pitchFamily="34" charset="-128"/>
              </a:rPr>
              <a:t>«...Η ανασκόπηση ... πρέπει να εξασφαλίζει ότι ... γ) ο οργανισμός έχει την ικανότητα να ικανοποιήσει τις καθορισμένες απαιτήσεις ...» </a:t>
            </a:r>
          </a:p>
          <a:p>
            <a:pPr algn="just" eaLnBrk="1" hangingPunct="1">
              <a:lnSpc>
                <a:spcPct val="80000"/>
              </a:lnSpc>
            </a:pPr>
            <a:endParaRPr lang="en-US" sz="1300" smtClean="0">
              <a:ea typeface="ＭＳ Ｐゴシック" pitchFamily="34" charset="-128"/>
            </a:endParaRPr>
          </a:p>
        </p:txBody>
      </p:sp>
      <p:sp>
        <p:nvSpPr>
          <p:cNvPr id="37891" name="Content Placeholder 3"/>
          <p:cNvSpPr>
            <a:spLocks noGrp="1"/>
          </p:cNvSpPr>
          <p:nvPr>
            <p:ph sz="half" idx="2"/>
          </p:nvPr>
        </p:nvSpPr>
        <p:spPr>
          <a:xfrm>
            <a:off x="4876800" y="990600"/>
            <a:ext cx="4038600" cy="5135563"/>
          </a:xfrm>
        </p:spPr>
        <p:txBody>
          <a:bodyPr/>
          <a:lstStyle/>
          <a:p>
            <a:pPr eaLnBrk="1" hangingPunct="1">
              <a:lnSpc>
                <a:spcPct val="80000"/>
              </a:lnSpc>
            </a:pPr>
            <a:r>
              <a:rPr lang="el-GR" sz="1300" smtClean="0">
                <a:ea typeface="ＭＳ Ｐゴシック" pitchFamily="34" charset="-128"/>
              </a:rPr>
              <a:t>7.2.3 </a:t>
            </a:r>
          </a:p>
          <a:p>
            <a:pPr algn="just" eaLnBrk="1" hangingPunct="1">
              <a:lnSpc>
                <a:spcPct val="80000"/>
              </a:lnSpc>
            </a:pPr>
            <a:r>
              <a:rPr lang="el-GR" sz="1300" smtClean="0">
                <a:ea typeface="ＭＳ Ｐゴシック" pitchFamily="34" charset="-128"/>
              </a:rPr>
              <a:t>Επικοινωνία με τους πελάτες: Ο οργανισμός θα πρέπει να διασφαλίσει την κατάλληλη επικοινωνία με τους πελάτες σχετικά με πληροφορίες για το προϊόν, αιτήσεις για πληροφορίες, συμβάσεις, ανατροφοδότηση από τον πελάτη και παράπονα πελατών, προκειμένου να είναι σε θέση να συμμορφωθεί σύμφωνα με τις απαιτήσεις τους </a:t>
            </a:r>
          </a:p>
          <a:p>
            <a:pPr algn="just" eaLnBrk="1" hangingPunct="1">
              <a:lnSpc>
                <a:spcPct val="80000"/>
              </a:lnSpc>
            </a:pPr>
            <a:r>
              <a:rPr lang="el-GR" sz="1300" smtClean="0">
                <a:ea typeface="ＭＳ Ｐゴシック" pitchFamily="34" charset="-128"/>
              </a:rPr>
              <a:t>8.2.1 </a:t>
            </a:r>
          </a:p>
          <a:p>
            <a:pPr algn="just" eaLnBrk="1" hangingPunct="1">
              <a:lnSpc>
                <a:spcPct val="80000"/>
              </a:lnSpc>
            </a:pPr>
            <a:r>
              <a:rPr lang="el-GR" sz="1300" smtClean="0">
                <a:ea typeface="ＭＳ Ｐゴシック" pitchFamily="34" charset="-128"/>
              </a:rPr>
              <a:t>«Ως μια από τις μετρήσεις της επίδοσης του συστήματος διαχείρισης της ποιότητας, ο οργανισμός πρέπει να παρακολουθεί τις πληροφορίες τις σχετικές με την αντίληψη των πελατών κατά πόσον ο οργανισμός έχει εκπληρώσει τις απαιτήσεις τους» </a:t>
            </a:r>
          </a:p>
          <a:p>
            <a:pPr algn="just" eaLnBrk="1" hangingPunct="1">
              <a:lnSpc>
                <a:spcPct val="80000"/>
              </a:lnSpc>
            </a:pPr>
            <a:r>
              <a:rPr lang="el-GR" sz="1300" b="1" smtClean="0">
                <a:ea typeface="ＭＳ Ｐゴシック" pitchFamily="34" charset="-128"/>
              </a:rPr>
              <a:t>Πηγή: ΕΛΟΤ ΕΝ ISO 9001 </a:t>
            </a:r>
          </a:p>
          <a:p>
            <a:pPr eaLnBrk="1" hangingPunct="1">
              <a:lnSpc>
                <a:spcPct val="80000"/>
              </a:lnSpc>
            </a:pPr>
            <a:endParaRPr lang="el-GR" sz="1300" smtClean="0">
              <a:ea typeface="ＭＳ Ｐゴシック" pitchFamily="34" charset="-128"/>
            </a:endParaRPr>
          </a:p>
          <a:p>
            <a:pPr eaLnBrk="1" hangingPunct="1">
              <a:lnSpc>
                <a:spcPct val="80000"/>
              </a:lnSpc>
            </a:pPr>
            <a:endParaRPr lang="en-US" sz="1300" smtClean="0">
              <a:ea typeface="ＭＳ Ｐゴシック" pitchFamily="34" charset="-128"/>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62000" y="274638"/>
            <a:ext cx="8077200" cy="487362"/>
          </a:xfrm>
        </p:spPr>
        <p:txBody>
          <a:bodyPr/>
          <a:lstStyle/>
          <a:p>
            <a:pPr algn="ctr" eaLnBrk="1" hangingPunct="1"/>
            <a:r>
              <a:rPr lang="el-GR" sz="1600" b="1" smtClean="0">
                <a:ea typeface="ＭＳ Ｐゴシック" pitchFamily="34" charset="-128"/>
              </a:rPr>
              <a:t>Αντιστοίχιση αρχών Διαχείρισης Ποιότητας με Απαιτήσεις του Προτύπου </a:t>
            </a:r>
            <a:r>
              <a:rPr lang="en-GB" sz="1600" b="1" smtClean="0">
                <a:ea typeface="ＭＳ Ｐゴシック" pitchFamily="34" charset="-128"/>
              </a:rPr>
              <a:t>ISO 9001</a:t>
            </a:r>
            <a:r>
              <a:rPr lang="el-GR" sz="1600" b="1" smtClean="0">
                <a:ea typeface="ＭＳ Ｐゴシック" pitchFamily="34" charset="-128"/>
              </a:rPr>
              <a:t>:2000 (2)</a:t>
            </a:r>
            <a:endParaRPr sz="1600" b="1" smtClean="0">
              <a:ea typeface="ＭＳ Ｐゴシック" pitchFamily="34" charset="-128"/>
            </a:endParaRPr>
          </a:p>
        </p:txBody>
      </p:sp>
      <p:sp>
        <p:nvSpPr>
          <p:cNvPr id="38914" name="Content Placeholder 2"/>
          <p:cNvSpPr>
            <a:spLocks noGrp="1"/>
          </p:cNvSpPr>
          <p:nvPr>
            <p:ph sz="half" idx="1"/>
          </p:nvPr>
        </p:nvSpPr>
        <p:spPr>
          <a:xfrm>
            <a:off x="685800" y="914400"/>
            <a:ext cx="3962400" cy="5211763"/>
          </a:xfrm>
        </p:spPr>
        <p:txBody>
          <a:bodyPr/>
          <a:lstStyle/>
          <a:p>
            <a:pPr algn="just" eaLnBrk="1" hangingPunct="1"/>
            <a:r>
              <a:rPr lang="el-GR" sz="1400" smtClean="0">
                <a:ea typeface="ＭＳ Ｐゴシック" pitchFamily="34" charset="-128"/>
              </a:rPr>
              <a:t>Εδάφια προτύπου </a:t>
            </a:r>
            <a:r>
              <a:rPr lang="el-GR" sz="1400" b="1" smtClean="0">
                <a:ea typeface="ＭＳ Ｐゴシック" pitchFamily="34" charset="-128"/>
              </a:rPr>
              <a:t>ISO 9001:2000 </a:t>
            </a:r>
            <a:r>
              <a:rPr lang="el-GR" sz="1400" smtClean="0">
                <a:ea typeface="ＭＳ Ｐゴシック" pitchFamily="34" charset="-128"/>
              </a:rPr>
              <a:t>που αναφέρονται στη </a:t>
            </a:r>
            <a:r>
              <a:rPr lang="el-GR" sz="1400" b="1" smtClean="0">
                <a:ea typeface="ＭＳ Ｐゴシック" pitchFamily="34" charset="-128"/>
              </a:rPr>
              <a:t>«συνεχή </a:t>
            </a:r>
            <a:r>
              <a:rPr lang="el-GR" sz="1400" smtClean="0">
                <a:ea typeface="ＭＳ Ｐゴシック" pitchFamily="34" charset="-128"/>
              </a:rPr>
              <a:t>βελτίωση» </a:t>
            </a:r>
          </a:p>
          <a:p>
            <a:pPr algn="just" eaLnBrk="1" hangingPunct="1"/>
            <a:r>
              <a:rPr lang="el-GR" sz="1400" smtClean="0">
                <a:ea typeface="ＭＳ Ｐゴシック" pitchFamily="34" charset="-128"/>
              </a:rPr>
              <a:t>1.1 «Αυτό το ∆ιεθνές πρότυπο ... β)... συμπεριλαμβάνοντας διεργασίες για τη διαρκή βελτίωση του συστήματος ...» </a:t>
            </a:r>
          </a:p>
          <a:p>
            <a:pPr algn="just" eaLnBrk="1" hangingPunct="1"/>
            <a:r>
              <a:rPr lang="el-GR" sz="1400" smtClean="0">
                <a:ea typeface="ＭＳ Ｐゴシック" pitchFamily="34" charset="-128"/>
              </a:rPr>
              <a:t>4.1 «Ο οργανισμός πρέπει ...να βελτιώνει διαρκώς την αποτελεσματικότητά του ... . Ο Οργανισμός πρέπει να ... στ) θέτει σε εφαρμογή δράσεις ... και για τη διαρκή βελτίωση των διεργασιών αυτών ... </a:t>
            </a:r>
          </a:p>
          <a:p>
            <a:pPr algn="just" eaLnBrk="1" hangingPunct="1"/>
            <a:r>
              <a:rPr lang="el-GR" sz="1400" smtClean="0">
                <a:ea typeface="ＭＳ Ｐゴシック" pitchFamily="34" charset="-128"/>
              </a:rPr>
              <a:t>5.1 «Η Ανώτατη ∆ιοίκηση πρέπει να παρέχει απόδειξη της δέσμευσης της για την ανάπτυξη και τη θέση σε εφαρμογή του συστήματος διαχείρισης και για τη διαρκή βελτίωση της αποτελεσματικότητας του μέσω ...» </a:t>
            </a:r>
          </a:p>
          <a:p>
            <a:pPr algn="just" eaLnBrk="1" hangingPunct="1"/>
            <a:r>
              <a:rPr lang="el-GR" sz="1400" smtClean="0">
                <a:ea typeface="ＭＳ Ｐゴシック" pitchFamily="34" charset="-128"/>
              </a:rPr>
              <a:t>5.3  «Η Ανώτατη ∆ιοίκηση πρέπει να εξασφαλίσει ότι η πολιτική για την ποιότητα ... β)περιλαμβάνει δέσμευση για συμμόρφωση με απαιτήσεις και για διαρκή βελτίωση της αποτελεσματικότητας του συστήματος διαχείρισης της ποιότητας» </a:t>
            </a:r>
          </a:p>
          <a:p>
            <a:pPr eaLnBrk="1" hangingPunct="1"/>
            <a:endParaRPr lang="el-GR" sz="1200" smtClean="0">
              <a:ea typeface="ＭＳ Ｐゴシック" pitchFamily="34" charset="-128"/>
            </a:endParaRPr>
          </a:p>
        </p:txBody>
      </p:sp>
      <p:sp>
        <p:nvSpPr>
          <p:cNvPr id="38915" name="Content Placeholder 3"/>
          <p:cNvSpPr>
            <a:spLocks noGrp="1"/>
          </p:cNvSpPr>
          <p:nvPr>
            <p:ph sz="half" idx="2"/>
          </p:nvPr>
        </p:nvSpPr>
        <p:spPr>
          <a:xfrm>
            <a:off x="685800" y="914400"/>
            <a:ext cx="3733800" cy="5638800"/>
          </a:xfrm>
        </p:spPr>
        <p:txBody>
          <a:bodyPr/>
          <a:lstStyle/>
          <a:p>
            <a:pPr eaLnBrk="1" hangingPunct="1"/>
            <a:endParaRPr lang="el-GR" smtClean="0">
              <a:ea typeface="ＭＳ Ｐゴシック" pitchFamily="34" charset="-128"/>
            </a:endParaRPr>
          </a:p>
          <a:p>
            <a:pPr eaLnBrk="1" hangingPunct="1"/>
            <a:endParaRPr lang="en-US" sz="1800" smtClean="0">
              <a:ea typeface="ＭＳ Ｐゴシック" pitchFamily="34" charset="-128"/>
            </a:endParaRPr>
          </a:p>
        </p:txBody>
      </p:sp>
      <p:sp>
        <p:nvSpPr>
          <p:cNvPr id="38916" name="Rectangle 4"/>
          <p:cNvSpPr>
            <a:spLocks noChangeArrowheads="1"/>
          </p:cNvSpPr>
          <p:nvPr/>
        </p:nvSpPr>
        <p:spPr bwMode="auto">
          <a:xfrm>
            <a:off x="5257800" y="914400"/>
            <a:ext cx="3429000" cy="5622925"/>
          </a:xfrm>
          <a:prstGeom prst="rect">
            <a:avLst/>
          </a:prstGeom>
          <a:noFill/>
          <a:ln w="9525">
            <a:noFill/>
            <a:miter lim="800000"/>
            <a:headEnd/>
            <a:tailEnd/>
          </a:ln>
        </p:spPr>
        <p:txBody>
          <a:bodyPr>
            <a:spAutoFit/>
          </a:bodyPr>
          <a:lstStyle/>
          <a:p>
            <a:pPr algn="just"/>
            <a:r>
              <a:rPr lang="el-GR" sz="1400">
                <a:latin typeface="Calibri" pitchFamily="34" charset="0"/>
              </a:rPr>
              <a:t>6.1 «Ο οργανισμός πρέπει να προσδιορίζει και να διαθέτει τους πόρους που χρειάζονται για να α) θέτει σε εφαρμογή και να διατηρεί το σύστημα διαχείρισης της ποιότητας και να βελτιώνει διαρκώς την αποτελεσματικότητά του και ...» </a:t>
            </a:r>
          </a:p>
          <a:p>
            <a:pPr algn="just"/>
            <a:r>
              <a:rPr lang="el-GR" sz="1400">
                <a:latin typeface="Calibri" pitchFamily="34" charset="0"/>
              </a:rPr>
              <a:t>8.1 «Ο οργανισμός πρέπει να σχεδιάζει και να θέτει σε εφαρμογή τις διεργασίες παρακολούθησης, μέτρησης, ανάλυσης και βελτίωσης που χρειάζονται για να ... γ) βελτιώνει διαρκώς τη αποτελεσματικότητα του συστήματος διαχείρισης της ποιότητας...» </a:t>
            </a:r>
          </a:p>
          <a:p>
            <a:pPr algn="just"/>
            <a:r>
              <a:rPr lang="el-GR" sz="1400">
                <a:latin typeface="Calibri" pitchFamily="34" charset="0"/>
              </a:rPr>
              <a:t>8.4 «Ο οργανισμός πρέπει να καθορίζει, να συλλέγει και να αναλύει κατάλληλα δεδομένα, για να αποδεικνύει την καταλληλότητα του συστήματος διαχείρισης της ποιότητας και για να αξιολογεί σε ποια σημεία μπορεί να γίνεται διαρκής βελτίωση της αποτελεσματικότητας του συστήματος διαχείρισης της ποιότητας ...» </a:t>
            </a:r>
          </a:p>
          <a:p>
            <a:pPr algn="just"/>
            <a:r>
              <a:rPr lang="el-GR" sz="1400">
                <a:latin typeface="Calibri" pitchFamily="34" charset="0"/>
              </a:rPr>
              <a:t>8.5.1 «Ο οργανισμός πρέπει να βελτιώνει διαρκώς την αποτελεσματικότητα του συστήματος διαχείρισης της ποιότητας, μέσω ....» </a:t>
            </a:r>
          </a:p>
          <a:p>
            <a:pPr algn="just"/>
            <a:r>
              <a:rPr lang="el-GR" sz="1400" b="1">
                <a:latin typeface="Calibri" pitchFamily="34" charset="0"/>
              </a:rPr>
              <a:t>Πηγή: ΕΛΟΤ ΕΝ ISO 9001 </a:t>
            </a:r>
            <a:endParaRPr lang="en-US" sz="1400" b="1">
              <a:latin typeface="Calibri"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sz="4400" cap="none" smtClean="0">
                <a:ea typeface="ＭＳ Ｐゴシック" pitchFamily="34" charset="-128"/>
              </a:rPr>
              <a:t>T</a:t>
            </a:r>
            <a:r>
              <a:rPr lang="el-GR" sz="4400" cap="none" smtClean="0">
                <a:ea typeface="ＭＳ Ｐゴシック" pitchFamily="34" charset="-128"/>
              </a:rPr>
              <a:t>Ο ΣΥΣΤΗΜΑ ΔΙΑΧΕΙΡΙΣΗΣ ΠΟΙΟΤΗΤΑΣ </a:t>
            </a:r>
            <a:endParaRPr sz="4400" cap="none" smtClean="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62000" y="304800"/>
            <a:ext cx="8153400" cy="1935163"/>
          </a:xfrm>
        </p:spPr>
        <p:txBody>
          <a:bodyPr/>
          <a:lstStyle/>
          <a:p>
            <a:pPr algn="ctr" eaLnBrk="1" hangingPunct="1"/>
            <a:r>
              <a:rPr lang="el-GR" sz="4000" smtClean="0">
                <a:ea typeface="ＭＳ Ｐゴシック" pitchFamily="34" charset="-128"/>
              </a:rPr>
              <a:t>ΤΙ ΕΙΝΑΙ ΕΝΑ  ΣΥΣΤΗΜΑ ΔΙΑΧΕΙΡΙΣΗΣ ΠΟΙΟΤΗΤΑΣ- ΣΧΕΣΗ ΔΙΑΧΕΙΡΙΣΗΣ ΠΟΙΟΤΗΤΑΣ ΚΑΙ ΣΔΠ</a:t>
            </a:r>
            <a:endParaRPr sz="4000" smtClean="0">
              <a:ea typeface="ＭＳ Ｐゴシック" pitchFamily="34" charset="-128"/>
            </a:endParaRPr>
          </a:p>
        </p:txBody>
      </p:sp>
      <p:sp>
        <p:nvSpPr>
          <p:cNvPr id="41986" name="Rectangle 3"/>
          <p:cNvSpPr>
            <a:spLocks noChangeArrowheads="1"/>
          </p:cNvSpPr>
          <p:nvPr/>
        </p:nvSpPr>
        <p:spPr bwMode="auto">
          <a:xfrm>
            <a:off x="990600" y="2362200"/>
            <a:ext cx="6781800" cy="3970338"/>
          </a:xfrm>
          <a:prstGeom prst="rect">
            <a:avLst/>
          </a:prstGeom>
          <a:noFill/>
          <a:ln w="9525">
            <a:noFill/>
            <a:miter lim="800000"/>
            <a:headEnd/>
            <a:tailEnd/>
          </a:ln>
        </p:spPr>
        <p:txBody>
          <a:bodyPr>
            <a:spAutoFit/>
          </a:bodyPr>
          <a:lstStyle/>
          <a:p>
            <a:pPr algn="just"/>
            <a:r>
              <a:rPr lang="el-GR" sz="1800">
                <a:latin typeface="Calibri" pitchFamily="34" charset="0"/>
              </a:rPr>
              <a:t>Σύμφωνα με τον ορισμό του Διεθνούς Οργανισμού Τυποποίησης η Διαχείριση Ποιότητας συνίσταται σε «συντονισμένες ενέργειες που κατευθύνουν και ελέγχουν έναν οργανισμό όσον αφορά την ποιότητα», (</a:t>
            </a:r>
            <a:r>
              <a:rPr lang="el-GR" sz="1800" b="1">
                <a:latin typeface="Calibri" pitchFamily="34" charset="0"/>
              </a:rPr>
              <a:t>ISO9000:2000, 3.2.8</a:t>
            </a:r>
            <a:r>
              <a:rPr lang="el-GR" sz="1800">
                <a:latin typeface="Calibri" pitchFamily="34" charset="0"/>
              </a:rPr>
              <a:t>). </a:t>
            </a:r>
            <a:endParaRPr lang="en-GB" sz="1800">
              <a:latin typeface="Calibri" pitchFamily="34" charset="0"/>
            </a:endParaRPr>
          </a:p>
          <a:p>
            <a:pPr algn="just"/>
            <a:r>
              <a:rPr lang="el-GR" sz="1800" b="1">
                <a:latin typeface="Calibri" pitchFamily="34" charset="0"/>
              </a:rPr>
              <a:t>Η Διαχείριση ποιότητας (quality management) </a:t>
            </a:r>
            <a:r>
              <a:rPr lang="el-GR" sz="1800">
                <a:latin typeface="Calibri" pitchFamily="34" charset="0"/>
              </a:rPr>
              <a:t>είναι το σύνολο των προγραμματισμένων ή συστηματικών ενεργειών ή διαδικασιών που είναι απαραίτητες για να εξασφαλίσουν ότι ένα προϊόν ή υπηρεσία θα πληροί ορισμένες προδιαγραφές (ISO8420). Ουσιαστικά πρόκειται για μια ευρύτερη προσέγγιση (ολιστική προσέγγιση) αφού αφορά τον τρόπο οργάνωσης και λειτουργίας ενός οργανισμού στο σύνολο του. Ο μηχανισμός ο οποίος καλύπτει το σύνολο των διεργασιών του Οργανισμού ή του φορέα που προβαίνει στην υιοθέτηση μιας λογικής διαχείρισης ποιότητας είναι το  </a:t>
            </a:r>
            <a:r>
              <a:rPr lang="el-GR" sz="1800" b="1">
                <a:latin typeface="Calibri" pitchFamily="34" charset="0"/>
              </a:rPr>
              <a:t>Σύστημα Διαχείρισης Ποιότητας.</a:t>
            </a:r>
            <a:endParaRPr lang="en-GB" sz="1800">
              <a:latin typeface="Calibri" pitchFamily="34" charset="0"/>
            </a:endParaRPr>
          </a:p>
          <a:p>
            <a:r>
              <a:rPr lang="el-GR" sz="1800" b="1">
                <a:latin typeface="Calibri" pitchFamily="34" charset="0"/>
              </a:rPr>
              <a:t> </a:t>
            </a:r>
            <a:endParaRPr lang="en-GB" sz="1800">
              <a:latin typeface="Calibri" pitchFamily="34" charset="0"/>
            </a:endParaRPr>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762000" y="304800"/>
            <a:ext cx="8153400" cy="1600200"/>
          </a:xfrm>
        </p:spPr>
        <p:txBody>
          <a:bodyPr/>
          <a:lstStyle/>
          <a:p>
            <a:pPr algn="ctr" eaLnBrk="1" hangingPunct="1"/>
            <a:r>
              <a:rPr lang="el-GR" smtClean="0">
                <a:ea typeface="ＭＳ Ｐゴシック" pitchFamily="34" charset="-128"/>
              </a:rPr>
              <a:t>ΤΙ ΕΙΝΑΙ ΕΝΑ  ΣΥΣΤΗΜΑ ΔΙΑΧΕΙΡΙΣΗΣ ΠΟΙΟΤΗΤΑΣ</a:t>
            </a:r>
            <a:endParaRPr smtClean="0">
              <a:ea typeface="ＭＳ Ｐゴシック" pitchFamily="34" charset="-128"/>
            </a:endParaRPr>
          </a:p>
        </p:txBody>
      </p:sp>
      <p:sp>
        <p:nvSpPr>
          <p:cNvPr id="43010" name="Rectangle 3"/>
          <p:cNvSpPr>
            <a:spLocks noChangeArrowheads="1"/>
          </p:cNvSpPr>
          <p:nvPr/>
        </p:nvSpPr>
        <p:spPr bwMode="auto">
          <a:xfrm>
            <a:off x="990600" y="2362200"/>
            <a:ext cx="7239000" cy="3694113"/>
          </a:xfrm>
          <a:prstGeom prst="rect">
            <a:avLst/>
          </a:prstGeom>
          <a:noFill/>
          <a:ln w="9525">
            <a:noFill/>
            <a:miter lim="800000"/>
            <a:headEnd/>
            <a:tailEnd/>
          </a:ln>
        </p:spPr>
        <p:txBody>
          <a:bodyPr>
            <a:spAutoFit/>
          </a:bodyPr>
          <a:lstStyle/>
          <a:p>
            <a:pPr algn="just"/>
            <a:r>
              <a:rPr lang="el-GR" sz="1800" b="1">
                <a:latin typeface="Calibri" pitchFamily="34" charset="0"/>
              </a:rPr>
              <a:t>Σύστημα Διαχείρισης Ποιότητας </a:t>
            </a:r>
            <a:r>
              <a:rPr lang="el-GR" sz="1800">
                <a:latin typeface="Calibri" pitchFamily="34" charset="0"/>
              </a:rPr>
              <a:t>(Quality Management System) ονομάζουμε την οργάνωση, τα αναγκαία μέσα και το προσωπικό που απαιτούνται για την διεκπεραίωση της διαχείρισης της ποιότητας. Ο γενικός στόχος του Συστήματος Διαχείρισης Ποιότητας είναι </a:t>
            </a:r>
            <a:r>
              <a:rPr lang="el-GR" sz="1800" b="1">
                <a:latin typeface="Calibri" pitchFamily="34" charset="0"/>
              </a:rPr>
              <a:t>η τήρηση και η βελτίωση των προδιαγραφών </a:t>
            </a:r>
            <a:r>
              <a:rPr lang="el-GR" sz="1800">
                <a:latin typeface="Calibri" pitchFamily="34" charset="0"/>
              </a:rPr>
              <a:t>(χαρακτηριστικών) των προϊόντων ή υπηρεσιών που προσφέρονται έτσι ώστε να καλύπτονται οι συνεχώς μεταβαλλόμενες απαιτήσεις των πελατών. Από τον ορισμό που δόθηκε πιο πάνω γίνεται εύκολα κατανοητό, ότι η ποιότητα επηρεάζεται από το σύνολο της δομής ενός οργανισμού, αφού εξαρτάται από την οργάνωση, τη διοίκηση τους ανθρώπινους πόρους, τις πρώτες ύλες, τον εξοπλισμό.</a:t>
            </a:r>
            <a:endParaRPr lang="en-GB" sz="1800">
              <a:latin typeface="Calibri" pitchFamily="34" charset="0"/>
            </a:endParaRPr>
          </a:p>
          <a:p>
            <a:pPr algn="just"/>
            <a:r>
              <a:rPr lang="el-GR" sz="1800">
                <a:latin typeface="Calibri" pitchFamily="34" charset="0"/>
              </a:rPr>
              <a:t>Ο όρος πελάτης εννοιολογικά θα πρέπει να ταυτίζεται με την έννοια του αποδέκτη των υπηρεσιών. Π.χ σε ένα εκπαιδευτικό ίδρυμα  οι αποδέκτες των υπηρεσιών είναι οι μαθητές ή οι φοιτητές. </a:t>
            </a:r>
            <a:r>
              <a:rPr lang="el-GR" sz="1800" b="1">
                <a:latin typeface="Calibri" pitchFamily="34" charset="0"/>
              </a:rPr>
              <a:t> </a:t>
            </a:r>
            <a:endParaRPr lang="en-GB" sz="1800">
              <a:latin typeface="Calibri" pitchFamily="34" charset="0"/>
            </a:endParaRP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3400" y="228600"/>
            <a:ext cx="8077200" cy="1143000"/>
          </a:xfrm>
        </p:spPr>
        <p:txBody>
          <a:bodyPr/>
          <a:lstStyle/>
          <a:p>
            <a:pPr algn="ctr" eaLnBrk="1" hangingPunct="1"/>
            <a:r>
              <a:rPr lang="el-GR" smtClean="0">
                <a:ea typeface="ＭＳ Ｐゴシック" pitchFamily="34" charset="-128"/>
              </a:rPr>
              <a:t>Η ΕΝΝΟΙΑ ΤΗΣ ΔΙΕΡΓΑΣΙΑΣ </a:t>
            </a:r>
            <a:endParaRPr smtClean="0">
              <a:ea typeface="ＭＳ Ｐゴシック" pitchFamily="34" charset="-128"/>
            </a:endParaRPr>
          </a:p>
        </p:txBody>
      </p:sp>
      <p:sp>
        <p:nvSpPr>
          <p:cNvPr id="44034" name="Rectangle 5"/>
          <p:cNvSpPr>
            <a:spLocks noChangeArrowheads="1"/>
          </p:cNvSpPr>
          <p:nvPr/>
        </p:nvSpPr>
        <p:spPr bwMode="auto">
          <a:xfrm>
            <a:off x="762000" y="1371600"/>
            <a:ext cx="7315200" cy="3937000"/>
          </a:xfrm>
          <a:prstGeom prst="rect">
            <a:avLst/>
          </a:prstGeom>
          <a:noFill/>
          <a:ln w="9525">
            <a:noFill/>
            <a:miter lim="800000"/>
            <a:headEnd/>
            <a:tailEnd/>
          </a:ln>
        </p:spPr>
        <p:txBody>
          <a:bodyPr>
            <a:spAutoFit/>
          </a:bodyPr>
          <a:lstStyle/>
          <a:p>
            <a:r>
              <a:rPr lang="el-GR" sz="1800">
                <a:latin typeface="Calibri" pitchFamily="34" charset="0"/>
              </a:rPr>
              <a:t>Κεντρική θέση στην θεωρητική προσέγγιση ενός συστήματος διαχείρισης ποιότητας έχει η έννοια της </a:t>
            </a:r>
            <a:r>
              <a:rPr lang="el-GR" sz="1800" b="1">
                <a:latin typeface="Calibri" pitchFamily="34" charset="0"/>
              </a:rPr>
              <a:t>διεργασίας</a:t>
            </a:r>
            <a:r>
              <a:rPr lang="el-GR" sz="1800">
                <a:latin typeface="Calibri" pitchFamily="34" charset="0"/>
              </a:rPr>
              <a:t>. </a:t>
            </a:r>
            <a:r>
              <a:rPr lang="el-GR" sz="1800" i="1">
                <a:latin typeface="Calibri" pitchFamily="34" charset="0"/>
              </a:rPr>
              <a:t>Ως διεργασία ορίζεται ένα σύνολο αλληλοσχετιζόμενων ή αλληλοεπιδρουσών δραστηριότητων οι οποίες μετασχηματίζουν τα εισερχόμενα π.χ πρώτες ύλες, τις πληροφορίες σε προϊόντα ή υπηρεσίες (</a:t>
            </a:r>
            <a:r>
              <a:rPr lang="en-US" sz="1800" i="1">
                <a:latin typeface="Calibri" pitchFamily="34" charset="0"/>
              </a:rPr>
              <a:t>ISO 9001</a:t>
            </a:r>
            <a:r>
              <a:rPr lang="el-GR" sz="1800" i="1">
                <a:latin typeface="Calibri" pitchFamily="34" charset="0"/>
              </a:rPr>
              <a:t>:2000)</a:t>
            </a:r>
            <a:r>
              <a:rPr lang="el-GR" sz="1800">
                <a:latin typeface="Calibri" pitchFamily="34" charset="0"/>
              </a:rPr>
              <a:t>. Το σύνολο ενός οργανισμού μπορεί να θεωρηθεί ως διεργασία. Σε πιο απλή γλώσσα η διεργασία είμαι μια δραστηριότητα που μετατρέπει τα εισερχόμενα (</a:t>
            </a:r>
            <a:r>
              <a:rPr lang="en-US" sz="1800">
                <a:latin typeface="Calibri" pitchFamily="34" charset="0"/>
              </a:rPr>
              <a:t>input) </a:t>
            </a:r>
            <a:r>
              <a:rPr lang="el-GR" sz="1800">
                <a:latin typeface="Calibri" pitchFamily="34" charset="0"/>
              </a:rPr>
              <a:t>σε εξερχόμενα (</a:t>
            </a:r>
            <a:r>
              <a:rPr lang="en-US" sz="1800">
                <a:latin typeface="Calibri" pitchFamily="34" charset="0"/>
              </a:rPr>
              <a:t>output). </a:t>
            </a:r>
            <a:endParaRPr lang="el-GR" sz="1800">
              <a:latin typeface="Calibri" pitchFamily="34" charset="0"/>
            </a:endParaRPr>
          </a:p>
          <a:p>
            <a:endParaRPr lang="el-GR" sz="1800">
              <a:latin typeface="Calibri" pitchFamily="34" charset="0"/>
            </a:endParaRPr>
          </a:p>
          <a:p>
            <a:endParaRPr lang="el-GR" sz="1800">
              <a:latin typeface="Calibri" pitchFamily="34" charset="0"/>
            </a:endParaRPr>
          </a:p>
          <a:p>
            <a:endParaRPr lang="el-GR" sz="1800">
              <a:latin typeface="Calibri" pitchFamily="34" charset="0"/>
            </a:endParaRPr>
          </a:p>
          <a:p>
            <a:endParaRPr lang="el-GR" sz="1800">
              <a:latin typeface="Calibri" pitchFamily="34" charset="0"/>
            </a:endParaRPr>
          </a:p>
          <a:p>
            <a:endParaRPr lang="el-GR" sz="1800">
              <a:latin typeface="Calibri" pitchFamily="34" charset="0"/>
            </a:endParaRPr>
          </a:p>
          <a:p>
            <a:endParaRPr lang="en-GB" sz="1800">
              <a:latin typeface="Calibri" pitchFamily="34" charset="0"/>
            </a:endParaRP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r>
              <a:rPr lang="el-GR" sz="3600" smtClean="0">
                <a:ea typeface="ＭＳ Ｐゴシック" pitchFamily="34" charset="-128"/>
              </a:rPr>
              <a:t>ΔΙΑΓΡΑΜΜΑΤΙΚΗ ΑΠΕΙΚΟΝΙΣΗ ΔΙΕΡΓΑΣΙΑΣ</a:t>
            </a:r>
            <a:endParaRPr sz="3600" smtClean="0">
              <a:ea typeface="ＭＳ Ｐゴシック" pitchFamily="34" charset="-128"/>
            </a:endParaRPr>
          </a:p>
        </p:txBody>
      </p:sp>
      <p:graphicFrame>
        <p:nvGraphicFramePr>
          <p:cNvPr id="3" name="Diagram 2"/>
          <p:cNvGraphicFramePr/>
          <p:nvPr/>
        </p:nvGraphicFramePr>
        <p:xfrm>
          <a:off x="1524000" y="1981200"/>
          <a:ext cx="6019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2"/>
            </p:custDataLst>
          </p:nvPr>
        </p:nvSpPr>
        <p:spPr>
          <a:xfrm>
            <a:off x="762000" y="269875"/>
            <a:ext cx="8077200" cy="1143000"/>
          </a:xfrm>
        </p:spPr>
        <p:txBody>
          <a:bodyPr/>
          <a:lstStyle/>
          <a:p>
            <a:pPr eaLnBrk="1" hangingPunct="1"/>
            <a:r>
              <a:rPr lang="el-GR" smtClean="0">
                <a:ea typeface="ＭＳ Ｐゴシック" pitchFamily="34" charset="-128"/>
              </a:rPr>
              <a:t>Βασικές ενότητες εισήγησης</a:t>
            </a:r>
            <a:endParaRPr smtClean="0">
              <a:ea typeface="ＭＳ Ｐゴシック" pitchFamily="34" charset="-128"/>
            </a:endParaRPr>
          </a:p>
        </p:txBody>
      </p:sp>
      <p:sp>
        <p:nvSpPr>
          <p:cNvPr id="19458" name="Content Placeholder 4"/>
          <p:cNvSpPr>
            <a:spLocks noGrp="1"/>
          </p:cNvSpPr>
          <p:nvPr>
            <p:ph idx="1"/>
            <p:custDataLst>
              <p:tags r:id="rId3"/>
            </p:custDataLst>
          </p:nvPr>
        </p:nvSpPr>
        <p:spPr>
          <a:xfrm>
            <a:off x="762000" y="1597025"/>
            <a:ext cx="8077200" cy="4297363"/>
          </a:xfrm>
        </p:spPr>
        <p:txBody>
          <a:bodyPr/>
          <a:lstStyle/>
          <a:p>
            <a:pPr eaLnBrk="1" hangingPunct="1">
              <a:lnSpc>
                <a:spcPct val="90000"/>
              </a:lnSpc>
            </a:pPr>
            <a:r>
              <a:rPr lang="el-GR" sz="3000" smtClean="0">
                <a:ea typeface="ＭＳ Ｐゴシック" pitchFamily="34" charset="-128"/>
              </a:rPr>
              <a:t>Ανάλυση Βασικών εννοιών για την ποιότητα</a:t>
            </a:r>
            <a:endParaRPr lang="en-US" sz="3000" smtClean="0">
              <a:ea typeface="ＭＳ Ｐゴシック" pitchFamily="34" charset="-128"/>
            </a:endParaRPr>
          </a:p>
          <a:p>
            <a:pPr eaLnBrk="1" hangingPunct="1">
              <a:lnSpc>
                <a:spcPct val="90000"/>
              </a:lnSpc>
            </a:pPr>
            <a:r>
              <a:rPr lang="el-GR" sz="3000" smtClean="0">
                <a:ea typeface="ＭＳ Ｐゴシック" pitchFamily="34" charset="-128"/>
              </a:rPr>
              <a:t>Θεωρητικές προσεγγίσεις για τη Διοίκηση Ολικής Ποιότητας- Διαχείριση Ποιότητας</a:t>
            </a:r>
          </a:p>
          <a:p>
            <a:pPr eaLnBrk="1" hangingPunct="1">
              <a:lnSpc>
                <a:spcPct val="90000"/>
              </a:lnSpc>
            </a:pPr>
            <a:r>
              <a:rPr lang="el-GR" sz="3000" smtClean="0">
                <a:ea typeface="ＭＳ Ｐゴシック" pitchFamily="34" charset="-128"/>
              </a:rPr>
              <a:t> Η ποιότητα στην Εκπαίδευση </a:t>
            </a:r>
            <a:endParaRPr lang="en-US" sz="3000" smtClean="0">
              <a:ea typeface="ＭＳ Ｐゴシック" pitchFamily="34" charset="-128"/>
            </a:endParaRPr>
          </a:p>
          <a:p>
            <a:pPr eaLnBrk="1" hangingPunct="1">
              <a:lnSpc>
                <a:spcPct val="90000"/>
              </a:lnSpc>
            </a:pPr>
            <a:r>
              <a:rPr lang="el-GR" sz="3000" smtClean="0">
                <a:ea typeface="ＭＳ Ｐゴシック" pitchFamily="34" charset="-128"/>
              </a:rPr>
              <a:t>Το Σύστημα Διαχείρισης Ποιότητας ( ΣΔΠ) </a:t>
            </a:r>
          </a:p>
          <a:p>
            <a:pPr eaLnBrk="1" hangingPunct="1">
              <a:lnSpc>
                <a:spcPct val="90000"/>
              </a:lnSpc>
            </a:pPr>
            <a:r>
              <a:rPr lang="el-GR" sz="3000" smtClean="0">
                <a:ea typeface="ＭＳ Ｐゴシック" pitchFamily="34" charset="-128"/>
              </a:rPr>
              <a:t>Το Διεθνές Πρότυπο </a:t>
            </a:r>
            <a:r>
              <a:rPr lang="en-GB" sz="3000" smtClean="0">
                <a:ea typeface="ＭＳ Ｐゴシック" pitchFamily="34" charset="-128"/>
              </a:rPr>
              <a:t>ISO 9001</a:t>
            </a:r>
            <a:r>
              <a:rPr lang="el-GR" sz="3000" smtClean="0">
                <a:ea typeface="ＭＳ Ｐゴシック" pitchFamily="34" charset="-128"/>
              </a:rPr>
              <a:t>:2008 για τη Διαχείριση Ποιότητας </a:t>
            </a:r>
          </a:p>
          <a:p>
            <a:pPr eaLnBrk="1" hangingPunct="1">
              <a:lnSpc>
                <a:spcPct val="90000"/>
              </a:lnSpc>
            </a:pPr>
            <a:r>
              <a:rPr lang="el-GR" sz="3000" smtClean="0">
                <a:ea typeface="ＭＳ Ｐゴシック" pitchFamily="34" charset="-128"/>
              </a:rPr>
              <a:t>Εφαρμογή του Διεθνούς Προτύπου </a:t>
            </a:r>
            <a:r>
              <a:rPr lang="en-GB" sz="3000" smtClean="0">
                <a:ea typeface="ＭＳ Ｐゴシック" pitchFamily="34" charset="-128"/>
              </a:rPr>
              <a:t>ISO 9001</a:t>
            </a:r>
            <a:r>
              <a:rPr lang="el-GR" sz="3000" smtClean="0">
                <a:ea typeface="ＭＳ Ｐゴシック" pitchFamily="34" charset="-128"/>
              </a:rPr>
              <a:t>:2008 σε έναν εκπαιδευτικό οργανισμό.</a:t>
            </a:r>
            <a:endParaRPr lang="en-US" sz="3000" smtClean="0">
              <a:ea typeface="ＭＳ Ｐゴシック" pitchFamily="34" charset="-128"/>
            </a:endParaRPr>
          </a:p>
        </p:txBody>
      </p:sp>
    </p:spTree>
    <p:custDataLst>
      <p:tags r:id="rId1"/>
    </p:custData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868362"/>
          </a:xfrm>
        </p:spPr>
        <p:txBody>
          <a:bodyPr>
            <a:normAutofit/>
          </a:bodyPr>
          <a:lstStyle/>
          <a:p>
            <a:pPr algn="ctr" eaLnBrk="1" hangingPunct="1"/>
            <a:r>
              <a:rPr sz="3600" smtClean="0">
                <a:ea typeface="ＭＳ Ｐゴシック" pitchFamily="34" charset="-128"/>
              </a:rPr>
              <a:t> </a:t>
            </a:r>
            <a:r>
              <a:rPr lang="en-GB" sz="3600" smtClean="0">
                <a:ea typeface="ＭＳ Ｐゴシック" pitchFamily="34" charset="-128"/>
              </a:rPr>
              <a:t/>
            </a:r>
            <a:br>
              <a:rPr lang="en-GB" sz="3600" smtClean="0">
                <a:ea typeface="ＭＳ Ｐゴシック" pitchFamily="34" charset="-128"/>
              </a:rPr>
            </a:br>
            <a:r>
              <a:rPr sz="3600" smtClean="0">
                <a:ea typeface="ＭＳ Ｐゴシック" pitchFamily="34" charset="-128"/>
              </a:rPr>
              <a:t> </a:t>
            </a:r>
            <a:r>
              <a:rPr lang="en-GB" sz="3600" smtClean="0">
                <a:ea typeface="ＭＳ Ｐゴシック" pitchFamily="34" charset="-128"/>
              </a:rPr>
              <a:t/>
            </a:r>
            <a:br>
              <a:rPr lang="en-GB"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3600" smtClean="0">
                <a:ea typeface="ＭＳ Ｐゴシック" pitchFamily="34" charset="-128"/>
              </a:rPr>
              <a:t/>
            </a:r>
            <a:br>
              <a:rPr lang="el-GR" sz="3600" smtClean="0">
                <a:ea typeface="ＭＳ Ｐゴシック" pitchFamily="34" charset="-128"/>
              </a:rPr>
            </a:br>
            <a:r>
              <a:rPr lang="el-GR" sz="2500" smtClean="0">
                <a:ea typeface="ＭＳ Ｐゴシック" pitchFamily="34" charset="-128"/>
              </a:rPr>
              <a:t>ΚΑΤΗΓΟΡΙΕΣ ΔΙΕΡΓΑΣΙΩΝ </a:t>
            </a:r>
            <a:br>
              <a:rPr lang="el-GR" sz="2500" smtClean="0">
                <a:ea typeface="ＭＳ Ｐゴシック" pitchFamily="34" charset="-128"/>
              </a:rPr>
            </a:br>
            <a:r>
              <a:rPr lang="el-GR" sz="2500" smtClean="0">
                <a:ea typeface="ＭＳ Ｐゴシック" pitchFamily="34" charset="-128"/>
              </a:rPr>
              <a:t/>
            </a:r>
            <a:br>
              <a:rPr lang="el-GR" sz="2500" smtClean="0">
                <a:ea typeface="ＭＳ Ｐゴシック" pitchFamily="34" charset="-128"/>
              </a:rPr>
            </a:br>
            <a:r>
              <a:rPr lang="el-GR" sz="2200" smtClean="0">
                <a:ea typeface="ＭＳ Ｐゴシック" pitchFamily="34" charset="-128"/>
              </a:rPr>
              <a:t>Οι διεργασίες σε επιχειρησιακό επίπεδο μπορούν χωριστούν σε τέσσερις βασικές κατηγορίες: </a:t>
            </a:r>
            <a:br>
              <a:rPr lang="el-GR" sz="2200" smtClean="0">
                <a:ea typeface="ＭＳ Ｐゴシック" pitchFamily="34" charset="-128"/>
              </a:rPr>
            </a:br>
            <a:r>
              <a:rPr lang="el-GR" sz="2200" smtClean="0">
                <a:ea typeface="ＭＳ Ｐゴシック" pitchFamily="34" charset="-128"/>
              </a:rPr>
              <a:t>Διεργασίες διοίκησης ( Π.χ προσδιορισμός πολιτικής και στόχων ποιότητας)</a:t>
            </a:r>
            <a:r>
              <a:rPr lang="en-GB" sz="2200" smtClean="0">
                <a:ea typeface="ＭＳ Ｐゴシック" pitchFamily="34" charset="-128"/>
              </a:rPr>
              <a:t/>
            </a:r>
            <a:br>
              <a:rPr lang="en-GB" sz="2200" smtClean="0">
                <a:ea typeface="ＭＳ Ｐゴシック" pitchFamily="34" charset="-128"/>
              </a:rPr>
            </a:br>
            <a:r>
              <a:rPr lang="el-GR" sz="2200" smtClean="0">
                <a:ea typeface="ＭＳ Ｐゴシック" pitchFamily="34" charset="-128"/>
              </a:rPr>
              <a:t>Διεργασίες διαχείρισης πόρων ( εκπαίδευση προσωπικού, εξασφάλιση των απαιτούμενων πόρων και του κατάλληλου εξοπλισμού)</a:t>
            </a:r>
            <a:r>
              <a:rPr lang="en-GB" sz="2200" smtClean="0">
                <a:ea typeface="ＭＳ Ｐゴシック" pitchFamily="34" charset="-128"/>
              </a:rPr>
              <a:t/>
            </a:r>
            <a:br>
              <a:rPr lang="en-GB" sz="2200" smtClean="0">
                <a:ea typeface="ＭＳ Ｐゴシック" pitchFamily="34" charset="-128"/>
              </a:rPr>
            </a:br>
            <a:r>
              <a:rPr lang="el-GR" sz="2200" smtClean="0">
                <a:ea typeface="ＭＳ Ｐゴシック" pitchFamily="34" charset="-128"/>
              </a:rPr>
              <a:t>Τις διεργασίες παραγωγής του προϊόντος ή της υπηρεσίας (σχεδιασμός και ανάπτυξη των προϊόντων – παραγωγή, προμήθειες)</a:t>
            </a:r>
            <a:r>
              <a:rPr lang="en-GB" sz="2200" smtClean="0">
                <a:ea typeface="ＭＳ Ｐゴシック" pitchFamily="34" charset="-128"/>
              </a:rPr>
              <a:t/>
            </a:r>
            <a:br>
              <a:rPr lang="en-GB" sz="2200" smtClean="0">
                <a:ea typeface="ＭＳ Ｐゴシック" pitchFamily="34" charset="-128"/>
              </a:rPr>
            </a:br>
            <a:r>
              <a:rPr lang="el-GR" sz="2200" smtClean="0">
                <a:ea typeface="ＭＳ Ｐゴシック" pitchFamily="34" charset="-128"/>
              </a:rPr>
              <a:t>Τις διεργασίες μέτρησης κι ανάλυσης και βελτίωσης ( εσωτερικές επιθεωρήσεις, παρακολούθηση της ικανοποίησης των πελατών , διορθωτικές ενέργειες προληπτικές ενέργειες) </a:t>
            </a:r>
            <a:r>
              <a:rPr lang="en-GB" sz="2200" smtClean="0">
                <a:ea typeface="ＭＳ Ｐゴシック" pitchFamily="34" charset="-128"/>
              </a:rPr>
              <a:t/>
            </a:r>
            <a:br>
              <a:rPr lang="en-GB" sz="2200" smtClean="0">
                <a:ea typeface="ＭＳ Ｐゴシック" pitchFamily="34" charset="-128"/>
              </a:rPr>
            </a:br>
            <a:endParaRPr sz="2200" smtClean="0">
              <a:ea typeface="ＭＳ Ｐゴシック" pitchFamily="34" charset="-128"/>
            </a:endParaRPr>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868362"/>
          </a:xfrm>
        </p:spPr>
        <p:txBody>
          <a:bodyPr>
            <a:normAutofit/>
          </a:bodyPr>
          <a:lstStyle/>
          <a:p>
            <a:pPr algn="just" eaLnBrk="1" hangingPunct="1"/>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         </a:t>
            </a:r>
            <a:r>
              <a:rPr lang="el-GR" sz="2000" smtClean="0">
                <a:ea typeface="ＭＳ Ｐゴシック" pitchFamily="34" charset="-128"/>
              </a:rPr>
              <a:t>          </a:t>
            </a:r>
            <a:r>
              <a:rPr lang="el-GR" sz="2000" b="1" smtClean="0">
                <a:ea typeface="ＭＳ Ｐゴシック" pitchFamily="34" charset="-128"/>
              </a:rPr>
              <a:t>ΠΟΥ ΕΦΑΡΜΟΖΕΤΑΙ ΕΝΑ ΣΥΣΤΗΜΑ ΔΙΑΧΕΙΡΙΣΗΣ ΠΟΙΟΤΗΤΑΣ </a:t>
            </a:r>
            <a:br>
              <a:rPr lang="el-GR" sz="2000" b="1" smtClean="0">
                <a:ea typeface="ＭＳ Ｐゴシック" pitchFamily="34" charset="-128"/>
              </a:rPr>
            </a:br>
            <a:r>
              <a:rPr lang="el-GR" sz="2000" smtClean="0">
                <a:ea typeface="ＭＳ Ｐゴシック" pitchFamily="34" charset="-128"/>
              </a:rPr>
              <a:t/>
            </a:r>
            <a:br>
              <a:rPr lang="el-GR" sz="2000" smtClean="0">
                <a:ea typeface="ＭＳ Ｐゴシック" pitchFamily="34" charset="-128"/>
              </a:rPr>
            </a:br>
            <a:r>
              <a:rPr lang="el-GR" sz="1600" smtClean="0">
                <a:ea typeface="ＭＳ Ｐゴシック" pitchFamily="34" charset="-128"/>
              </a:rPr>
              <a:t/>
            </a:r>
            <a:br>
              <a:rPr lang="el-GR" sz="1600" smtClean="0">
                <a:ea typeface="ＭＳ Ｐゴシック" pitchFamily="34" charset="-128"/>
              </a:rPr>
            </a:br>
            <a:r>
              <a:rPr lang="el-GR" sz="1600" smtClean="0">
                <a:ea typeface="ＭＳ Ｐゴシック" pitchFamily="34" charset="-128"/>
              </a:rPr>
              <a:t>Ένα  </a:t>
            </a:r>
            <a:r>
              <a:rPr lang="el-GR" sz="1600" b="1" smtClean="0">
                <a:ea typeface="ＭＳ Ｐゴシック" pitchFamily="34" charset="-128"/>
              </a:rPr>
              <a:t>Σύστημα Διαχείρισης Ποιότητας (ΣΔΠ)</a:t>
            </a:r>
            <a:r>
              <a:rPr lang="el-GR" sz="1600" smtClean="0">
                <a:ea typeface="ＭＳ Ｐゴシック" pitchFamily="34" charset="-128"/>
              </a:rPr>
              <a:t> μπορεί να εφαρμοστεί  σε όλες τις κατηγορίες οργανισμών , ανεξάρτητα από το είδος, το μέγεθος και το παρεχόμενο προϊόν ή υπηρεσία. Μπορεί να χρησιμοποιηθεί από τον ίδιο τον οργανισμό  που το εφαρμόζει ή από τρίτους (όπως Προμηθευτές) ως εργαλείο για τον έλεγχο της ικανοποίησης των απαιτήσεων του πελάτη, του κανονιστικού πλαισίου  ή και του ίδιου του οργανισμού</a:t>
            </a:r>
            <a:br>
              <a:rPr lang="el-GR" sz="1600" smtClean="0">
                <a:ea typeface="ＭＳ Ｐゴシック" pitchFamily="34" charset="-128"/>
              </a:rPr>
            </a:br>
            <a:r>
              <a:rPr lang="el-GR" sz="1600" smtClean="0">
                <a:ea typeface="ＭＳ Ｐゴシック" pitchFamily="34" charset="-128"/>
              </a:rPr>
              <a:t>Η εφαρμογή του συστήματος διαχείρισης ποιότητας αποσκοπεί στη(ν):</a:t>
            </a:r>
            <a:r>
              <a:rPr lang="en-GB" sz="1600" smtClean="0">
                <a:ea typeface="ＭＳ Ｐゴシック" pitchFamily="34" charset="-128"/>
              </a:rPr>
              <a:t/>
            </a:r>
            <a:br>
              <a:rPr lang="en-GB" sz="1600" smtClean="0">
                <a:ea typeface="ＭＳ Ｐゴシック" pitchFamily="34" charset="-128"/>
              </a:rPr>
            </a:br>
            <a:r>
              <a:rPr lang="el-GR" sz="1600" smtClean="0">
                <a:ea typeface="ＭＳ Ｐゴシック" pitchFamily="34" charset="-128"/>
              </a:rPr>
              <a:t>ενίσχυση της φήμης ενός οργανισμού  εξασφαλίζοντας την εμπιστοσύνη των αποδεκτών των υπηρεσιών </a:t>
            </a:r>
            <a:r>
              <a:rPr lang="en-GB" sz="1600" smtClean="0">
                <a:ea typeface="ＭＳ Ｐゴシック" pitchFamily="34" charset="-128"/>
              </a:rPr>
              <a:t/>
            </a:r>
            <a:br>
              <a:rPr lang="en-GB" sz="1600" smtClean="0">
                <a:ea typeface="ＭＳ Ｐゴシック" pitchFamily="34" charset="-128"/>
              </a:rPr>
            </a:br>
            <a:r>
              <a:rPr lang="el-GR" sz="1600" smtClean="0">
                <a:ea typeface="ＭＳ Ｐゴシック" pitchFamily="34" charset="-128"/>
              </a:rPr>
              <a:t>βελτιστοποίηση της διαχείρισης πόρων και του χρόνου </a:t>
            </a:r>
            <a:r>
              <a:rPr lang="en-GB" sz="1600" smtClean="0">
                <a:ea typeface="ＭＳ Ｐゴシック" pitchFamily="34" charset="-128"/>
              </a:rPr>
              <a:t/>
            </a:r>
            <a:br>
              <a:rPr lang="en-GB" sz="1600" smtClean="0">
                <a:ea typeface="ＭＳ Ｐゴシック" pitchFamily="34" charset="-128"/>
              </a:rPr>
            </a:br>
            <a:r>
              <a:rPr lang="el-GR" sz="1600" smtClean="0">
                <a:ea typeface="ＭＳ Ｐゴシック" pitchFamily="34" charset="-128"/>
              </a:rPr>
              <a:t>βελτίωση της ευαισθητοποίησης των εργαζομένων στη διαχείριση ποιότητας </a:t>
            </a:r>
            <a:r>
              <a:rPr lang="en-GB" sz="1600" smtClean="0">
                <a:ea typeface="ＭＳ Ｐゴシック" pitchFamily="34" charset="-128"/>
              </a:rPr>
              <a:t/>
            </a:r>
            <a:br>
              <a:rPr lang="en-GB" sz="1600" smtClean="0">
                <a:ea typeface="ＭＳ Ｐゴシック" pitchFamily="34" charset="-128"/>
              </a:rPr>
            </a:br>
            <a:r>
              <a:rPr lang="el-GR" sz="1600" smtClean="0">
                <a:ea typeface="ＭＳ Ｐゴシック" pitchFamily="34" charset="-128"/>
              </a:rPr>
              <a:t>συνεχή βελτίωση των διεργασιών με βάση την εφαρμογή αντικειμενικών μηχανισμών παρακολούθησης και μέτρησης, και επομένως την αναβάθμιση των διεργασιών </a:t>
            </a:r>
            <a:r>
              <a:rPr lang="en-GB" sz="2200" smtClean="0">
                <a:ea typeface="ＭＳ Ｐゴシック" pitchFamily="34" charset="-128"/>
              </a:rPr>
              <a:t/>
            </a:r>
            <a:br>
              <a:rPr lang="en-GB" sz="2200" smtClean="0">
                <a:ea typeface="ＭＳ Ｐゴシック" pitchFamily="34" charset="-128"/>
              </a:rPr>
            </a:br>
            <a:endParaRPr sz="2200" smtClean="0">
              <a:ea typeface="ＭＳ Ｐゴシック" pitchFamily="34" charset="-128"/>
            </a:endParaRPr>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62000" y="381000"/>
            <a:ext cx="7848600" cy="914400"/>
          </a:xfrm>
        </p:spPr>
        <p:txBody>
          <a:bodyPr/>
          <a:lstStyle/>
          <a:p>
            <a:pPr algn="just" eaLnBrk="1" hangingPunct="1"/>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ΤΑ ΕΠΙΠΕΔΑ ΤΕΚΜΗΡΙΩΣΗΣ ΕΝΟΣ ΣΔΠ</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3200" smtClean="0">
                <a:ea typeface="ＭＳ Ｐゴシック" pitchFamily="34" charset="-128"/>
              </a:rPr>
              <a:t/>
            </a:r>
            <a:br>
              <a:rPr lang="el-GR" sz="3200" smtClean="0">
                <a:ea typeface="ＭＳ Ｐゴシック" pitchFamily="34" charset="-128"/>
              </a:rPr>
            </a:br>
            <a:r>
              <a:rPr lang="el-GR" sz="2000" smtClean="0">
                <a:ea typeface="ＭＳ Ｐゴシック" pitchFamily="34" charset="-128"/>
              </a:rPr>
              <a:t>Ο οργανισμός ο οποίος εγκαθιδρύει ένα σύστημα διαχείρισης ποιότητας θα πρέπει ανά πάσα στιγμή να αποδεικνύει ότι αυτά που προβλέπονται στο πλαίσιο του ΣΔΠ υλοποιούνται και τηρούνται. Ο έλεγχος της συνολικής δομής ενός ΣΔΠ ονομάζεται τεκμηρίωση  </a:t>
            </a:r>
            <a:r>
              <a:rPr sz="2000" smtClean="0">
                <a:ea typeface="ＭＳ Ｐゴシック" pitchFamily="34" charset="-128"/>
              </a:rPr>
              <a:t>(Documentation) </a:t>
            </a:r>
            <a:r>
              <a:rPr lang="el-GR" sz="2000" smtClean="0">
                <a:ea typeface="ＭＳ Ｐゴシック" pitchFamily="34" charset="-128"/>
              </a:rPr>
              <a:t>του ΣΔΠ</a:t>
            </a:r>
            <a:r>
              <a:rPr lang="en-GB" sz="2000" smtClean="0">
                <a:ea typeface="ＭＳ Ｐゴシック" pitchFamily="34" charset="-128"/>
              </a:rPr>
              <a:t/>
            </a:r>
            <a:br>
              <a:rPr lang="en-GB" sz="2000" smtClean="0">
                <a:ea typeface="ＭＳ Ｐゴシック" pitchFamily="34" charset="-128"/>
              </a:rPr>
            </a:br>
            <a:r>
              <a:rPr lang="el-GR" sz="2000" smtClean="0">
                <a:ea typeface="ＭＳ Ｐゴシック" pitchFamily="34" charset="-128"/>
              </a:rPr>
              <a:t>Ένα  Σύστημα Διαχείρισης Ποιότητας τεκμηριώνεται σε τέσσερα (4) επίπεδα:</a:t>
            </a:r>
            <a:r>
              <a:rPr lang="en-GB" sz="2000" smtClean="0">
                <a:ea typeface="ＭＳ Ｐゴシック" pitchFamily="34" charset="-128"/>
              </a:rPr>
              <a:t/>
            </a:r>
            <a:br>
              <a:rPr lang="en-GB" sz="2000" smtClean="0">
                <a:ea typeface="ＭＳ Ｐゴシック" pitchFamily="34" charset="-128"/>
              </a:rPr>
            </a:br>
            <a:r>
              <a:rPr lang="el-GR" sz="2000" smtClean="0">
                <a:ea typeface="ＭＳ Ｐゴシック" pitchFamily="34" charset="-128"/>
              </a:rPr>
              <a:t>Εγχειρίδιο Ποιότητας,</a:t>
            </a:r>
            <a:r>
              <a:rPr lang="en-GB" sz="2000" smtClean="0">
                <a:ea typeface="ＭＳ Ｐゴシック" pitchFamily="34" charset="-128"/>
              </a:rPr>
              <a:t/>
            </a:r>
            <a:br>
              <a:rPr lang="en-GB" sz="2000" smtClean="0">
                <a:ea typeface="ＭＳ Ｐゴシック" pitchFamily="34" charset="-128"/>
              </a:rPr>
            </a:br>
            <a:r>
              <a:rPr lang="el-GR" sz="2000" smtClean="0">
                <a:ea typeface="ＭＳ Ｐゴシック" pitchFamily="34" charset="-128"/>
              </a:rPr>
              <a:t>Εγχειρίδιο Διαδικασιών Λειτουργίας του οργανισμού,</a:t>
            </a:r>
            <a:r>
              <a:rPr lang="en-GB" sz="2000" smtClean="0">
                <a:ea typeface="ＭＳ Ｐゴシック" pitchFamily="34" charset="-128"/>
              </a:rPr>
              <a:t/>
            </a:r>
            <a:br>
              <a:rPr lang="en-GB" sz="2000" smtClean="0">
                <a:ea typeface="ＭＳ Ｐゴシック" pitchFamily="34" charset="-128"/>
              </a:rPr>
            </a:br>
            <a:r>
              <a:rPr lang="el-GR" sz="2000" smtClean="0">
                <a:ea typeface="ＭＳ Ｐゴシック" pitchFamily="34" charset="-128"/>
              </a:rPr>
              <a:t>Έντυπα (Έγγραφα) του συστήματος,</a:t>
            </a:r>
            <a:r>
              <a:rPr lang="en-GB" sz="2000" smtClean="0">
                <a:ea typeface="ＭＳ Ｐゴシック" pitchFamily="34" charset="-128"/>
              </a:rPr>
              <a:t/>
            </a:r>
            <a:br>
              <a:rPr lang="en-GB" sz="2000" smtClean="0">
                <a:ea typeface="ＭＳ Ｐゴシック" pitchFamily="34" charset="-128"/>
              </a:rPr>
            </a:br>
            <a:r>
              <a:rPr lang="el-GR" sz="2000" smtClean="0">
                <a:ea typeface="ＭＳ Ｐゴシック" pitchFamily="34" charset="-128"/>
              </a:rPr>
              <a:t>Αρχεία του συστήματος,</a:t>
            </a:r>
            <a:r>
              <a:rPr lang="en-GB" sz="2000" smtClean="0">
                <a:ea typeface="ＭＳ Ｐゴシック" pitchFamily="34" charset="-128"/>
              </a:rPr>
              <a:t/>
            </a:r>
            <a:br>
              <a:rPr lang="en-GB" sz="2000" smtClean="0">
                <a:ea typeface="ＭＳ Ｐゴシック" pitchFamily="34" charset="-128"/>
              </a:rPr>
            </a:br>
            <a:endParaRPr sz="2000" smtClean="0">
              <a:ea typeface="ＭＳ Ｐゴシック" pitchFamily="34" charset="-128"/>
            </a:endParaRPr>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868362"/>
          </a:xfrm>
        </p:spPr>
        <p:txBody>
          <a:bodyPr>
            <a:normAutofit/>
          </a:bodyPr>
          <a:lstStyle/>
          <a:p>
            <a:pPr algn="just" eaLnBrk="1" hangingPunct="1"/>
            <a:r>
              <a:rPr lang="el-GR" sz="2600" smtClean="0">
                <a:ea typeface="ＭＳ Ｐゴシック" pitchFamily="34" charset="-128"/>
              </a:rPr>
              <a:t/>
            </a:r>
            <a:br>
              <a:rPr lang="el-GR" sz="26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2300" smtClean="0">
                <a:ea typeface="ＭＳ Ｐゴシック" pitchFamily="34" charset="-128"/>
              </a:rPr>
              <a:t>            ΑΝΑΛΥΣΗ ΤΩΝ ΕΠΙΠΕΔΩΝ ΤΕΚΜΗΡΙΩΣΗΣ ΕΝΟΣ ΣΔΠ</a:t>
            </a:r>
            <a:br>
              <a:rPr lang="el-GR" sz="2300" smtClean="0">
                <a:ea typeface="ＭＳ Ｐゴシック" pitchFamily="34" charset="-128"/>
              </a:rPr>
            </a:br>
            <a:r>
              <a:rPr lang="el-GR" sz="2300" smtClean="0">
                <a:ea typeface="ＭＳ Ｐゴシック" pitchFamily="34" charset="-128"/>
              </a:rPr>
              <a:t/>
            </a:r>
            <a:br>
              <a:rPr lang="el-GR" sz="2300" smtClean="0">
                <a:ea typeface="ＭＳ Ｐゴシック" pitchFamily="34" charset="-128"/>
              </a:rPr>
            </a:br>
            <a:r>
              <a:rPr lang="el-GR" sz="1800" smtClean="0">
                <a:ea typeface="ＭＳ Ｐゴシック" pitchFamily="34" charset="-128"/>
              </a:rPr>
              <a:t>Στο </a:t>
            </a:r>
            <a:r>
              <a:rPr lang="el-GR" sz="1800" b="1" smtClean="0">
                <a:ea typeface="ＭＳ Ｐゴシック" pitchFamily="34" charset="-128"/>
              </a:rPr>
              <a:t>Εγχειρίδιο Ποιότητας</a:t>
            </a:r>
            <a:r>
              <a:rPr lang="el-GR" sz="1800" smtClean="0">
                <a:ea typeface="ＭＳ Ｐゴシック" pitchFamily="34" charset="-128"/>
              </a:rPr>
              <a:t> περιέχεται η Πολιτική Ποιότητας του οργανισμού, η δέσμευση της διοίκησης, η οργάνωση και οι επιμέρους πολιτικές για κάθε δραστηριότητα, που καλύπτει το σύστημα ποιότητας.</a:t>
            </a:r>
            <a:br>
              <a:rPr lang="el-GR" sz="1800" smtClean="0">
                <a:ea typeface="ＭＳ Ｐゴシック" pitchFamily="34" charset="-128"/>
              </a:rPr>
            </a:br>
            <a:r>
              <a:rPr lang="el-GR" sz="1800" smtClean="0">
                <a:ea typeface="ＭＳ Ｐゴシック" pitchFamily="34" charset="-128"/>
              </a:rPr>
              <a:t>Στο </a:t>
            </a:r>
            <a:r>
              <a:rPr lang="el-GR" sz="1800" b="1" smtClean="0">
                <a:ea typeface="ＭＳ Ｐゴシック" pitchFamily="34" charset="-128"/>
              </a:rPr>
              <a:t>Εγχειρίδιο Διαδικασιών Λειτουργίας</a:t>
            </a:r>
            <a:r>
              <a:rPr lang="el-GR" sz="1800" smtClean="0">
                <a:ea typeface="ＭＳ Ｐゴシック" pitchFamily="34" charset="-128"/>
              </a:rPr>
              <a:t> του οργανισμού περιγράφεται ο τρόπος εκτέλεσης των δραστηριοτήτων, που υλοποιούν τις αντίστοιχες πολιτικές του συστήματος και τις πρακτικές του οργανισμού.</a:t>
            </a:r>
            <a:r>
              <a:rPr lang="en-GB" sz="1800" smtClean="0">
                <a:ea typeface="ＭＳ Ｐゴシック" pitchFamily="34" charset="-128"/>
              </a:rPr>
              <a:t/>
            </a:r>
            <a:br>
              <a:rPr lang="en-GB" sz="1800" smtClean="0">
                <a:ea typeface="ＭＳ Ｐゴシック" pitchFamily="34" charset="-128"/>
              </a:rPr>
            </a:br>
            <a:r>
              <a:rPr lang="el-GR" sz="1800" smtClean="0">
                <a:ea typeface="ＭＳ Ｐゴシック" pitchFamily="34" charset="-128"/>
              </a:rPr>
              <a:t>Το σύστημα στηρίζεται σε μια σειρά </a:t>
            </a:r>
            <a:r>
              <a:rPr lang="el-GR" sz="1800" b="1" smtClean="0">
                <a:ea typeface="ＭＳ Ｐゴシック" pitchFamily="34" charset="-128"/>
              </a:rPr>
              <a:t>εντύπων (Εγγράφων)</a:t>
            </a:r>
            <a:r>
              <a:rPr lang="el-GR" sz="1800" smtClean="0">
                <a:ea typeface="ＭＳ Ｐゴシック" pitchFamily="34" charset="-128"/>
              </a:rPr>
              <a:t> τεκμηρίωσης και ροής πληροφοριών και Τέλος, υποστηρίζει την ανάγκη τήρησης </a:t>
            </a:r>
            <a:r>
              <a:rPr lang="el-GR" sz="1800" b="1" smtClean="0">
                <a:ea typeface="ＭＳ Ｐゴシック" pitchFamily="34" charset="-128"/>
              </a:rPr>
              <a:t>αρχείων</a:t>
            </a:r>
            <a:r>
              <a:rPr lang="el-GR" sz="1800" smtClean="0">
                <a:ea typeface="ＭＳ Ｐゴシック" pitchFamily="34" charset="-128"/>
              </a:rPr>
              <a:t> σε κάποιες δραστηριότητες.</a:t>
            </a:r>
            <a:r>
              <a:rPr lang="en-GB" sz="1800" smtClean="0">
                <a:ea typeface="ＭＳ Ｐゴシック" pitchFamily="34" charset="-128"/>
              </a:rPr>
              <a:t/>
            </a:r>
            <a:br>
              <a:rPr lang="en-GB" sz="1800" smtClean="0">
                <a:ea typeface="ＭＳ Ｐゴシック" pitchFamily="34" charset="-128"/>
              </a:rPr>
            </a:br>
            <a:r>
              <a:rPr lang="el-GR" sz="1800" smtClean="0">
                <a:ea typeface="ＭＳ Ｐゴシック" pitchFamily="34" charset="-128"/>
              </a:rPr>
              <a:t>Σύμφωνα με τον ορισμό που υπάρχει στο </a:t>
            </a:r>
            <a:r>
              <a:rPr sz="1800" smtClean="0">
                <a:ea typeface="ＭＳ Ｐゴシック" pitchFamily="34" charset="-128"/>
              </a:rPr>
              <a:t>ISO</a:t>
            </a:r>
            <a:r>
              <a:rPr lang="el-GR" sz="1800" smtClean="0">
                <a:ea typeface="ＭＳ Ｐゴシック" pitchFamily="34" charset="-128"/>
              </a:rPr>
              <a:t> 9001:2008 διαδικασία είναι ο καθορισμένος τρόπος εκτέλεσης μιας δραστηριότητας ή μιας διεργασίας. Οι διαδικασίες μπορεί να είναι τεκμηριωμένες ή όχι. Μια διαδικασία θεωρείται τεκμηριωμένη όταν έχει καταγραφεί με οποιονδήποτε τρόπο π.χ σε ένα εγχειρίδιο, σε ένα ηλεκτρονικό αρχείο </a:t>
            </a:r>
            <a:r>
              <a:rPr lang="en-GB" sz="1800" smtClean="0">
                <a:ea typeface="ＭＳ Ｐゴシック" pitchFamily="34" charset="-128"/>
              </a:rPr>
              <a:t/>
            </a:r>
            <a:br>
              <a:rPr lang="en-GB" sz="1800" smtClean="0">
                <a:ea typeface="ＭＳ Ｐゴシック" pitchFamily="34" charset="-128"/>
              </a:rPr>
            </a:br>
            <a:endParaRPr sz="1800" smtClean="0">
              <a:ea typeface="ＭＳ Ｐゴシック" pitchFamily="34" charset="-128"/>
            </a:endParaRPr>
          </a:p>
        </p:txBody>
      </p:sp>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8" descr="piramida_poiothtas"/>
          <p:cNvPicPr>
            <a:picLocks noGrp="1"/>
          </p:cNvPicPr>
          <p:nvPr>
            <p:ph idx="1"/>
          </p:nvPr>
        </p:nvPicPr>
        <p:blipFill>
          <a:blip r:embed="rId4" cstate="print"/>
          <a:srcRect t="10435" b="10435"/>
          <a:stretch>
            <a:fillRect/>
          </a:stretch>
        </p:blipFill>
        <p:spPr>
          <a:xfrm>
            <a:off x="1219200" y="685800"/>
            <a:ext cx="7696200" cy="5867400"/>
          </a:xfrm>
        </p:spPr>
      </p:pic>
    </p:spTree>
    <p:custDataLst>
      <p:tags r:id="rId1"/>
    </p:custData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762000" y="269875"/>
            <a:ext cx="8077200" cy="796925"/>
          </a:xfrm>
        </p:spPr>
        <p:txBody>
          <a:bodyPr/>
          <a:lstStyle/>
          <a:p>
            <a:pPr eaLnBrk="1" hangingPunct="1"/>
            <a:r>
              <a:rPr lang="el-GR" sz="2800" smtClean="0">
                <a:ea typeface="ＭＳ Ｐゴシック" pitchFamily="34" charset="-128"/>
              </a:rPr>
              <a:t>    ΤΑ ΣΤΑΔΙΑ ΑΝΑΠΤΥΞΗΣ ΚΑΙ ΕΦΑΡΜΟΓΗΣ ΕΝΟΣ ΣΔΠ</a:t>
            </a:r>
            <a:endParaRPr sz="2800" smtClean="0">
              <a:ea typeface="ＭＳ Ｐゴシック" pitchFamily="34" charset="-128"/>
            </a:endParaRPr>
          </a:p>
        </p:txBody>
      </p:sp>
      <p:sp>
        <p:nvSpPr>
          <p:cNvPr id="53250" name="Content Placeholder 2"/>
          <p:cNvSpPr>
            <a:spLocks noGrp="1"/>
          </p:cNvSpPr>
          <p:nvPr>
            <p:ph idx="1"/>
          </p:nvPr>
        </p:nvSpPr>
        <p:spPr>
          <a:xfrm>
            <a:off x="762000" y="1597025"/>
            <a:ext cx="8077200" cy="4297363"/>
          </a:xfrm>
        </p:spPr>
        <p:txBody>
          <a:bodyPr/>
          <a:lstStyle/>
          <a:p>
            <a:pPr eaLnBrk="1" hangingPunct="1"/>
            <a:r>
              <a:rPr lang="el-GR" smtClean="0">
                <a:ea typeface="ＭＳ Ｐゴシック" pitchFamily="34" charset="-128"/>
              </a:rPr>
              <a:t>Σχεδιασμός Συστήματος</a:t>
            </a:r>
            <a:endParaRPr lang="en-GB" smtClean="0">
              <a:ea typeface="ＭＳ Ｐゴシック" pitchFamily="34" charset="-128"/>
            </a:endParaRPr>
          </a:p>
          <a:p>
            <a:pPr eaLnBrk="1" hangingPunct="1"/>
            <a:r>
              <a:rPr lang="el-GR" smtClean="0">
                <a:ea typeface="ＭＳ Ｐゴシック" pitchFamily="34" charset="-128"/>
              </a:rPr>
              <a:t>Προετοιμασία Τεκμηρίωσης </a:t>
            </a:r>
            <a:endParaRPr lang="en-GB" smtClean="0">
              <a:ea typeface="ＭＳ Ｐゴシック" pitchFamily="34" charset="-128"/>
            </a:endParaRPr>
          </a:p>
          <a:p>
            <a:pPr eaLnBrk="1" hangingPunct="1"/>
            <a:r>
              <a:rPr lang="el-GR" smtClean="0">
                <a:ea typeface="ＭＳ Ｐゴシック" pitchFamily="34" charset="-128"/>
              </a:rPr>
              <a:t>Εφαρμογή Συστήματος </a:t>
            </a:r>
            <a:endParaRPr lang="en-GB" smtClean="0">
              <a:ea typeface="ＭＳ Ｐゴシック" pitchFamily="34" charset="-128"/>
            </a:endParaRPr>
          </a:p>
          <a:p>
            <a:pPr eaLnBrk="1" hangingPunct="1"/>
            <a:r>
              <a:rPr lang="el-GR" smtClean="0">
                <a:ea typeface="ＭＳ Ｐゴシック" pitchFamily="34" charset="-128"/>
              </a:rPr>
              <a:t>Επιθεώρηση Συστήματος </a:t>
            </a:r>
            <a:endParaRPr lang="en-GB" smtClean="0">
              <a:ea typeface="ＭＳ Ｐゴシック" pitchFamily="34" charset="-128"/>
            </a:endParaRPr>
          </a:p>
          <a:p>
            <a:pPr eaLnBrk="1" hangingPunct="1"/>
            <a:r>
              <a:rPr lang="el-GR" smtClean="0">
                <a:ea typeface="ＭＳ Ｐゴシック" pitchFamily="34" charset="-128"/>
              </a:rPr>
              <a:t>Πιστοποίηση Συστήματος </a:t>
            </a:r>
            <a:endParaRPr lang="en-GB" smtClean="0">
              <a:ea typeface="ＭＳ Ｐゴシック" pitchFamily="34" charset="-128"/>
            </a:endParaRPr>
          </a:p>
          <a:p>
            <a:pPr eaLnBrk="1" hangingPunct="1">
              <a:buFont typeface="Arial" pitchFamily="34" charset="0"/>
              <a:buNone/>
            </a:pPr>
            <a:endParaRPr lang="en-US" smtClean="0">
              <a:ea typeface="ＭＳ Ｐゴシック" pitchFamily="34" charset="-128"/>
            </a:endParaRPr>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62000" y="269875"/>
            <a:ext cx="8077200" cy="1330325"/>
          </a:xfrm>
        </p:spPr>
        <p:txBody>
          <a:bodyPr/>
          <a:lstStyle/>
          <a:p>
            <a:pPr algn="ctr" eaLnBrk="1" hangingPunct="1"/>
            <a:r>
              <a:rPr lang="el-GR" sz="4000" b="1" smtClean="0">
                <a:ea typeface="ＭＳ Ｐゴシック" pitchFamily="34" charset="-128"/>
              </a:rPr>
              <a:t>Στόχοι Ποιότητας – Δείκτες Ποιότητας </a:t>
            </a:r>
            <a:endParaRPr sz="4000" smtClean="0">
              <a:ea typeface="ＭＳ Ｐゴシック" pitchFamily="34" charset="-128"/>
            </a:endParaRPr>
          </a:p>
        </p:txBody>
      </p:sp>
      <p:sp>
        <p:nvSpPr>
          <p:cNvPr id="54274" name="Content Placeholder 2"/>
          <p:cNvSpPr>
            <a:spLocks noGrp="1"/>
          </p:cNvSpPr>
          <p:nvPr>
            <p:ph idx="1"/>
          </p:nvPr>
        </p:nvSpPr>
        <p:spPr>
          <a:xfrm>
            <a:off x="762000" y="1597025"/>
            <a:ext cx="8077200" cy="3584575"/>
          </a:xfrm>
        </p:spPr>
        <p:txBody>
          <a:bodyPr/>
          <a:lstStyle/>
          <a:p>
            <a:pPr eaLnBrk="1" hangingPunct="1">
              <a:lnSpc>
                <a:spcPct val="150000"/>
              </a:lnSpc>
            </a:pPr>
            <a:r>
              <a:rPr lang="el-GR" sz="1500" smtClean="0">
                <a:ea typeface="ＭＳ Ｐゴシック" pitchFamily="34" charset="-128"/>
              </a:rPr>
              <a:t>Μία από τις βασικότερες ενέργειες στις οποίες προβαίνει η Διοίκηση ενός οργανισμού είναι η θέσπιση- καθιέρωση μετρήσιμων στόχων ποιότητας για την μέτρηση των βασικών διαδικασιών του οργανισμού. Στο σημείο αυτό πρέπει να τονιστεί ότι οι στόχοι ποιότητας βρίσκονται σε άμεση αλληλουχία και συμφωνία με την Πολιτική Ποιότητας η οποία προσδιορίζεται κατά την δημιουργία και ανάπτυξη του ΣΔΠ.  Με τη σειρά τους οι στόχοι ποιότητας τίθενται με σκοπό την εξαγωγή συμπερασμάτων για την πορεία του ΣΔΠ. Μέσω των στόχων ποιότητας αποδεικνύεται  η δυναμική του ΣΔΠ και η δυνητική βιωσιμότητα. ΟΙ δείκτες Ποιότητας δημιουργούνται για την μέτρηση των στόχων ποιότητας. Ένα ΣΔΠ δε μπορεί να θεωρηθεί αποδοτικό αν δεν υπάρχουν τρόποι μέτρησης. Η ποιότητα δεν υπάρχει αν δεν μετράται..</a:t>
            </a:r>
            <a:endParaRPr lang="en-GB" sz="1500" smtClean="0">
              <a:ea typeface="ＭＳ Ｐゴシック" pitchFamily="34" charset="-128"/>
            </a:endParaRPr>
          </a:p>
          <a:p>
            <a:pPr eaLnBrk="1" hangingPunct="1">
              <a:lnSpc>
                <a:spcPct val="80000"/>
              </a:lnSpc>
            </a:pPr>
            <a:endParaRPr lang="en-US" sz="1500" smtClean="0">
              <a:ea typeface="ＭＳ Ｐゴシック" pitchFamily="34" charset="-128"/>
            </a:endParaRPr>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875"/>
            <a:ext cx="8077200" cy="1143000"/>
          </a:xfrm>
        </p:spPr>
        <p:txBody>
          <a:bodyPr>
            <a:normAutofit/>
          </a:bodyPr>
          <a:lstStyle/>
          <a:p>
            <a:pPr eaLnBrk="1" hangingPunct="1"/>
            <a:r>
              <a:rPr lang="el-GR" sz="3600" smtClean="0">
                <a:ea typeface="ＭＳ Ｐゴシック" pitchFamily="34" charset="-128"/>
              </a:rPr>
              <a:t>ΕΓΓΡΑΦΑ ΤΟΥ ΣΔΠ (Οδηγίες Εργασίας) </a:t>
            </a:r>
            <a:endParaRPr sz="3600" smtClean="0">
              <a:ea typeface="ＭＳ Ｐゴシック" pitchFamily="34" charset="-128"/>
            </a:endParaRPr>
          </a:p>
        </p:txBody>
      </p:sp>
      <p:sp>
        <p:nvSpPr>
          <p:cNvPr id="55298" name="Content Placeholder 2"/>
          <p:cNvSpPr>
            <a:spLocks noGrp="1"/>
          </p:cNvSpPr>
          <p:nvPr>
            <p:ph idx="1"/>
          </p:nvPr>
        </p:nvSpPr>
        <p:spPr>
          <a:xfrm>
            <a:off x="762000" y="1597025"/>
            <a:ext cx="8077200" cy="4297363"/>
          </a:xfrm>
        </p:spPr>
        <p:txBody>
          <a:bodyPr/>
          <a:lstStyle/>
          <a:p>
            <a:pPr marL="0" indent="0" eaLnBrk="1" hangingPunct="1">
              <a:buFont typeface="Arial" pitchFamily="34" charset="0"/>
              <a:buNone/>
            </a:pPr>
            <a:r>
              <a:rPr lang="el-GR" sz="2000" smtClean="0">
                <a:ea typeface="ＭＳ Ｐゴシック" pitchFamily="34" charset="-128"/>
              </a:rPr>
              <a:t>Είναι άκρως απαραίτητα για την τυποποίηση των λειτουργιών του οργανισμού. Τέτοια έγραφα μπορεί να είναι:</a:t>
            </a:r>
          </a:p>
          <a:p>
            <a:pPr marL="0" indent="0" eaLnBrk="1" hangingPunct="1">
              <a:buFont typeface="Wingdings" pitchFamily="2" charset="2"/>
              <a:buChar char="q"/>
            </a:pPr>
            <a:r>
              <a:rPr lang="el-GR" sz="2000" smtClean="0">
                <a:ea typeface="ＭＳ Ｐゴシック" pitchFamily="34" charset="-128"/>
              </a:rPr>
              <a:t>Κανονιστικό Πλαίσιο ( Νομοθεσία-Νομολογία)</a:t>
            </a:r>
          </a:p>
          <a:p>
            <a:pPr marL="0" indent="0" eaLnBrk="1" hangingPunct="1">
              <a:buFont typeface="Wingdings" pitchFamily="2" charset="2"/>
              <a:buChar char="q"/>
            </a:pPr>
            <a:r>
              <a:rPr lang="el-GR" sz="2000" smtClean="0">
                <a:ea typeface="ＭＳ Ｐゴシック" pitchFamily="34" charset="-128"/>
              </a:rPr>
              <a:t>Κάθε είδους εγκύκλιοι, υλικό για πολιτική προμηθειών </a:t>
            </a:r>
          </a:p>
          <a:p>
            <a:pPr marL="0" indent="0" eaLnBrk="1" hangingPunct="1">
              <a:buFont typeface="Wingdings" pitchFamily="2" charset="2"/>
              <a:buChar char="q"/>
            </a:pPr>
            <a:r>
              <a:rPr lang="el-GR" sz="2000" smtClean="0">
                <a:ea typeface="ＭＳ Ｐゴシック" pitchFamily="34" charset="-128"/>
              </a:rPr>
              <a:t>Εκπαιδευτικό υλικό </a:t>
            </a:r>
          </a:p>
          <a:p>
            <a:pPr marL="0" indent="0" eaLnBrk="1" hangingPunct="1">
              <a:buFont typeface="Wingdings" pitchFamily="2" charset="2"/>
              <a:buChar char="q"/>
            </a:pPr>
            <a:r>
              <a:rPr lang="el-GR" sz="2000" smtClean="0">
                <a:ea typeface="ＭＳ Ｐゴシック" pitchFamily="34" charset="-128"/>
              </a:rPr>
              <a:t>Εγχειρίδια χρήσης λογισμικού ή συσκευών </a:t>
            </a:r>
          </a:p>
          <a:p>
            <a:pPr marL="0" indent="0" eaLnBrk="1" hangingPunct="1">
              <a:buFont typeface="Arial" pitchFamily="34" charset="0"/>
              <a:buNone/>
            </a:pPr>
            <a:endParaRPr lang="en-US" sz="2000" smtClean="0">
              <a:ea typeface="ＭＳ Ｐゴシック" pitchFamily="34" charset="-128"/>
            </a:endParaRPr>
          </a:p>
        </p:txBody>
      </p:sp>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838200" y="152400"/>
            <a:ext cx="8077200" cy="1066800"/>
          </a:xfrm>
        </p:spPr>
        <p:txBody>
          <a:bodyPr/>
          <a:lstStyle/>
          <a:p>
            <a:pPr algn="ctr" eaLnBrk="1" hangingPunct="1"/>
            <a:r>
              <a:rPr lang="el-GR" sz="2400" smtClean="0">
                <a:ea typeface="ＭＳ Ｐゴシック" pitchFamily="34" charset="-128"/>
              </a:rPr>
              <a:t>Τ0 ΣΔΠ ενός εκπαιδευτικού οργανισμού (Μια σύντομη Προσέγγιση)</a:t>
            </a:r>
            <a:endParaRPr sz="3200" smtClean="0">
              <a:ea typeface="ＭＳ Ｐゴシック" pitchFamily="34" charset="-128"/>
            </a:endParaRPr>
          </a:p>
        </p:txBody>
      </p:sp>
      <p:sp>
        <p:nvSpPr>
          <p:cNvPr id="77826" name="Content Placeholder 2"/>
          <p:cNvSpPr>
            <a:spLocks noGrp="1"/>
          </p:cNvSpPr>
          <p:nvPr>
            <p:ph idx="1"/>
          </p:nvPr>
        </p:nvSpPr>
        <p:spPr>
          <a:xfrm>
            <a:off x="762000" y="1219200"/>
            <a:ext cx="8077200" cy="4675188"/>
          </a:xfrm>
        </p:spPr>
        <p:txBody>
          <a:bodyPr/>
          <a:lstStyle/>
          <a:p>
            <a:pPr marL="0" indent="0" eaLnBrk="1" hangingPunct="1">
              <a:lnSpc>
                <a:spcPct val="130000"/>
              </a:lnSpc>
              <a:buFont typeface="Arial" pitchFamily="34" charset="0"/>
              <a:buNone/>
            </a:pPr>
            <a:r>
              <a:rPr lang="el-GR" sz="1500" smtClean="0">
                <a:ea typeface="ＭＳ Ｐゴシック" pitchFamily="34" charset="-128"/>
              </a:rPr>
              <a:t>Οι βασικές αρχές της Διοίκησης Ολικής Ποιότητας που ενσωματώνονται στα ΣΔΠ των μη εκπαιδευτικών οργανισμών  θα πρέπει να υπάρχουν και σε ένα ΣΔΠ ενός εκπαιδευτικού οργανισμού</a:t>
            </a:r>
          </a:p>
          <a:p>
            <a:pPr marL="0" indent="0" eaLnBrk="1" hangingPunct="1">
              <a:lnSpc>
                <a:spcPct val="130000"/>
              </a:lnSpc>
            </a:pPr>
            <a:r>
              <a:rPr lang="el-GR" sz="1500" smtClean="0">
                <a:ea typeface="ＭＳ Ｐゴシック" pitchFamily="34" charset="-128"/>
              </a:rPr>
              <a:t>Διεργασιοκεντρική προσέγγιση </a:t>
            </a:r>
          </a:p>
          <a:p>
            <a:pPr marL="0" indent="0" eaLnBrk="1" hangingPunct="1">
              <a:lnSpc>
                <a:spcPct val="130000"/>
              </a:lnSpc>
            </a:pPr>
            <a:r>
              <a:rPr lang="el-GR" sz="1500" smtClean="0">
                <a:ea typeface="ＭＳ Ｐゴシック" pitchFamily="34" charset="-128"/>
              </a:rPr>
              <a:t>Ηγεσία Δέσμευση Διοίκησης</a:t>
            </a:r>
          </a:p>
          <a:p>
            <a:pPr marL="0" indent="0" eaLnBrk="1" hangingPunct="1">
              <a:lnSpc>
                <a:spcPct val="130000"/>
              </a:lnSpc>
            </a:pPr>
            <a:r>
              <a:rPr lang="el-GR" sz="1500" smtClean="0">
                <a:ea typeface="ＭＳ Ｐゴシック" pitchFamily="34" charset="-128"/>
              </a:rPr>
              <a:t>Εμπλοκή όλων των ανθρώπινων πόρων του οργανισμού</a:t>
            </a:r>
          </a:p>
          <a:p>
            <a:pPr marL="0" indent="0" eaLnBrk="1" hangingPunct="1">
              <a:lnSpc>
                <a:spcPct val="130000"/>
              </a:lnSpc>
            </a:pPr>
            <a:r>
              <a:rPr lang="el-GR" sz="1500" smtClean="0">
                <a:ea typeface="ＭＳ Ｐゴシック" pitchFamily="34" charset="-128"/>
              </a:rPr>
              <a:t>Συνεχής Βελτίωση </a:t>
            </a:r>
            <a:r>
              <a:rPr lang="el-GR" sz="1500" b="1" u="sng" smtClean="0">
                <a:ea typeface="ＭＳ Ｐゴシック" pitchFamily="34" charset="-128"/>
              </a:rPr>
              <a:t>και</a:t>
            </a:r>
          </a:p>
          <a:p>
            <a:pPr marL="0" indent="0" eaLnBrk="1" hangingPunct="1">
              <a:lnSpc>
                <a:spcPct val="130000"/>
              </a:lnSpc>
            </a:pPr>
            <a:r>
              <a:rPr lang="el-GR" sz="1500" smtClean="0">
                <a:ea typeface="ＭＳ Ｐゴシック" pitchFamily="34" charset="-128"/>
              </a:rPr>
              <a:t>Δημιουργία προστιθέμενης εκπαιδευτικής (μαθησιακής αξίας) με έμφαση στην ικανοποίηση των αποδεκτών των εκπαιδευτικών υπηρεσιών και στην εκπλήρωση των εκπαιδευτικών στόχων.</a:t>
            </a:r>
            <a:endParaRPr lang="en-GB" sz="1500" smtClean="0">
              <a:ea typeface="ＭＳ Ｐゴシック" pitchFamily="34" charset="-128"/>
            </a:endParaRPr>
          </a:p>
          <a:p>
            <a:pPr marL="0" indent="0" eaLnBrk="1" hangingPunct="1">
              <a:lnSpc>
                <a:spcPct val="130000"/>
              </a:lnSpc>
            </a:pPr>
            <a:r>
              <a:rPr lang="el-GR" sz="1500" smtClean="0">
                <a:ea typeface="ＭＳ Ｐゴシック" pitchFamily="34" charset="-128"/>
              </a:rPr>
              <a:t>Βαρύτητα στην «κοινωνική αξία» </a:t>
            </a:r>
            <a:endParaRPr lang="en-GB" sz="1500" smtClean="0">
              <a:ea typeface="ＭＳ Ｐゴシック" pitchFamily="34" charset="-128"/>
            </a:endParaRPr>
          </a:p>
          <a:p>
            <a:pPr marL="0" indent="0" eaLnBrk="1" hangingPunct="1">
              <a:lnSpc>
                <a:spcPct val="130000"/>
              </a:lnSpc>
            </a:pPr>
            <a:r>
              <a:rPr lang="el-GR" sz="1500" smtClean="0">
                <a:ea typeface="ＭＳ Ｐゴシック" pitchFamily="34" charset="-128"/>
              </a:rPr>
              <a:t>Ευελιξία στο διαρκώς ολοένα αυξανόμενο σε απαιτήσεις εκπαιδευτικό περιβάλλον</a:t>
            </a:r>
          </a:p>
          <a:p>
            <a:pPr marL="0" indent="0" eaLnBrk="1" hangingPunct="1">
              <a:lnSpc>
                <a:spcPct val="130000"/>
              </a:lnSpc>
            </a:pPr>
            <a:r>
              <a:rPr lang="el-GR" sz="1500" smtClean="0">
                <a:ea typeface="ＭＳ Ｐゴシック" pitchFamily="34" charset="-128"/>
              </a:rPr>
              <a:t>Αυτονομία: Ο οργανισμός θα πρέπει να λαμβάνει σημαντικές αποφάσεις μακριά από εκπαιδευτικά στερεότυπα</a:t>
            </a:r>
          </a:p>
          <a:p>
            <a:pPr marL="0" indent="0" eaLnBrk="1" hangingPunct="1">
              <a:lnSpc>
                <a:spcPct val="60000"/>
              </a:lnSpc>
            </a:pPr>
            <a:endParaRPr lang="el-GR" sz="1900" smtClean="0">
              <a:ea typeface="ＭＳ Ｐゴシック" pitchFamily="34" charset="-128"/>
            </a:endParaRPr>
          </a:p>
          <a:p>
            <a:pPr marL="0" indent="0" eaLnBrk="1" hangingPunct="1">
              <a:lnSpc>
                <a:spcPct val="60000"/>
              </a:lnSpc>
              <a:buFont typeface="Arial" pitchFamily="34" charset="0"/>
              <a:buNone/>
            </a:pPr>
            <a:r>
              <a:rPr lang="el-GR" sz="1500" b="1" smtClean="0">
                <a:ea typeface="ＭＳ Ｐゴシック" pitchFamily="34" charset="-128"/>
              </a:rPr>
              <a:t>Πηγή: </a:t>
            </a:r>
            <a:r>
              <a:rPr lang="en-GB" sz="1500" b="1" smtClean="0">
                <a:ea typeface="ＭＳ Ｐゴシック" pitchFamily="34" charset="-128"/>
              </a:rPr>
              <a:t>IWA 2 Quality Management Systems- Guidelines for the application of ISO 9001</a:t>
            </a:r>
            <a:r>
              <a:rPr lang="el-GR" sz="1500" b="1" smtClean="0">
                <a:ea typeface="ＭＳ Ｐゴシック" pitchFamily="34" charset="-128"/>
              </a:rPr>
              <a:t>:2000 </a:t>
            </a:r>
            <a:r>
              <a:rPr lang="en-GB" sz="1500" b="1" smtClean="0">
                <a:ea typeface="ＭＳ Ｐゴシック" pitchFamily="34" charset="-128"/>
              </a:rPr>
              <a:t>in education</a:t>
            </a:r>
            <a:endParaRPr lang="en-US" sz="1500" b="1" smtClean="0">
              <a:ea typeface="ＭＳ Ｐゴシック" pitchFamily="34" charset="-128"/>
            </a:endParaRPr>
          </a:p>
        </p:txBody>
      </p:sp>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38200" y="152400"/>
            <a:ext cx="8077200" cy="1066800"/>
          </a:xfrm>
        </p:spPr>
        <p:txBody>
          <a:bodyPr/>
          <a:lstStyle/>
          <a:p>
            <a:pPr algn="ctr" eaLnBrk="1" hangingPunct="1"/>
            <a:r>
              <a:rPr lang="el-GR" sz="2400" smtClean="0">
                <a:ea typeface="ＭＳ Ｐゴシック" pitchFamily="34" charset="-128"/>
              </a:rPr>
              <a:t>Τ0 ΣΔΠ ενός εκπαιδευτικού οργανισμού (Βασικά στοιχεία)</a:t>
            </a:r>
            <a:endParaRPr sz="3200" smtClean="0">
              <a:ea typeface="ＭＳ Ｐゴシック" pitchFamily="34" charset="-128"/>
            </a:endParaRPr>
          </a:p>
        </p:txBody>
      </p:sp>
      <p:sp>
        <p:nvSpPr>
          <p:cNvPr id="77826" name="Content Placeholder 2"/>
          <p:cNvSpPr>
            <a:spLocks noGrp="1"/>
          </p:cNvSpPr>
          <p:nvPr>
            <p:ph idx="1"/>
          </p:nvPr>
        </p:nvSpPr>
        <p:spPr>
          <a:xfrm>
            <a:off x="762000" y="1219200"/>
            <a:ext cx="8077200" cy="4675188"/>
          </a:xfrm>
        </p:spPr>
        <p:txBody>
          <a:bodyPr/>
          <a:lstStyle/>
          <a:p>
            <a:pPr marL="0" indent="0" eaLnBrk="1" hangingPunct="1">
              <a:lnSpc>
                <a:spcPct val="150000"/>
              </a:lnSpc>
              <a:buFont typeface="Arial" pitchFamily="34" charset="0"/>
              <a:buNone/>
            </a:pPr>
            <a:r>
              <a:rPr lang="el-GR" sz="2000" b="1" smtClean="0">
                <a:ea typeface="ＭＳ Ｐゴシック" pitchFamily="34" charset="-128"/>
              </a:rPr>
              <a:t>Εκπαιδευτικός οργανισμός</a:t>
            </a:r>
            <a:r>
              <a:rPr lang="el-GR" sz="2000" smtClean="0">
                <a:ea typeface="ＭＳ Ｐゴシック" pitchFamily="34" charset="-128"/>
              </a:rPr>
              <a:t>: Ο οργανισμός που παρέχει εκπαιδευτικές υπηρεσίες (Σχολείο όλων των βαθμίδων ή ένα εκπαιδευτικό κέντρο που παρέχει εκπαιδευτικές υπηρεσίες)</a:t>
            </a:r>
          </a:p>
          <a:p>
            <a:pPr marL="0" indent="0" eaLnBrk="1" hangingPunct="1">
              <a:lnSpc>
                <a:spcPct val="150000"/>
              </a:lnSpc>
              <a:buFont typeface="Arial" pitchFamily="34" charset="0"/>
              <a:buNone/>
            </a:pPr>
            <a:r>
              <a:rPr lang="el-GR" sz="2000" b="1" smtClean="0">
                <a:ea typeface="ＭＳ Ｐゴシック" pitchFamily="34" charset="-128"/>
              </a:rPr>
              <a:t>Πελάτης ( Αποδέκτης των Υπηρεσιών)</a:t>
            </a:r>
            <a:r>
              <a:rPr lang="el-GR" sz="2000" smtClean="0">
                <a:ea typeface="ＭＳ Ｐゴシック" pitchFamily="34" charset="-128"/>
              </a:rPr>
              <a:t>: Ο μαθητής, οι γονείς η εκπαιδευτική κοινότητα </a:t>
            </a:r>
            <a:r>
              <a:rPr lang="en-GB" sz="2000" smtClean="0">
                <a:ea typeface="ＭＳ Ｐゴシック" pitchFamily="34" charset="-128"/>
              </a:rPr>
              <a:t> </a:t>
            </a:r>
            <a:r>
              <a:rPr lang="el-GR" sz="2000" smtClean="0">
                <a:ea typeface="ＭＳ Ｐゴシック" pitchFamily="34" charset="-128"/>
              </a:rPr>
              <a:t>στο σύνολο της </a:t>
            </a:r>
          </a:p>
          <a:p>
            <a:pPr marL="0" indent="0" eaLnBrk="1" hangingPunct="1">
              <a:lnSpc>
                <a:spcPct val="150000"/>
              </a:lnSpc>
              <a:buFont typeface="Arial" pitchFamily="34" charset="0"/>
              <a:buNone/>
            </a:pPr>
            <a:endParaRPr lang="el-GR" sz="1600" smtClean="0">
              <a:ea typeface="ＭＳ Ｐゴシック" pitchFamily="34" charset="-128"/>
            </a:endParaRPr>
          </a:p>
          <a:p>
            <a:pPr marL="0" indent="0" eaLnBrk="1" hangingPunct="1">
              <a:lnSpc>
                <a:spcPct val="150000"/>
              </a:lnSpc>
              <a:buFont typeface="Arial" pitchFamily="34" charset="0"/>
              <a:buNone/>
            </a:pPr>
            <a:endParaRPr lang="el-GR" sz="1600" smtClean="0">
              <a:ea typeface="ＭＳ Ｐゴシック" pitchFamily="34" charset="-128"/>
            </a:endParaRPr>
          </a:p>
          <a:p>
            <a:pPr marL="0" indent="0" eaLnBrk="1" hangingPunct="1">
              <a:lnSpc>
                <a:spcPct val="80000"/>
              </a:lnSpc>
            </a:pPr>
            <a:endParaRPr lang="el-GR" sz="2000" smtClean="0">
              <a:ea typeface="ＭＳ Ｐゴシック" pitchFamily="34" charset="-128"/>
            </a:endParaRP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875"/>
            <a:ext cx="8077200" cy="1143000"/>
          </a:xfrm>
        </p:spPr>
        <p:txBody>
          <a:bodyPr>
            <a:normAutofit/>
          </a:bodyPr>
          <a:lstStyle/>
          <a:p>
            <a:pPr algn="ctr" eaLnBrk="1" hangingPunct="1"/>
            <a:r>
              <a:rPr lang="el-GR" sz="2900" b="1" smtClean="0">
                <a:ea typeface="ＭＳ Ｐゴシック" pitchFamily="34" charset="-128"/>
              </a:rPr>
              <a:t>Η Έννοια της Ποιότητας ( Τι είναι Ποιότητα)  </a:t>
            </a:r>
            <a:r>
              <a:rPr lang="el-GR" sz="3600" b="1" smtClean="0">
                <a:ea typeface="ＭＳ Ｐゴシック" pitchFamily="34" charset="-128"/>
              </a:rPr>
              <a:t/>
            </a:r>
            <a:br>
              <a:rPr lang="el-GR" sz="3600" b="1" smtClean="0">
                <a:ea typeface="ＭＳ Ｐゴシック" pitchFamily="34" charset="-128"/>
              </a:rPr>
            </a:br>
            <a:endParaRPr sz="3600" smtClean="0">
              <a:ea typeface="ＭＳ Ｐゴシック" pitchFamily="34" charset="-128"/>
            </a:endParaRPr>
          </a:p>
        </p:txBody>
      </p:sp>
      <p:sp>
        <p:nvSpPr>
          <p:cNvPr id="21506" name="Content Placeholder 4"/>
          <p:cNvSpPr>
            <a:spLocks noGrp="1"/>
          </p:cNvSpPr>
          <p:nvPr>
            <p:ph idx="1"/>
            <p:custDataLst>
              <p:tags r:id="rId3"/>
            </p:custDataLst>
          </p:nvPr>
        </p:nvSpPr>
        <p:spPr>
          <a:xfrm>
            <a:off x="762000" y="990600"/>
            <a:ext cx="8077200" cy="5410200"/>
          </a:xfrm>
        </p:spPr>
        <p:txBody>
          <a:bodyPr/>
          <a:lstStyle/>
          <a:p>
            <a:pPr algn="just" eaLnBrk="1" hangingPunct="1">
              <a:lnSpc>
                <a:spcPct val="80000"/>
              </a:lnSpc>
            </a:pPr>
            <a:endParaRPr lang="el-GR" sz="700" b="1" smtClean="0">
              <a:ea typeface="ＭＳ Ｐゴシック" pitchFamily="34" charset="-128"/>
            </a:endParaRPr>
          </a:p>
          <a:p>
            <a:pPr algn="just" eaLnBrk="1" hangingPunct="1">
              <a:lnSpc>
                <a:spcPct val="80000"/>
              </a:lnSpc>
            </a:pPr>
            <a:r>
              <a:rPr lang="el-GR" sz="2000" b="1" smtClean="0">
                <a:ea typeface="ＭＳ Ｐゴシック" pitchFamily="34" charset="-128"/>
              </a:rPr>
              <a:t>Δύσκολα προσδιορίσιμη:</a:t>
            </a:r>
          </a:p>
          <a:p>
            <a:pPr algn="just" eaLnBrk="1" hangingPunct="1">
              <a:lnSpc>
                <a:spcPct val="150000"/>
              </a:lnSpc>
              <a:buFont typeface="Wingdings" pitchFamily="2" charset="2"/>
              <a:buChar char="q"/>
            </a:pPr>
            <a:r>
              <a:rPr lang="el-GR" sz="1800" smtClean="0">
                <a:ea typeface="ＭＳ Ｐゴシック" pitchFamily="34" charset="-128"/>
              </a:rPr>
              <a:t>Εμπεριέχει πολλά υποκειμενικά χαρακτηριστικά</a:t>
            </a:r>
          </a:p>
          <a:p>
            <a:pPr algn="just" eaLnBrk="1" hangingPunct="1">
              <a:lnSpc>
                <a:spcPct val="150000"/>
              </a:lnSpc>
              <a:buFont typeface="Wingdings" pitchFamily="2" charset="2"/>
              <a:buChar char="q"/>
            </a:pPr>
            <a:r>
              <a:rPr lang="el-GR" sz="1800" smtClean="0">
                <a:ea typeface="ＭＳ Ｐゴシック" pitchFamily="34" charset="-128"/>
              </a:rPr>
              <a:t>Γίνεται αντιληπτή μέσω της ιδιότητας του προσώπου που την προσεγγίζει ( π.χ Αποδέκτης της Υπηρεσίας, Προμηθευτής, Καταναλωτής Εργαζόμενος σε έναν Οργανισμό)</a:t>
            </a:r>
          </a:p>
          <a:p>
            <a:pPr algn="just" eaLnBrk="1" hangingPunct="1">
              <a:lnSpc>
                <a:spcPct val="150000"/>
              </a:lnSpc>
            </a:pPr>
            <a:r>
              <a:rPr lang="el-GR" sz="1800" b="1" smtClean="0">
                <a:ea typeface="ＭＳ Ｐゴシック" pitchFamily="34" charset="-128"/>
              </a:rPr>
              <a:t>Απόλυτα Σημαντική </a:t>
            </a:r>
          </a:p>
          <a:p>
            <a:pPr algn="just" eaLnBrk="1" hangingPunct="1">
              <a:lnSpc>
                <a:spcPct val="150000"/>
              </a:lnSpc>
              <a:buFont typeface="Wingdings" pitchFamily="2" charset="2"/>
              <a:buChar char="q"/>
            </a:pPr>
            <a:r>
              <a:rPr lang="el-GR" sz="1800" smtClean="0">
                <a:ea typeface="ＭＳ Ｐゴシック" pitchFamily="34" charset="-128"/>
              </a:rPr>
              <a:t>Αποτελεί τον βασικό παράγοντα δημιουργίας συγκριτικού πλεονεκτήματος για οικονομίες επιχειρήσεις, οργανισμούς, καθώς και όλες τις εκφάνσεις της καθημερινότητας μας. Στο άκουσμα της λέξης Ποιότητα δημιουργείται άμεσα μια κατηγοριοποίηση και κατάταξη σύμφωνα με τις προσλαμβάνουσες και την προσωπική θεώρηση του κάθε ατόμου ξεχωριστά.</a:t>
            </a:r>
          </a:p>
          <a:p>
            <a:pPr eaLnBrk="1" hangingPunct="1">
              <a:lnSpc>
                <a:spcPct val="80000"/>
              </a:lnSpc>
            </a:pPr>
            <a:endParaRPr lang="en-US" sz="800" smtClean="0">
              <a:ea typeface="ＭＳ Ｐゴシック" pitchFamily="34" charset="-128"/>
            </a:endParaRPr>
          </a:p>
        </p:txBody>
      </p:sp>
    </p:spTree>
    <p:custDataLst>
      <p:tags r:id="rId1"/>
    </p:custData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838200" y="152400"/>
            <a:ext cx="8077200" cy="1066800"/>
          </a:xfrm>
        </p:spPr>
        <p:txBody>
          <a:bodyPr/>
          <a:lstStyle/>
          <a:p>
            <a:pPr algn="ctr" eaLnBrk="1" hangingPunct="1"/>
            <a:r>
              <a:rPr lang="el-GR" sz="2400" smtClean="0">
                <a:ea typeface="ＭＳ Ｐゴシック" pitchFamily="34" charset="-128"/>
              </a:rPr>
              <a:t>ΠΡΟΣΔΙΟΡΙΣΜΌΣ ΤΩΝ ΒΑΣΙΚΩΝ ΔΙΕΡΓΑΣΙΩΝ ΕΝΟΣ ΕΚΠΑΙΔΕΥΤΙΚΟΥ ΟΡΓΑΝΙΣΜΟΎ</a:t>
            </a:r>
            <a:endParaRPr sz="3200" smtClean="0">
              <a:ea typeface="ＭＳ Ｐゴシック" pitchFamily="34" charset="-128"/>
            </a:endParaRPr>
          </a:p>
        </p:txBody>
      </p:sp>
      <p:sp>
        <p:nvSpPr>
          <p:cNvPr id="77826" name="Content Placeholder 2"/>
          <p:cNvSpPr>
            <a:spLocks noGrp="1"/>
          </p:cNvSpPr>
          <p:nvPr>
            <p:ph idx="1"/>
          </p:nvPr>
        </p:nvSpPr>
        <p:spPr>
          <a:xfrm>
            <a:off x="762000" y="1219200"/>
            <a:ext cx="8077200" cy="4675188"/>
          </a:xfrm>
        </p:spPr>
        <p:txBody>
          <a:bodyPr/>
          <a:lstStyle/>
          <a:p>
            <a:pPr marL="0" indent="0" eaLnBrk="1" hangingPunct="1">
              <a:lnSpc>
                <a:spcPct val="150000"/>
              </a:lnSpc>
              <a:buFont typeface="Arial" pitchFamily="34" charset="0"/>
              <a:buNone/>
            </a:pPr>
            <a:r>
              <a:rPr lang="el-GR" sz="2000" b="1" smtClean="0">
                <a:ea typeface="ＭＳ Ｐゴシック" pitchFamily="34" charset="-128"/>
              </a:rPr>
              <a:t>Ο Εκπαιδευτικός οργανισμός θα </a:t>
            </a:r>
            <a:r>
              <a:rPr lang="el-GR" sz="2000" smtClean="0">
                <a:ea typeface="ＭＳ Ｐゴシック" pitchFamily="34" charset="-128"/>
              </a:rPr>
              <a:t>πρέπει ορίζει τις βασικές διεργασίες που αποτυπώνονται στο ΣΔΠ του και οι οποίες έχουν να  κάνουν με:</a:t>
            </a:r>
          </a:p>
          <a:p>
            <a:pPr marL="0" indent="0" eaLnBrk="1" hangingPunct="1">
              <a:lnSpc>
                <a:spcPct val="150000"/>
              </a:lnSpc>
              <a:buFont typeface="Wingdings" pitchFamily="2" charset="2"/>
              <a:buChar char="u"/>
            </a:pPr>
            <a:r>
              <a:rPr lang="el-GR" sz="2000" smtClean="0">
                <a:ea typeface="ＭＳ Ｐゴシック" pitchFamily="34" charset="-128"/>
              </a:rPr>
              <a:t>Τον εκπαιδευτικό σχεδιασμό</a:t>
            </a:r>
          </a:p>
          <a:p>
            <a:pPr marL="0" indent="0" eaLnBrk="1" hangingPunct="1">
              <a:lnSpc>
                <a:spcPct val="150000"/>
              </a:lnSpc>
              <a:buFont typeface="Wingdings" pitchFamily="2" charset="2"/>
              <a:buChar char="u"/>
            </a:pPr>
            <a:r>
              <a:rPr lang="el-GR" sz="2000" smtClean="0">
                <a:ea typeface="ＭＳ Ｐゴシック" pitchFamily="34" charset="-128"/>
              </a:rPr>
              <a:t>Την ανάπτυξη και τον εμπλουτισμό του οδηγού σπουδών </a:t>
            </a:r>
          </a:p>
          <a:p>
            <a:pPr marL="0" indent="0" eaLnBrk="1" hangingPunct="1">
              <a:lnSpc>
                <a:spcPct val="150000"/>
              </a:lnSpc>
              <a:buFont typeface="Wingdings" pitchFamily="2" charset="2"/>
              <a:buChar char="u"/>
            </a:pPr>
            <a:r>
              <a:rPr lang="el-GR" sz="2000" smtClean="0">
                <a:ea typeface="ＭＳ Ｐゴシック" pitchFamily="34" charset="-128"/>
              </a:rPr>
              <a:t>Την παροχή εκπαιδευτικών υπηρεσιών </a:t>
            </a:r>
            <a:endParaRPr lang="en-GB" sz="2000" smtClean="0">
              <a:ea typeface="ＭＳ Ｐゴシック" pitchFamily="34" charset="-128"/>
            </a:endParaRPr>
          </a:p>
          <a:p>
            <a:pPr marL="0" indent="0" eaLnBrk="1" hangingPunct="1">
              <a:lnSpc>
                <a:spcPct val="150000"/>
              </a:lnSpc>
              <a:buFont typeface="Wingdings" pitchFamily="2" charset="2"/>
              <a:buChar char="u"/>
            </a:pPr>
            <a:r>
              <a:rPr lang="el-GR" sz="2000" smtClean="0">
                <a:ea typeface="ＭＳ Ｐゴシック" pitchFamily="34" charset="-128"/>
              </a:rPr>
              <a:t>Την εκτίμηση της μάθησης</a:t>
            </a:r>
            <a:endParaRPr lang="el-GR" sz="1600" smtClean="0">
              <a:ea typeface="ＭＳ Ｐゴシック" pitchFamily="34" charset="-128"/>
            </a:endParaRPr>
          </a:p>
          <a:p>
            <a:pPr marL="0" indent="0" eaLnBrk="1" hangingPunct="1">
              <a:lnSpc>
                <a:spcPct val="80000"/>
              </a:lnSpc>
              <a:buFont typeface="Arial" pitchFamily="34" charset="0"/>
              <a:buNone/>
            </a:pPr>
            <a:r>
              <a:rPr lang="el-GR" sz="2000" smtClean="0">
                <a:ea typeface="ＭＳ Ｐゴシック" pitchFamily="34" charset="-128"/>
              </a:rPr>
              <a:t> </a:t>
            </a:r>
          </a:p>
          <a:p>
            <a:pPr marL="0" indent="0" eaLnBrk="1" hangingPunct="1">
              <a:lnSpc>
                <a:spcPct val="80000"/>
              </a:lnSpc>
              <a:buFont typeface="Arial" pitchFamily="34" charset="0"/>
              <a:buNone/>
            </a:pPr>
            <a:r>
              <a:rPr lang="el-GR" sz="2000" smtClean="0">
                <a:ea typeface="ＭＳ Ｐゴシック" pitchFamily="34" charset="-128"/>
              </a:rPr>
              <a:t>Τήρηση του κανονιστικού πλαισίου ( Νομοθεσία, κανόνες , εγκύκλιοι)</a:t>
            </a:r>
          </a:p>
        </p:txBody>
      </p:sp>
    </p:spTree>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838200" y="152400"/>
            <a:ext cx="8077200" cy="1066800"/>
          </a:xfrm>
        </p:spPr>
        <p:txBody>
          <a:bodyPr/>
          <a:lstStyle/>
          <a:p>
            <a:pPr algn="ctr" eaLnBrk="1" hangingPunct="1"/>
            <a:r>
              <a:rPr lang="el-GR" sz="2400" smtClean="0">
                <a:ea typeface="ＭＳ Ｐゴシック" pitchFamily="34" charset="-128"/>
              </a:rPr>
              <a:t>ΤΕΚΜΗΡΙΩΣΗ ΕΝΟΣ ΣΔΠ ΕΝΟΣ ΕΚΠΑΙΔΕΥΤΙΚΟΥ ΟΡΓΑΝΙΣΜΟΥ</a:t>
            </a:r>
            <a:endParaRPr sz="3200" smtClean="0">
              <a:ea typeface="ＭＳ Ｐゴシック" pitchFamily="34" charset="-128"/>
            </a:endParaRPr>
          </a:p>
        </p:txBody>
      </p:sp>
      <p:sp>
        <p:nvSpPr>
          <p:cNvPr id="77826" name="Content Placeholder 2"/>
          <p:cNvSpPr>
            <a:spLocks noGrp="1"/>
          </p:cNvSpPr>
          <p:nvPr>
            <p:ph idx="1"/>
          </p:nvPr>
        </p:nvSpPr>
        <p:spPr>
          <a:xfrm>
            <a:off x="762000" y="1066800"/>
            <a:ext cx="8077200" cy="4827588"/>
          </a:xfrm>
        </p:spPr>
        <p:txBody>
          <a:bodyPr/>
          <a:lstStyle/>
          <a:p>
            <a:pPr marL="0" indent="0" eaLnBrk="1" hangingPunct="1">
              <a:lnSpc>
                <a:spcPct val="140000"/>
              </a:lnSpc>
              <a:buFont typeface="Arial" pitchFamily="34" charset="0"/>
              <a:buNone/>
            </a:pPr>
            <a:r>
              <a:rPr lang="el-GR" sz="1900" smtClean="0">
                <a:ea typeface="ＭＳ Ｐゴシック" pitchFamily="34" charset="-128"/>
              </a:rPr>
              <a:t>Τα επίπεδα τεκμηρίωσης του ΣΔΠ ενός εκπαιδευτικού οργανισμού:</a:t>
            </a:r>
          </a:p>
          <a:p>
            <a:pPr marL="0" indent="0" eaLnBrk="1" hangingPunct="1">
              <a:lnSpc>
                <a:spcPct val="140000"/>
              </a:lnSpc>
              <a:buFont typeface="Wingdings" pitchFamily="2" charset="2"/>
              <a:buChar char="u"/>
            </a:pPr>
            <a:r>
              <a:rPr lang="el-GR" sz="1900" smtClean="0">
                <a:ea typeface="ＭＳ Ｐゴシック" pitchFamily="34" charset="-128"/>
              </a:rPr>
              <a:t>Το εγχειρίδιο ποιότητας του οργανισμού: Στο οποίο θα περιγράφεται ο σκοπός του ΣΔΠ του εκπαιδευτικού οργανισμού, και η  αλληλεπίδραση των εκπαιδευτικών και διοικητικών διαδικασιών. Επίσης θα περιγράφεται το πλαίσιο ποιότητας ( κριτήρια) που ο ίδιος ο οργανισμός θέτει.</a:t>
            </a:r>
          </a:p>
          <a:p>
            <a:pPr marL="0" indent="0" eaLnBrk="1" hangingPunct="1">
              <a:lnSpc>
                <a:spcPct val="140000"/>
              </a:lnSpc>
              <a:buFont typeface="Wingdings" pitchFamily="2" charset="2"/>
              <a:buChar char="u"/>
            </a:pPr>
            <a:r>
              <a:rPr lang="el-GR" sz="1900" smtClean="0">
                <a:ea typeface="ＭＳ Ｐゴシック" pitchFamily="34" charset="-128"/>
              </a:rPr>
              <a:t>Έλεγχος εγγράφων: Κωδικοποίηση εσωτερικών εγγράφων, ταυτότητα των εγγράφων, επικαιροποίηση του κανονιστικού πλαισίου</a:t>
            </a:r>
          </a:p>
          <a:p>
            <a:pPr marL="0" indent="0" eaLnBrk="1" hangingPunct="1">
              <a:lnSpc>
                <a:spcPct val="140000"/>
              </a:lnSpc>
              <a:buFont typeface="Wingdings" pitchFamily="2" charset="2"/>
              <a:buChar char="u"/>
            </a:pPr>
            <a:r>
              <a:rPr lang="el-GR" sz="1900" smtClean="0">
                <a:ea typeface="ＭＳ Ｐゴシック" pitchFamily="34" charset="-128"/>
              </a:rPr>
              <a:t>Έλεγχος αρχείων: Τα αρχεία πρέπει να δίνουν πληροφορίες σχετικά τις δραστηριότητες που συνθέτουν τις βασικές διεργασίες του εκπαιδευτικού οργανισμού.</a:t>
            </a:r>
            <a:endParaRPr lang="el-GR" sz="1500" smtClean="0">
              <a:ea typeface="ＭＳ Ｐゴシック" pitchFamily="34" charset="-128"/>
            </a:endParaRPr>
          </a:p>
          <a:p>
            <a:pPr marL="0" indent="0" eaLnBrk="1" hangingPunct="1">
              <a:lnSpc>
                <a:spcPct val="70000"/>
              </a:lnSpc>
              <a:buFont typeface="Arial" pitchFamily="34" charset="0"/>
              <a:buNone/>
            </a:pPr>
            <a:r>
              <a:rPr lang="el-GR" sz="1900" smtClean="0">
                <a:ea typeface="ＭＳ Ｐゴシック" pitchFamily="34" charset="-128"/>
              </a:rPr>
              <a:t> </a:t>
            </a:r>
          </a:p>
        </p:txBody>
      </p:sp>
    </p:spTree>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600200" y="269875"/>
            <a:ext cx="7239000" cy="720725"/>
          </a:xfrm>
        </p:spPr>
        <p:txBody>
          <a:bodyPr/>
          <a:lstStyle/>
          <a:p>
            <a:pPr algn="ctr" eaLnBrk="1" hangingPunct="1"/>
            <a:r>
              <a:rPr lang="el-GR" sz="2400" smtClean="0">
                <a:ea typeface="ＭＳ Ｐゴシック" pitchFamily="34" charset="-128"/>
              </a:rPr>
              <a:t>«Η ευθύνη της Διοίκησης σε έναν εκπαιδευτικό οργανισμό»</a:t>
            </a:r>
            <a:endParaRPr smtClean="0">
              <a:ea typeface="ＭＳ Ｐゴシック" pitchFamily="34" charset="-128"/>
            </a:endParaRPr>
          </a:p>
        </p:txBody>
      </p:sp>
      <p:sp>
        <p:nvSpPr>
          <p:cNvPr id="81922" name="Content Placeholder 2"/>
          <p:cNvSpPr>
            <a:spLocks noGrp="1"/>
          </p:cNvSpPr>
          <p:nvPr>
            <p:ph idx="1"/>
          </p:nvPr>
        </p:nvSpPr>
        <p:spPr>
          <a:xfrm>
            <a:off x="762000" y="990600"/>
            <a:ext cx="8077200" cy="4903788"/>
          </a:xfrm>
        </p:spPr>
        <p:txBody>
          <a:bodyPr/>
          <a:lstStyle/>
          <a:p>
            <a:pPr eaLnBrk="1" hangingPunct="1">
              <a:lnSpc>
                <a:spcPct val="80000"/>
              </a:lnSpc>
            </a:pPr>
            <a:endParaRPr lang="el-GR" sz="800" smtClean="0">
              <a:ea typeface="ＭＳ Ｐゴシック" pitchFamily="34" charset="-128"/>
            </a:endParaRPr>
          </a:p>
          <a:p>
            <a:pPr eaLnBrk="1" hangingPunct="1">
              <a:lnSpc>
                <a:spcPct val="150000"/>
              </a:lnSpc>
              <a:buFont typeface="Arial" pitchFamily="34" charset="0"/>
              <a:buNone/>
            </a:pPr>
            <a:r>
              <a:rPr lang="el-GR" sz="1300" smtClean="0">
                <a:ea typeface="ＭＳ Ｐゴシック" pitchFamily="34" charset="-128"/>
              </a:rPr>
              <a:t>Η ανώτατη διοίκηση του εκπαιδευτικού οργανισμού θα πρέπει να δείχνει τη δέσμευση για την συνεχή βελτίωση των παρεχόμενων εκπαιδευτικών υπηρεσιών και του Συστήματος Διαχείρισης ποιότητας με τους ακόλουθους τρόπους:</a:t>
            </a:r>
          </a:p>
          <a:p>
            <a:pPr eaLnBrk="1" hangingPunct="1">
              <a:lnSpc>
                <a:spcPct val="150000"/>
              </a:lnSpc>
              <a:buFont typeface="Wingdings" pitchFamily="2" charset="2"/>
              <a:buChar char="u"/>
            </a:pPr>
            <a:r>
              <a:rPr lang="el-GR" sz="1300" smtClean="0">
                <a:ea typeface="ＭＳ Ｐゴシック" pitchFamily="34" charset="-128"/>
              </a:rPr>
              <a:t>Επικοινώνηση του ΣΔΠ σε ολόκληρο τον οργανισμό </a:t>
            </a:r>
          </a:p>
          <a:p>
            <a:pPr eaLnBrk="1" hangingPunct="1">
              <a:lnSpc>
                <a:spcPct val="150000"/>
              </a:lnSpc>
              <a:buFont typeface="Wingdings" pitchFamily="2" charset="2"/>
              <a:buChar char="u"/>
            </a:pPr>
            <a:r>
              <a:rPr lang="el-GR" sz="1300" smtClean="0">
                <a:ea typeface="ＭＳ Ｐゴシック" pitchFamily="34" charset="-128"/>
              </a:rPr>
              <a:t>Ο στρατηγικός σχεδιασμός του Ιδρύματος να είναι άρρηκτα συνδεδεμένος με τον σκοπό και τους μελλοντικούς στόχους του οργανισμού</a:t>
            </a:r>
          </a:p>
          <a:p>
            <a:pPr eaLnBrk="1" hangingPunct="1">
              <a:lnSpc>
                <a:spcPct val="150000"/>
              </a:lnSpc>
              <a:buFont typeface="Wingdings" pitchFamily="2" charset="2"/>
              <a:buChar char="u"/>
            </a:pPr>
            <a:r>
              <a:rPr lang="el-GR" sz="1300" smtClean="0">
                <a:ea typeface="ＭＳ Ｐゴシック" pitchFamily="34" charset="-128"/>
              </a:rPr>
              <a:t>Ενθάρρυνση χρησιμοποίησης καλών πρακτικών </a:t>
            </a:r>
          </a:p>
          <a:p>
            <a:pPr eaLnBrk="1" hangingPunct="1">
              <a:lnSpc>
                <a:spcPct val="150000"/>
              </a:lnSpc>
              <a:buFont typeface="Wingdings" pitchFamily="2" charset="2"/>
              <a:buChar char="u"/>
            </a:pPr>
            <a:r>
              <a:rPr lang="el-GR" sz="1300" smtClean="0">
                <a:ea typeface="ＭＳ Ｐゴシック" pitchFamily="34" charset="-128"/>
              </a:rPr>
              <a:t>Δημιουργία μιας πολιτικής ποιότητας η οποία να γνωστοποιείται σε όλους τους ανθρώπινους πόρους του οργανισμού και να ενσωματώνει την εργασία όλων μέσα σε αυτήν</a:t>
            </a:r>
          </a:p>
          <a:p>
            <a:pPr eaLnBrk="1" hangingPunct="1">
              <a:lnSpc>
                <a:spcPct val="150000"/>
              </a:lnSpc>
              <a:buFont typeface="Wingdings" pitchFamily="2" charset="2"/>
              <a:buChar char="u"/>
            </a:pPr>
            <a:r>
              <a:rPr lang="el-GR" sz="1300" smtClean="0">
                <a:ea typeface="ＭＳ Ｐゴシック" pitchFamily="34" charset="-128"/>
              </a:rPr>
              <a:t> Επιβεβαιώνει την διάθεση των πόρων ανθρώπινων και οικονομικών για την επίτευξη των στόχων ποιότητας </a:t>
            </a:r>
          </a:p>
          <a:p>
            <a:pPr eaLnBrk="1" hangingPunct="1">
              <a:lnSpc>
                <a:spcPct val="150000"/>
              </a:lnSpc>
              <a:buFont typeface="Wingdings" pitchFamily="2" charset="2"/>
              <a:buChar char="u"/>
            </a:pPr>
            <a:r>
              <a:rPr lang="el-GR" sz="1300" smtClean="0">
                <a:ea typeface="ＭＳ Ｐゴシック" pitchFamily="34" charset="-128"/>
              </a:rPr>
              <a:t>Επιβεβαιώνει τη διάθεση του οργανισμού να μετρά την απόδοση του σχετικά με τις πολιτικές του και τους στόχους του.</a:t>
            </a:r>
          </a:p>
          <a:p>
            <a:pPr eaLnBrk="1" hangingPunct="1">
              <a:lnSpc>
                <a:spcPct val="150000"/>
              </a:lnSpc>
              <a:buFont typeface="Wingdings" pitchFamily="2" charset="2"/>
              <a:buChar char="u"/>
            </a:pPr>
            <a:r>
              <a:rPr lang="el-GR" sz="1300" smtClean="0">
                <a:ea typeface="ＭＳ Ｐゴシック" pitchFamily="34" charset="-128"/>
              </a:rPr>
              <a:t>Εξασφάλιση αποδοτικής εσωτερικής επικοινωνίας, δημιουργίασ ενός ικανοποιητικού τρόπου ανατροφοδότησης μέσω τησ ανασκόπησης του συστήματος. </a:t>
            </a:r>
            <a:endParaRPr lang="el-GR" sz="1000" smtClean="0">
              <a:ea typeface="ＭＳ Ｐゴシック" pitchFamily="34" charset="-128"/>
            </a:endParaRPr>
          </a:p>
          <a:p>
            <a:pPr eaLnBrk="1" hangingPunct="1">
              <a:lnSpc>
                <a:spcPct val="80000"/>
              </a:lnSpc>
              <a:buFont typeface="Wingdings" pitchFamily="2" charset="2"/>
              <a:buChar char="u"/>
            </a:pPr>
            <a:endParaRPr lang="el-GR" sz="1000" smtClean="0">
              <a:ea typeface="ＭＳ Ｐゴシック" pitchFamily="34" charset="-128"/>
            </a:endParaRPr>
          </a:p>
          <a:p>
            <a:pPr eaLnBrk="1" hangingPunct="1">
              <a:lnSpc>
                <a:spcPct val="80000"/>
              </a:lnSpc>
            </a:pPr>
            <a:endParaRPr lang="el-GR" sz="800" smtClean="0">
              <a:ea typeface="ＭＳ Ｐゴシック" pitchFamily="34" charset="-128"/>
            </a:endParaRPr>
          </a:p>
        </p:txBody>
      </p:sp>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600200" y="269875"/>
            <a:ext cx="7239000" cy="720725"/>
          </a:xfrm>
        </p:spPr>
        <p:txBody>
          <a:bodyPr/>
          <a:lstStyle/>
          <a:p>
            <a:pPr algn="ctr" eaLnBrk="1" hangingPunct="1"/>
            <a:r>
              <a:rPr lang="el-GR" sz="2400" smtClean="0">
                <a:ea typeface="ＭＳ Ｐゴシック" pitchFamily="34" charset="-128"/>
              </a:rPr>
              <a:t>«Η Διαχείριση Πόρων στο ΣΔΠ ενός εκπαιδευτικού οργανισμού»</a:t>
            </a:r>
            <a:endParaRPr smtClean="0">
              <a:ea typeface="ＭＳ Ｐゴシック" pitchFamily="34" charset="-128"/>
            </a:endParaRPr>
          </a:p>
        </p:txBody>
      </p:sp>
      <p:sp>
        <p:nvSpPr>
          <p:cNvPr id="81922" name="Content Placeholder 2"/>
          <p:cNvSpPr>
            <a:spLocks noGrp="1"/>
          </p:cNvSpPr>
          <p:nvPr>
            <p:ph idx="1"/>
          </p:nvPr>
        </p:nvSpPr>
        <p:spPr>
          <a:xfrm>
            <a:off x="762000" y="990600"/>
            <a:ext cx="8077200" cy="4903788"/>
          </a:xfrm>
        </p:spPr>
        <p:txBody>
          <a:bodyPr/>
          <a:lstStyle/>
          <a:p>
            <a:pPr eaLnBrk="1" hangingPunct="1">
              <a:lnSpc>
                <a:spcPct val="80000"/>
              </a:lnSpc>
            </a:pPr>
            <a:endParaRPr lang="el-GR" sz="1000" smtClean="0">
              <a:ea typeface="ＭＳ Ｐゴシック" pitchFamily="34" charset="-128"/>
            </a:endParaRPr>
          </a:p>
          <a:p>
            <a:pPr eaLnBrk="1" hangingPunct="1">
              <a:lnSpc>
                <a:spcPct val="150000"/>
              </a:lnSpc>
              <a:buFont typeface="Arial" pitchFamily="34" charset="0"/>
              <a:buNone/>
            </a:pPr>
            <a:r>
              <a:rPr lang="el-GR" sz="1600" smtClean="0">
                <a:ea typeface="ＭＳ Ｐゴシック" pitchFamily="34" charset="-128"/>
              </a:rPr>
              <a:t>Σχετικά με την διαχείριση των πόρων στο πλαίσιο ενός Συστήματος Διαχείρισης Ποιότητας σε έναν εκπαιδευτικό οργανισμό:</a:t>
            </a:r>
          </a:p>
          <a:p>
            <a:pPr eaLnBrk="1" hangingPunct="1">
              <a:lnSpc>
                <a:spcPct val="150000"/>
              </a:lnSpc>
              <a:buFont typeface="Wingdings" pitchFamily="2" charset="2"/>
              <a:buChar char="u"/>
            </a:pPr>
            <a:r>
              <a:rPr lang="el-GR" sz="1600" smtClean="0">
                <a:ea typeface="ＭＳ Ｐゴシック" pitchFamily="34" charset="-128"/>
              </a:rPr>
              <a:t>Πρέπει να υπάρχει προγραμματισμός για τους ανθρώπινους και οικονομικούς πόρουσ του ιδρύματος σε βραχυπρόθεσμο και μακροπρόθεσμο ορίζοντα</a:t>
            </a:r>
          </a:p>
          <a:p>
            <a:pPr eaLnBrk="1" hangingPunct="1">
              <a:lnSpc>
                <a:spcPct val="150000"/>
              </a:lnSpc>
              <a:buFont typeface="Wingdings" pitchFamily="2" charset="2"/>
              <a:buChar char="u"/>
            </a:pPr>
            <a:r>
              <a:rPr lang="el-GR" sz="1600" smtClean="0">
                <a:ea typeface="ＭＳ Ｐゴシック" pitchFamily="34" charset="-128"/>
              </a:rPr>
              <a:t>Πρέπει να δημιουργείται ένα πλαίσιο παροχής πόρων στο εκπαιδευτικό στο διοικητικό προσωπικό, στους συνεργάτες και φυσικά στους εκπαιδευομένους  για την κάλυψη των εκπαιδευτικών αναγκών </a:t>
            </a:r>
          </a:p>
          <a:p>
            <a:pPr eaLnBrk="1" hangingPunct="1">
              <a:lnSpc>
                <a:spcPct val="150000"/>
              </a:lnSpc>
              <a:buFont typeface="Wingdings" pitchFamily="2" charset="2"/>
              <a:buChar char="u"/>
            </a:pPr>
            <a:r>
              <a:rPr lang="el-GR" sz="1600" smtClean="0">
                <a:ea typeface="ＭＳ Ｐゴシック" pitchFamily="34" charset="-128"/>
              </a:rPr>
              <a:t>Πλαίσιο συνεχούς εκπαίδευσης των ανθρώπινων πόρων του οργανισμού</a:t>
            </a:r>
          </a:p>
          <a:p>
            <a:pPr eaLnBrk="1" hangingPunct="1">
              <a:lnSpc>
                <a:spcPct val="150000"/>
              </a:lnSpc>
              <a:buFont typeface="Wingdings" pitchFamily="2" charset="2"/>
              <a:buChar char="u"/>
            </a:pPr>
            <a:r>
              <a:rPr lang="el-GR" sz="1600" smtClean="0">
                <a:ea typeface="ＭＳ Ｐゴシック" pitchFamily="34" charset="-128"/>
              </a:rPr>
              <a:t>Ικανοποιητικές υποδομές ( Κτήρια, εργαστήρια) </a:t>
            </a:r>
          </a:p>
          <a:p>
            <a:pPr eaLnBrk="1" hangingPunct="1">
              <a:lnSpc>
                <a:spcPct val="150000"/>
              </a:lnSpc>
              <a:buFont typeface="Wingdings" pitchFamily="2" charset="2"/>
              <a:buChar char="u"/>
            </a:pPr>
            <a:r>
              <a:rPr lang="el-GR" sz="1600" smtClean="0">
                <a:ea typeface="ＭＳ Ｐゴシック" pitchFamily="34" charset="-128"/>
              </a:rPr>
              <a:t>Περιβάλλον εργασίας</a:t>
            </a:r>
          </a:p>
          <a:p>
            <a:pPr eaLnBrk="1" hangingPunct="1">
              <a:lnSpc>
                <a:spcPct val="150000"/>
              </a:lnSpc>
              <a:buFont typeface="Arial" pitchFamily="34" charset="0"/>
              <a:buNone/>
            </a:pPr>
            <a:r>
              <a:rPr lang="el-GR" sz="1600" smtClean="0">
                <a:ea typeface="ＭＳ Ｐゴシック" pitchFamily="34" charset="-128"/>
              </a:rPr>
              <a:t> </a:t>
            </a:r>
            <a:endParaRPr lang="el-GR" sz="1300" smtClean="0">
              <a:ea typeface="ＭＳ Ｐゴシック" pitchFamily="34" charset="-128"/>
            </a:endParaRPr>
          </a:p>
          <a:p>
            <a:pPr eaLnBrk="1" hangingPunct="1">
              <a:lnSpc>
                <a:spcPct val="80000"/>
              </a:lnSpc>
            </a:pPr>
            <a:endParaRPr lang="el-GR" sz="1000" smtClean="0">
              <a:ea typeface="ＭＳ Ｐゴシック" pitchFamily="34" charset="-128"/>
            </a:endParaRPr>
          </a:p>
        </p:txBody>
      </p:sp>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600200" y="269875"/>
            <a:ext cx="7239000" cy="720725"/>
          </a:xfrm>
        </p:spPr>
        <p:txBody>
          <a:bodyPr/>
          <a:lstStyle/>
          <a:p>
            <a:pPr algn="ctr" eaLnBrk="1" hangingPunct="1"/>
            <a:r>
              <a:rPr lang="el-GR" sz="2400" smtClean="0">
                <a:ea typeface="ＭＳ Ｐゴシック" pitchFamily="34" charset="-128"/>
              </a:rPr>
              <a:t>«Η Υλοποίηση της εκπαιδευτικής Υπηρεσίας»</a:t>
            </a:r>
            <a:endParaRPr smtClean="0">
              <a:ea typeface="ＭＳ Ｐゴシック" pitchFamily="34" charset="-128"/>
            </a:endParaRPr>
          </a:p>
        </p:txBody>
      </p:sp>
      <p:sp>
        <p:nvSpPr>
          <p:cNvPr id="81922" name="Content Placeholder 2"/>
          <p:cNvSpPr>
            <a:spLocks noGrp="1"/>
          </p:cNvSpPr>
          <p:nvPr>
            <p:ph idx="1"/>
          </p:nvPr>
        </p:nvSpPr>
        <p:spPr>
          <a:xfrm>
            <a:off x="762000" y="990600"/>
            <a:ext cx="8077200" cy="4903788"/>
          </a:xfrm>
        </p:spPr>
        <p:txBody>
          <a:bodyPr/>
          <a:lstStyle/>
          <a:p>
            <a:pPr eaLnBrk="1" hangingPunct="1"/>
            <a:endParaRPr lang="el-GR" sz="1400" smtClean="0">
              <a:ea typeface="ＭＳ Ｐゴシック" pitchFamily="34" charset="-128"/>
            </a:endParaRPr>
          </a:p>
          <a:p>
            <a:pPr eaLnBrk="1" hangingPunct="1">
              <a:lnSpc>
                <a:spcPct val="170000"/>
              </a:lnSpc>
              <a:buFont typeface="Arial" pitchFamily="34" charset="0"/>
              <a:buNone/>
            </a:pPr>
            <a:r>
              <a:rPr lang="el-GR" sz="2300" smtClean="0">
                <a:ea typeface="ＭＳ Ｐゴシック" pitchFamily="34" charset="-128"/>
              </a:rPr>
              <a:t>Ο εκπαιδευτικός οργανισμός θα πρέπει να καταγράψει τις διαδικασίες του σχετικά με το σχεδιασμό των μεθόδων διδασκαλίας, τον σχεδιασμό, την ανάπτυξη τον εμπλουτισμό του οδηγού σπουδών, τα κριτήρια αξιολόγησης του εκπαιδευτικού έργου, τις υποστηρικτικές διαδικασίες και τις διαδικασίες βελτίωσης. </a:t>
            </a:r>
          </a:p>
          <a:p>
            <a:pPr eaLnBrk="1" hangingPunct="1">
              <a:lnSpc>
                <a:spcPct val="170000"/>
              </a:lnSpc>
              <a:buFont typeface="Arial" pitchFamily="34" charset="0"/>
              <a:buNone/>
            </a:pPr>
            <a:r>
              <a:rPr lang="el-GR" sz="2300" smtClean="0">
                <a:ea typeface="ＭＳ Ｐゴシック" pitchFamily="34" charset="-128"/>
              </a:rPr>
              <a:t> </a:t>
            </a:r>
            <a:endParaRPr lang="el-GR" sz="1800" smtClean="0">
              <a:ea typeface="ＭＳ Ｐゴシック" pitchFamily="34" charset="-128"/>
            </a:endParaRPr>
          </a:p>
          <a:p>
            <a:pPr eaLnBrk="1" hangingPunct="1"/>
            <a:endParaRPr lang="el-GR" sz="1400" smtClean="0">
              <a:ea typeface="ＭＳ Ｐゴシック" pitchFamily="34" charset="-128"/>
            </a:endParaRPr>
          </a:p>
        </p:txBody>
      </p:sp>
    </p:spTree>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143000" y="269875"/>
            <a:ext cx="7696200" cy="720725"/>
          </a:xfrm>
        </p:spPr>
        <p:txBody>
          <a:bodyPr/>
          <a:lstStyle/>
          <a:p>
            <a:pPr algn="ctr" eaLnBrk="1" hangingPunct="1"/>
            <a:r>
              <a:rPr lang="el-GR" sz="2400" smtClean="0">
                <a:ea typeface="ＭＳ Ｐゴシック" pitchFamily="34" charset="-128"/>
              </a:rPr>
              <a:t>«Παρακολούθηση Μέτρηση &amp; Βελτίωση »</a:t>
            </a:r>
            <a:endParaRPr smtClean="0">
              <a:ea typeface="ＭＳ Ｐゴシック" pitchFamily="34" charset="-128"/>
            </a:endParaRPr>
          </a:p>
        </p:txBody>
      </p:sp>
      <p:sp>
        <p:nvSpPr>
          <p:cNvPr id="81922" name="Content Placeholder 2"/>
          <p:cNvSpPr>
            <a:spLocks noGrp="1"/>
          </p:cNvSpPr>
          <p:nvPr>
            <p:ph idx="1"/>
          </p:nvPr>
        </p:nvSpPr>
        <p:spPr>
          <a:xfrm>
            <a:off x="762000" y="990600"/>
            <a:ext cx="8077200" cy="4903788"/>
          </a:xfrm>
        </p:spPr>
        <p:txBody>
          <a:bodyPr/>
          <a:lstStyle/>
          <a:p>
            <a:pPr eaLnBrk="1" hangingPunct="1">
              <a:lnSpc>
                <a:spcPct val="80000"/>
              </a:lnSpc>
            </a:pPr>
            <a:endParaRPr lang="el-GR" sz="1000" smtClean="0">
              <a:ea typeface="ＭＳ Ｐゴシック" pitchFamily="34" charset="-128"/>
            </a:endParaRPr>
          </a:p>
          <a:p>
            <a:pPr eaLnBrk="1" hangingPunct="1">
              <a:lnSpc>
                <a:spcPct val="150000"/>
              </a:lnSpc>
              <a:buFont typeface="Wingdings" pitchFamily="2" charset="2"/>
              <a:buChar char="§"/>
            </a:pPr>
            <a:r>
              <a:rPr lang="el-GR" sz="1600" smtClean="0">
                <a:ea typeface="ＭＳ Ｐゴシック" pitchFamily="34" charset="-128"/>
              </a:rPr>
              <a:t>Η ικανοποίηση του πελάτη ( αποδέκτη των υπηρεσιών)</a:t>
            </a:r>
          </a:p>
          <a:p>
            <a:pPr eaLnBrk="1" hangingPunct="1">
              <a:lnSpc>
                <a:spcPct val="150000"/>
              </a:lnSpc>
              <a:buFont typeface="Wingdings" pitchFamily="2" charset="2"/>
              <a:buChar char="§"/>
            </a:pPr>
            <a:r>
              <a:rPr lang="el-GR" sz="1600" smtClean="0">
                <a:ea typeface="ＭＳ Ｐゴシック" pitchFamily="34" charset="-128"/>
              </a:rPr>
              <a:t>Εσωτερικές επιθεωρήσεις </a:t>
            </a:r>
          </a:p>
          <a:p>
            <a:pPr eaLnBrk="1" hangingPunct="1">
              <a:lnSpc>
                <a:spcPct val="150000"/>
              </a:lnSpc>
              <a:buFont typeface="Wingdings" pitchFamily="2" charset="2"/>
              <a:buChar char="§"/>
            </a:pPr>
            <a:r>
              <a:rPr lang="el-GR" sz="1600" smtClean="0">
                <a:ea typeface="ＭＳ Ｐゴシック" pitchFamily="34" charset="-128"/>
              </a:rPr>
              <a:t>Παρακολούθηση &amp; μέτρηση των διεργασιών του ΣΔΠ του οργανισμού </a:t>
            </a:r>
          </a:p>
          <a:p>
            <a:pPr eaLnBrk="1" hangingPunct="1">
              <a:lnSpc>
                <a:spcPct val="150000"/>
              </a:lnSpc>
              <a:buFont typeface="Wingdings" pitchFamily="2" charset="2"/>
              <a:buChar char="§"/>
            </a:pPr>
            <a:r>
              <a:rPr lang="el-GR" sz="1600" smtClean="0">
                <a:ea typeface="ＭＳ Ｐゴシック" pitchFamily="34" charset="-128"/>
              </a:rPr>
              <a:t>Παρακολούθηση &amp; μέτρηση της παροχής εκπαιδευτικής διαδικασίας</a:t>
            </a:r>
          </a:p>
          <a:p>
            <a:pPr eaLnBrk="1" hangingPunct="1">
              <a:lnSpc>
                <a:spcPct val="150000"/>
              </a:lnSpc>
              <a:buFont typeface="Wingdings" pitchFamily="2" charset="2"/>
              <a:buChar char="§"/>
            </a:pPr>
            <a:r>
              <a:rPr lang="el-GR" sz="1600" smtClean="0">
                <a:ea typeface="ＭＳ Ｐゴシック" pitchFamily="34" charset="-128"/>
              </a:rPr>
              <a:t>Ανάλυση των δεδομένων </a:t>
            </a:r>
          </a:p>
          <a:p>
            <a:pPr eaLnBrk="1" hangingPunct="1">
              <a:lnSpc>
                <a:spcPct val="150000"/>
              </a:lnSpc>
              <a:buFont typeface="Wingdings" pitchFamily="2" charset="2"/>
              <a:buChar char="§"/>
            </a:pPr>
            <a:r>
              <a:rPr lang="el-GR" sz="1600" smtClean="0">
                <a:ea typeface="ＭＳ Ｐゴシック" pitchFamily="34" charset="-128"/>
              </a:rPr>
              <a:t>Συνεχής βελτίωση</a:t>
            </a:r>
          </a:p>
          <a:p>
            <a:pPr eaLnBrk="1" hangingPunct="1">
              <a:lnSpc>
                <a:spcPct val="150000"/>
              </a:lnSpc>
              <a:buFont typeface="Wingdings" pitchFamily="2" charset="2"/>
              <a:buChar char="§"/>
            </a:pPr>
            <a:r>
              <a:rPr lang="el-GR" sz="1600" smtClean="0">
                <a:ea typeface="ＭＳ Ｐゴシック" pitchFamily="34" charset="-128"/>
              </a:rPr>
              <a:t>Διορθωτικές ενέργειες </a:t>
            </a:r>
          </a:p>
          <a:p>
            <a:pPr eaLnBrk="1" hangingPunct="1">
              <a:lnSpc>
                <a:spcPct val="150000"/>
              </a:lnSpc>
              <a:buFont typeface="Wingdings" pitchFamily="2" charset="2"/>
              <a:buChar char="§"/>
            </a:pPr>
            <a:r>
              <a:rPr lang="el-GR" sz="1600" smtClean="0">
                <a:ea typeface="ＭＳ Ｐゴシック" pitchFamily="34" charset="-128"/>
              </a:rPr>
              <a:t>Προληπτικές ενέργειες </a:t>
            </a:r>
          </a:p>
          <a:p>
            <a:pPr eaLnBrk="1" hangingPunct="1">
              <a:lnSpc>
                <a:spcPct val="150000"/>
              </a:lnSpc>
              <a:buFont typeface="Wingdings" pitchFamily="2" charset="2"/>
              <a:buChar char="§"/>
            </a:pPr>
            <a:endParaRPr lang="el-GR" sz="1600" smtClean="0">
              <a:ea typeface="ＭＳ Ｐゴシック" pitchFamily="34" charset="-128"/>
            </a:endParaRPr>
          </a:p>
          <a:p>
            <a:pPr eaLnBrk="1" hangingPunct="1">
              <a:lnSpc>
                <a:spcPct val="150000"/>
              </a:lnSpc>
              <a:buFont typeface="Arial" pitchFamily="34" charset="0"/>
              <a:buNone/>
            </a:pPr>
            <a:endParaRPr lang="el-GR" sz="1600" smtClean="0">
              <a:ea typeface="ＭＳ Ｐゴシック" pitchFamily="34" charset="-128"/>
            </a:endParaRPr>
          </a:p>
          <a:p>
            <a:pPr eaLnBrk="1" hangingPunct="1">
              <a:lnSpc>
                <a:spcPct val="150000"/>
              </a:lnSpc>
              <a:buFont typeface="Arial" pitchFamily="34" charset="0"/>
              <a:buNone/>
            </a:pPr>
            <a:r>
              <a:rPr lang="el-GR" sz="1600" smtClean="0">
                <a:ea typeface="ＭＳ Ｐゴシック" pitchFamily="34" charset="-128"/>
              </a:rPr>
              <a:t> </a:t>
            </a:r>
            <a:endParaRPr lang="el-GR" sz="1300" smtClean="0">
              <a:ea typeface="ＭＳ Ｐゴシック" pitchFamily="34" charset="-128"/>
            </a:endParaRPr>
          </a:p>
          <a:p>
            <a:pPr eaLnBrk="1" hangingPunct="1">
              <a:lnSpc>
                <a:spcPct val="80000"/>
              </a:lnSpc>
            </a:pPr>
            <a:endParaRPr lang="el-GR" sz="1000" smtClean="0">
              <a:ea typeface="ＭＳ Ｐゴシック" pitchFamily="34" charset="-128"/>
            </a:endParaRPr>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600200" y="269875"/>
            <a:ext cx="7239000" cy="720725"/>
          </a:xfrm>
        </p:spPr>
        <p:txBody>
          <a:bodyPr/>
          <a:lstStyle/>
          <a:p>
            <a:pPr algn="ctr" eaLnBrk="1" hangingPunct="1"/>
            <a:r>
              <a:rPr lang="el-GR" sz="2400" smtClean="0">
                <a:ea typeface="ＭＳ Ｐゴシック" pitchFamily="34" charset="-128"/>
              </a:rPr>
              <a:t>«Πιθανοί Δείκτες Ποιότητας»</a:t>
            </a:r>
            <a:endParaRPr smtClean="0">
              <a:ea typeface="ＭＳ Ｐゴシック" pitchFamily="34" charset="-128"/>
            </a:endParaRPr>
          </a:p>
        </p:txBody>
      </p:sp>
      <p:sp>
        <p:nvSpPr>
          <p:cNvPr id="64514" name="Content Placeholder 2"/>
          <p:cNvSpPr>
            <a:spLocks noGrp="1"/>
          </p:cNvSpPr>
          <p:nvPr>
            <p:ph idx="1"/>
          </p:nvPr>
        </p:nvSpPr>
        <p:spPr>
          <a:xfrm>
            <a:off x="762000" y="990600"/>
            <a:ext cx="8077200" cy="4903788"/>
          </a:xfrm>
        </p:spPr>
        <p:txBody>
          <a:bodyPr/>
          <a:lstStyle/>
          <a:p>
            <a:pPr eaLnBrk="1" hangingPunct="1"/>
            <a:r>
              <a:rPr lang="el-GR" sz="1400" smtClean="0">
                <a:ea typeface="ＭＳ Ｐゴシック" pitchFamily="34" charset="-128"/>
              </a:rPr>
              <a:t>Ενδεικτικά αναφέρονται οι ∆είκτες ποιότητας - Μέτρησης Αποτελεσματικότητας και Αποδοτικότητας στον τομέα Εκπαίδευση: </a:t>
            </a:r>
          </a:p>
          <a:p>
            <a:pPr eaLnBrk="1" hangingPunct="1"/>
            <a:r>
              <a:rPr lang="el-GR" sz="1400" smtClean="0">
                <a:ea typeface="ＭＳ Ｐゴシック" pitchFamily="34" charset="-128"/>
              </a:rPr>
              <a:t>Αριθμός ατόμων που εγκαταλείπουν το σχολείο πριν την ολοκλήρωση της β</a:t>
            </a:r>
            <a:r>
              <a:rPr lang="el-GR" altLang="en-US" sz="1400" smtClean="0">
                <a:ea typeface="ＭＳ Ｐゴシック" pitchFamily="34" charset="-128"/>
              </a:rPr>
              <a:t>’</a:t>
            </a:r>
            <a:r>
              <a:rPr lang="el-GR" sz="1400" smtClean="0">
                <a:ea typeface="ＭＳ Ｐゴシック" pitchFamily="34" charset="-128"/>
              </a:rPr>
              <a:t>θμιας και α</a:t>
            </a:r>
            <a:r>
              <a:rPr lang="el-GR" altLang="en-US" sz="1400" smtClean="0">
                <a:ea typeface="ＭＳ Ｐゴシック" pitchFamily="34" charset="-128"/>
              </a:rPr>
              <a:t>’</a:t>
            </a:r>
            <a:r>
              <a:rPr lang="el-GR" sz="1400" smtClean="0">
                <a:ea typeface="ＭＳ Ｐゴシック" pitchFamily="34" charset="-128"/>
              </a:rPr>
              <a:t>θμιας εκπαίδευσης/έτος </a:t>
            </a:r>
          </a:p>
          <a:p>
            <a:pPr eaLnBrk="1" hangingPunct="1"/>
            <a:r>
              <a:rPr lang="el-GR" sz="1400" smtClean="0">
                <a:ea typeface="ＭＳ Ｐゴシック" pitchFamily="34" charset="-128"/>
              </a:rPr>
              <a:t>Αριθμός δια-πολιτισμικών σχολείων ανά περιφέρεια (ποσοστό μαθητών στο σύνολο των μαθητών) που φοιτούν σε δια-πολιτισμικά σχολεία </a:t>
            </a:r>
          </a:p>
          <a:p>
            <a:pPr eaLnBrk="1" hangingPunct="1"/>
            <a:r>
              <a:rPr lang="el-GR" sz="1400" smtClean="0">
                <a:ea typeface="ＭＳ Ｐゴシック" pitchFamily="34" charset="-128"/>
              </a:rPr>
              <a:t>Ποσοστό αλλοδαπών μαθητών στο σύνολο (των μαθητών) </a:t>
            </a:r>
          </a:p>
          <a:p>
            <a:pPr eaLnBrk="1" hangingPunct="1"/>
            <a:r>
              <a:rPr lang="el-GR" sz="1400" smtClean="0">
                <a:ea typeface="ＭＳ Ｐゴシック" pitchFamily="34" charset="-128"/>
              </a:rPr>
              <a:t>Αριθμός ολοήμερων/απογευματινών σχολείων </a:t>
            </a:r>
          </a:p>
          <a:p>
            <a:pPr eaLnBrk="1" hangingPunct="1"/>
            <a:r>
              <a:rPr lang="el-GR" sz="1400" smtClean="0">
                <a:ea typeface="ＭＳ Ｐゴシック" pitchFamily="34" charset="-128"/>
              </a:rPr>
              <a:t>∆απάνες πολιτικών για την παιδεία ως ποσοστό του ΑΕΠ </a:t>
            </a:r>
          </a:p>
          <a:p>
            <a:pPr eaLnBrk="1" hangingPunct="1"/>
            <a:r>
              <a:rPr lang="el-GR" sz="1400" smtClean="0">
                <a:ea typeface="ＭＳ Ｐゴシック" pitchFamily="34" charset="-128"/>
              </a:rPr>
              <a:t>Μέσος όρος καθηγητών/σύνολο μαθητών </a:t>
            </a:r>
          </a:p>
          <a:p>
            <a:pPr eaLnBrk="1" hangingPunct="1"/>
            <a:r>
              <a:rPr lang="el-GR" sz="1400" smtClean="0">
                <a:ea typeface="ＭＳ Ｐゴシック" pitchFamily="34" charset="-128"/>
              </a:rPr>
              <a:t>Μέσος όρος Η/Υ / σύνολο μαθητών </a:t>
            </a:r>
          </a:p>
          <a:p>
            <a:pPr eaLnBrk="1" hangingPunct="1"/>
            <a:r>
              <a:rPr lang="el-GR" sz="1400" smtClean="0">
                <a:ea typeface="ＭＳ Ｐゴシック" pitchFamily="34" charset="-128"/>
              </a:rPr>
              <a:t>Ποσοστό μαθητών σε σχολεία που διαθέτουν εργαστήρια που χρησιμοποιούνται </a:t>
            </a:r>
          </a:p>
          <a:p>
            <a:pPr eaLnBrk="1" hangingPunct="1"/>
            <a:r>
              <a:rPr lang="el-GR" sz="1400" smtClean="0">
                <a:ea typeface="ＭＳ Ｐゴシック" pitchFamily="34" charset="-128"/>
              </a:rPr>
              <a:t>Ποσοστό σχολείων ανά εκπαιδευτική βαθμίδα που διαθέτειβιβλιοθήκη που χρησιμοποιείται </a:t>
            </a:r>
          </a:p>
          <a:p>
            <a:pPr eaLnBrk="1" hangingPunct="1"/>
            <a:r>
              <a:rPr lang="el-GR" sz="1400" smtClean="0">
                <a:ea typeface="ＭＳ Ｐゴシック" pitchFamily="34" charset="-128"/>
              </a:rPr>
              <a:t>Αριθμός μαθητών που επωφελούνται από προγράμματα ενισχυτικής εκπαίδευσης/έτος </a:t>
            </a:r>
          </a:p>
          <a:p>
            <a:pPr eaLnBrk="1" hangingPunct="1"/>
            <a:r>
              <a:rPr lang="el-GR" sz="1400" smtClean="0">
                <a:ea typeface="ＭＳ Ｐゴシック" pitchFamily="34" charset="-128"/>
              </a:rPr>
              <a:t>Ποσοστό ενηλίκων (στο σύνολο του ενεργού πληθυσμού) που συμμετέχουν σε προγράμματα δια βίου εκπαίδευσηςΠοσοστό κατόχων διπλωμάτων ξένων γλωσσών (στο σύνολο του πληθυσμού)</a:t>
            </a:r>
            <a:br>
              <a:rPr lang="el-GR" sz="1400" smtClean="0">
                <a:ea typeface="ＭＳ Ｐゴシック" pitchFamily="34" charset="-128"/>
              </a:rPr>
            </a:br>
            <a:r>
              <a:rPr lang="el-GR" sz="1400" smtClean="0">
                <a:ea typeface="ＭＳ Ｐゴシック" pitchFamily="34" charset="-128"/>
              </a:rPr>
              <a:t>Ποσοστό αναλφάβητων/σύνολο πληθυσμού </a:t>
            </a:r>
          </a:p>
          <a:p>
            <a:pPr eaLnBrk="1" hangingPunct="1"/>
            <a:r>
              <a:rPr lang="el-GR" sz="1400" b="1" smtClean="0">
                <a:ea typeface="ＭＳ Ｐゴシック" pitchFamily="34" charset="-128"/>
              </a:rPr>
              <a:t>Πηγή:  ΕΚΔΔ Σεμινάριο: Κοινό Πλαίσιο Αξιολόγησης Δείκτες μέτρησης Αποδοτικότητας </a:t>
            </a:r>
          </a:p>
          <a:p>
            <a:pPr eaLnBrk="1" hangingPunct="1"/>
            <a:endParaRPr lang="el-GR" sz="1400" smtClean="0">
              <a:ea typeface="ＭＳ Ｐゴシック" pitchFamily="34" charset="-128"/>
            </a:endParaRPr>
          </a:p>
        </p:txBody>
      </p:sp>
    </p:spTree>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762000" y="269875"/>
            <a:ext cx="8077200" cy="1143000"/>
          </a:xfrm>
        </p:spPr>
        <p:txBody>
          <a:bodyPr/>
          <a:lstStyle/>
          <a:p>
            <a:pPr eaLnBrk="1" hangingPunct="1"/>
            <a:r>
              <a:rPr lang="el-GR" smtClean="0">
                <a:ea typeface="ＭＳ Ｐゴシック" pitchFamily="34" charset="-128"/>
              </a:rPr>
              <a:t>ΠΙΘΑΝΟΙ ΔΕΙΚΤΕΣ ΠΟΙΟΤΗΤΑΣ</a:t>
            </a:r>
            <a:endParaRPr smtClean="0">
              <a:ea typeface="ＭＳ Ｐゴシック" pitchFamily="34" charset="-128"/>
            </a:endParaRPr>
          </a:p>
        </p:txBody>
      </p:sp>
      <p:sp>
        <p:nvSpPr>
          <p:cNvPr id="65538" name="Content Placeholder 2"/>
          <p:cNvSpPr>
            <a:spLocks noGrp="1"/>
          </p:cNvSpPr>
          <p:nvPr>
            <p:ph idx="1"/>
          </p:nvPr>
        </p:nvSpPr>
        <p:spPr>
          <a:xfrm>
            <a:off x="762000" y="1597025"/>
            <a:ext cx="8077200" cy="4297363"/>
          </a:xfrm>
        </p:spPr>
        <p:txBody>
          <a:bodyPr/>
          <a:lstStyle/>
          <a:p>
            <a:pPr eaLnBrk="1" hangingPunct="1">
              <a:lnSpc>
                <a:spcPct val="80000"/>
              </a:lnSpc>
            </a:pPr>
            <a:r>
              <a:rPr lang="el-GR" sz="1200" smtClean="0">
                <a:ea typeface="ＭＳ Ｐゴシック" pitchFamily="34" charset="-128"/>
              </a:rPr>
              <a:t>Β. Γ</a:t>
            </a:r>
            <a:r>
              <a:rPr lang="el-GR" altLang="en-US" sz="1200" smtClean="0">
                <a:ea typeface="ＭＳ Ｐゴシック" pitchFamily="34" charset="-128"/>
              </a:rPr>
              <a:t>’</a:t>
            </a:r>
            <a:r>
              <a:rPr lang="el-GR" sz="1200" smtClean="0">
                <a:ea typeface="ＭＳ Ｐゴシック" pitchFamily="34" charset="-128"/>
              </a:rPr>
              <a:t> ΒΑΘΜΙΑ ΕΚΠΑΙ∆ΕΥΣΗ</a:t>
            </a:r>
          </a:p>
          <a:p>
            <a:pPr eaLnBrk="1" hangingPunct="1">
              <a:lnSpc>
                <a:spcPct val="80000"/>
              </a:lnSpc>
            </a:pPr>
            <a:r>
              <a:rPr lang="el-GR" sz="1200" smtClean="0">
                <a:ea typeface="ＭＳ Ｐゴシック" pitchFamily="34" charset="-128"/>
              </a:rPr>
              <a:t>Ποσοστό αποφοίτων γ</a:t>
            </a:r>
            <a:r>
              <a:rPr lang="el-GR" altLang="en-US" sz="1200" smtClean="0">
                <a:ea typeface="ＭＳ Ｐゴシック" pitchFamily="34" charset="-128"/>
              </a:rPr>
              <a:t>’</a:t>
            </a:r>
            <a:r>
              <a:rPr lang="el-GR" sz="1200" smtClean="0">
                <a:ea typeface="ＭＳ Ｐゴシック" pitchFamily="34" charset="-128"/>
              </a:rPr>
              <a:t>βάθμιας εκπαίδευσης που βρίσκουν εργασία στον τομέα των σπουδών τους εντός 6 μηνών από την έναρξη αναζήτησης </a:t>
            </a:r>
          </a:p>
          <a:p>
            <a:pPr eaLnBrk="1" hangingPunct="1">
              <a:lnSpc>
                <a:spcPct val="80000"/>
              </a:lnSpc>
            </a:pPr>
            <a:r>
              <a:rPr lang="el-GR" sz="1200" smtClean="0">
                <a:ea typeface="ＭＳ Ｐゴシック" pitchFamily="34" charset="-128"/>
              </a:rPr>
              <a:t>Αριθμός διεθνών δημοσιεύσεων κατ</a:t>
            </a:r>
            <a:r>
              <a:rPr lang="el-GR" altLang="en-US" sz="1200" smtClean="0">
                <a:ea typeface="ＭＳ Ｐゴシック" pitchFamily="34" charset="-128"/>
              </a:rPr>
              <a:t>’</a:t>
            </a:r>
            <a:r>
              <a:rPr lang="el-GR" sz="1200" smtClean="0">
                <a:ea typeface="ＭＳ Ｐゴシック" pitchFamily="34" charset="-128"/>
              </a:rPr>
              <a:t> έτος ανά Πανεπιστημιακή Σχολή </a:t>
            </a:r>
          </a:p>
          <a:p>
            <a:pPr eaLnBrk="1" hangingPunct="1">
              <a:lnSpc>
                <a:spcPct val="80000"/>
              </a:lnSpc>
            </a:pPr>
            <a:r>
              <a:rPr lang="el-GR" sz="1200" smtClean="0">
                <a:ea typeface="ＭＳ Ｐゴシック" pitchFamily="34" charset="-128"/>
              </a:rPr>
              <a:t>Αριθμός βραβείων/αναγνωρίσεων σε διεθνείς διαγωνισμούς ανά </a:t>
            </a:r>
          </a:p>
          <a:p>
            <a:pPr eaLnBrk="1" hangingPunct="1">
              <a:lnSpc>
                <a:spcPct val="80000"/>
              </a:lnSpc>
            </a:pPr>
            <a:r>
              <a:rPr lang="el-GR" sz="1200" smtClean="0">
                <a:ea typeface="ＭＳ Ｐゴシック" pitchFamily="34" charset="-128"/>
              </a:rPr>
              <a:t>Πανεπιστημιακή Σχολή </a:t>
            </a:r>
          </a:p>
          <a:p>
            <a:pPr eaLnBrk="1" hangingPunct="1">
              <a:lnSpc>
                <a:spcPct val="80000"/>
              </a:lnSpc>
            </a:pPr>
            <a:r>
              <a:rPr lang="el-GR" sz="1300" smtClean="0">
                <a:ea typeface="ＭＳ Ｐゴシック" pitchFamily="34" charset="-128"/>
              </a:rPr>
              <a:t>Αριθμός πιστοποιημένων Πανεπιστημιακών σχολών (ISO κλπ) </a:t>
            </a:r>
          </a:p>
          <a:p>
            <a:pPr eaLnBrk="1" hangingPunct="1">
              <a:lnSpc>
                <a:spcPct val="80000"/>
              </a:lnSpc>
            </a:pPr>
            <a:r>
              <a:rPr lang="el-GR" sz="1300" smtClean="0">
                <a:ea typeface="ＭＳ Ｐゴシック" pitchFamily="34" charset="-128"/>
              </a:rPr>
              <a:t>Αριθμός συμμετοχών σε προγράμματα Έρευνας, Τεχνολογίας &amp; </a:t>
            </a:r>
          </a:p>
          <a:p>
            <a:pPr eaLnBrk="1" hangingPunct="1">
              <a:lnSpc>
                <a:spcPct val="80000"/>
              </a:lnSpc>
            </a:pPr>
            <a:r>
              <a:rPr lang="el-GR" sz="1300" smtClean="0">
                <a:ea typeface="ＭＳ Ｐゴシック" pitchFamily="34" charset="-128"/>
              </a:rPr>
              <a:t>Καινοτομίας (διεθνή &amp; εθνικά), ανά Πανεπιστημιακή Σχολή </a:t>
            </a:r>
          </a:p>
          <a:p>
            <a:pPr eaLnBrk="1" hangingPunct="1">
              <a:lnSpc>
                <a:spcPct val="80000"/>
              </a:lnSpc>
            </a:pPr>
            <a:r>
              <a:rPr lang="el-GR" sz="1300" smtClean="0">
                <a:ea typeface="ＭＳ Ｐゴシック" pitchFamily="34" charset="-128"/>
              </a:rPr>
              <a:t>Αριθμός έργων/μελετών που έχουν ανατεθεί από τον ιδιωτικό τομέα, </a:t>
            </a:r>
          </a:p>
          <a:p>
            <a:pPr eaLnBrk="1" hangingPunct="1">
              <a:lnSpc>
                <a:spcPct val="80000"/>
              </a:lnSpc>
            </a:pPr>
            <a:r>
              <a:rPr lang="el-GR" sz="1300" smtClean="0">
                <a:ea typeface="ＭＳ Ｐゴシック" pitchFamily="34" charset="-128"/>
              </a:rPr>
              <a:t>ανά Πανεπιστημιακή/Τεχνολογική Σχολή </a:t>
            </a:r>
          </a:p>
          <a:p>
            <a:pPr eaLnBrk="1" hangingPunct="1">
              <a:lnSpc>
                <a:spcPct val="80000"/>
              </a:lnSpc>
            </a:pPr>
            <a:r>
              <a:rPr lang="el-GR" sz="1300" smtClean="0">
                <a:ea typeface="ＭＳ Ｐゴシック" pitchFamily="34" charset="-128"/>
              </a:rPr>
              <a:t>Κόστος φοιτητή τριτοβάθμιας εκπαίδευσης ανά πρόγραμμα σπουδών </a:t>
            </a:r>
          </a:p>
          <a:p>
            <a:pPr eaLnBrk="1" hangingPunct="1">
              <a:lnSpc>
                <a:spcPct val="80000"/>
              </a:lnSpc>
            </a:pPr>
            <a:r>
              <a:rPr lang="el-GR" sz="1300" smtClean="0">
                <a:ea typeface="ＭＳ Ｐゴシック" pitchFamily="34" charset="-128"/>
              </a:rPr>
              <a:t>Ο βαθμός ικανοποίησης των μαθητών/φοιτητών </a:t>
            </a:r>
          </a:p>
          <a:p>
            <a:pPr eaLnBrk="1" hangingPunct="1">
              <a:lnSpc>
                <a:spcPct val="80000"/>
              </a:lnSpc>
            </a:pPr>
            <a:r>
              <a:rPr lang="el-GR" sz="1300" smtClean="0">
                <a:ea typeface="ＭＳ Ｐゴシック" pitchFamily="34" charset="-128"/>
              </a:rPr>
              <a:t>Η απορρόφηση τους από την αγορά εργασίας </a:t>
            </a:r>
          </a:p>
          <a:p>
            <a:pPr eaLnBrk="1" hangingPunct="1">
              <a:lnSpc>
                <a:spcPct val="80000"/>
              </a:lnSpc>
            </a:pPr>
            <a:r>
              <a:rPr lang="el-GR" sz="1300" smtClean="0">
                <a:ea typeface="ＭＳ Ｐゴシック" pitchFamily="34" charset="-128"/>
              </a:rPr>
              <a:t>Οι υποδομές του εκπαιδευτικού ιδρύματος (βιβλιοθήκες, γραμματεία, </a:t>
            </a:r>
          </a:p>
          <a:p>
            <a:pPr eaLnBrk="1" hangingPunct="1">
              <a:lnSpc>
                <a:spcPct val="80000"/>
              </a:lnSpc>
            </a:pPr>
            <a:r>
              <a:rPr lang="el-GR" sz="1300" smtClean="0">
                <a:ea typeface="ＭＳ Ｐゴシック" pitchFamily="34" charset="-128"/>
              </a:rPr>
              <a:t>κοινόχρηστοι χώροι, χώροι αναψυχής κλπ). </a:t>
            </a:r>
          </a:p>
          <a:p>
            <a:pPr eaLnBrk="1" hangingPunct="1">
              <a:lnSpc>
                <a:spcPct val="80000"/>
              </a:lnSpc>
            </a:pPr>
            <a:r>
              <a:rPr lang="el-GR" sz="1300" smtClean="0">
                <a:ea typeface="ＭＳ Ｐゴシック" pitchFamily="34" charset="-128"/>
              </a:rPr>
              <a:t>Η συμβολή του εκπαιδευτικού προσωπικού στην προώθηση της γνώσης </a:t>
            </a:r>
          </a:p>
          <a:p>
            <a:pPr eaLnBrk="1" hangingPunct="1">
              <a:lnSpc>
                <a:spcPct val="80000"/>
              </a:lnSpc>
            </a:pPr>
            <a:r>
              <a:rPr lang="el-GR" sz="1300" smtClean="0">
                <a:ea typeface="ＭＳ Ｐゴシック" pitchFamily="34" charset="-128"/>
              </a:rPr>
              <a:t>και της επιστήμης. </a:t>
            </a:r>
          </a:p>
          <a:p>
            <a:pPr eaLnBrk="1" hangingPunct="1">
              <a:lnSpc>
                <a:spcPct val="80000"/>
              </a:lnSpc>
            </a:pPr>
            <a:r>
              <a:rPr lang="el-GR" sz="1300" smtClean="0">
                <a:ea typeface="ＭＳ Ｐゴシック" pitchFamily="34" charset="-128"/>
              </a:rPr>
              <a:t>Οικονομικοί δείκτες απόδοσης του ιδρύματος κ.α. </a:t>
            </a:r>
          </a:p>
          <a:p>
            <a:pPr eaLnBrk="1" hangingPunct="1">
              <a:lnSpc>
                <a:spcPct val="80000"/>
              </a:lnSpc>
            </a:pPr>
            <a:r>
              <a:rPr lang="el-GR" sz="1300" b="1" smtClean="0">
                <a:ea typeface="ＭＳ Ｐゴシック" pitchFamily="34" charset="-128"/>
              </a:rPr>
              <a:t>Πηγή:  ΕΚΔΔ Σεμινάριο: Κοινό Πλαίσιο Αξιολόγησης Δείκτες μέτρησης Αποδοτικότητας </a:t>
            </a:r>
          </a:p>
          <a:p>
            <a:pPr eaLnBrk="1" hangingPunct="1">
              <a:lnSpc>
                <a:spcPct val="80000"/>
              </a:lnSpc>
            </a:pPr>
            <a:endParaRPr lang="en-US" sz="300" smtClean="0">
              <a:ea typeface="ＭＳ Ｐゴシック" pitchFamily="34" charset="-128"/>
            </a:endParaRPr>
          </a:p>
          <a:p>
            <a:pPr eaLnBrk="1" hangingPunct="1">
              <a:lnSpc>
                <a:spcPct val="80000"/>
              </a:lnSpc>
            </a:pPr>
            <a:endParaRPr lang="en-US" sz="1300" smtClean="0">
              <a:ea typeface="ＭＳ Ｐゴシック" pitchFamily="34" charset="-128"/>
            </a:endParaRPr>
          </a:p>
        </p:txBody>
      </p:sp>
    </p:spTree>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762000" y="269875"/>
            <a:ext cx="8077200" cy="1025525"/>
          </a:xfrm>
        </p:spPr>
        <p:txBody>
          <a:bodyPr/>
          <a:lstStyle/>
          <a:p>
            <a:pPr algn="ctr" eaLnBrk="1" hangingPunct="1"/>
            <a:r>
              <a:rPr lang="el-GR" sz="2400" smtClean="0">
                <a:ea typeface="ＭＳ Ｐゴシック" pitchFamily="34" charset="-128"/>
              </a:rPr>
              <a:t>«Πιθανές» Διαδικασίες για το ΣΔΠ ενός Εκπαιδευτικού Οργανισμού </a:t>
            </a:r>
            <a:endParaRPr sz="2400" smtClean="0">
              <a:ea typeface="ＭＳ Ｐゴシック" pitchFamily="34" charset="-128"/>
            </a:endParaRPr>
          </a:p>
        </p:txBody>
      </p:sp>
      <p:sp>
        <p:nvSpPr>
          <p:cNvPr id="66562" name="Content Placeholder 2"/>
          <p:cNvSpPr>
            <a:spLocks noGrp="1"/>
          </p:cNvSpPr>
          <p:nvPr>
            <p:ph idx="1"/>
          </p:nvPr>
        </p:nvSpPr>
        <p:spPr>
          <a:xfrm>
            <a:off x="762000" y="1295400"/>
            <a:ext cx="8077200" cy="4598988"/>
          </a:xfrm>
        </p:spPr>
        <p:txBody>
          <a:bodyPr/>
          <a:lstStyle/>
          <a:p>
            <a:pPr marL="342900" lvl="1" indent="-342900" eaLnBrk="1" hangingPunct="1">
              <a:lnSpc>
                <a:spcPct val="80000"/>
              </a:lnSpc>
              <a:buFont typeface="Arial" pitchFamily="34" charset="0"/>
              <a:buChar char="•"/>
            </a:pPr>
            <a:r>
              <a:rPr lang="el-GR" sz="1800" smtClean="0">
                <a:ea typeface="ＭＳ Ｐゴシック" pitchFamily="34" charset="-128"/>
              </a:rPr>
              <a:t>Ανάπτυξη οδηγού σπουδών</a:t>
            </a:r>
          </a:p>
          <a:p>
            <a:pPr marL="342900" lvl="1" indent="-342900" eaLnBrk="1" hangingPunct="1">
              <a:lnSpc>
                <a:spcPct val="80000"/>
              </a:lnSpc>
              <a:buFont typeface="Arial" pitchFamily="34" charset="0"/>
              <a:buChar char="•"/>
            </a:pPr>
            <a:r>
              <a:rPr lang="el-GR" sz="1800" smtClean="0">
                <a:ea typeface="ＭＳ Ｐゴシック" pitchFamily="34" charset="-128"/>
              </a:rPr>
              <a:t>Παροχή εκπαιδευτικής υπηρεσίας  </a:t>
            </a:r>
          </a:p>
          <a:p>
            <a:pPr marL="342900" lvl="1" indent="-342900" eaLnBrk="1" hangingPunct="1">
              <a:lnSpc>
                <a:spcPct val="80000"/>
              </a:lnSpc>
              <a:buFont typeface="Arial" pitchFamily="34" charset="0"/>
              <a:buChar char="•"/>
            </a:pPr>
            <a:r>
              <a:rPr lang="el-GR" sz="1800" smtClean="0">
                <a:ea typeface="ＭＳ Ｐゴシック" pitchFamily="34" charset="-128"/>
              </a:rPr>
              <a:t>Έγκριση, στοχοθεσία και περιοδική αναθεώρηση των εκπαιδευτικών προγραμμάτων. </a:t>
            </a:r>
          </a:p>
          <a:p>
            <a:pPr marL="342900" lvl="1" indent="-342900" eaLnBrk="1" hangingPunct="1">
              <a:lnSpc>
                <a:spcPct val="80000"/>
              </a:lnSpc>
              <a:buFont typeface="Arial" pitchFamily="34" charset="0"/>
              <a:buChar char="•"/>
            </a:pPr>
            <a:r>
              <a:rPr lang="el-GR" sz="1800" smtClean="0">
                <a:ea typeface="ＭＳ Ｐゴシック" pitchFamily="34" charset="-128"/>
              </a:rPr>
              <a:t>Ανάπτυξη και δημοσιοποίηση στόχων εκπαίδευσης, σχεδιασμός  νέων εκπαιδευτικών προγραμμάτων</a:t>
            </a:r>
            <a:r>
              <a:rPr lang="en-GB" sz="1800" smtClean="0">
                <a:ea typeface="ＭＳ Ｐゴシック" pitchFamily="34" charset="-128"/>
              </a:rPr>
              <a:t> </a:t>
            </a:r>
          </a:p>
          <a:p>
            <a:pPr marL="342900" lvl="1" indent="-342900" eaLnBrk="1" hangingPunct="1">
              <a:lnSpc>
                <a:spcPct val="80000"/>
              </a:lnSpc>
              <a:buFont typeface="Arial" pitchFamily="34" charset="0"/>
              <a:buChar char="•"/>
            </a:pPr>
            <a:r>
              <a:rPr lang="el-GR" sz="1800" smtClean="0">
                <a:ea typeface="ＭＳ Ｐゴシック" pitchFamily="34" charset="-128"/>
              </a:rPr>
              <a:t>Μελέτη για την ανάπτυξη νέων μορφών  στην παροχή της εκπαιδευτικής διαδικασίας (εκπαίδευση από απόσταση, full time, part – time, e- l</a:t>
            </a:r>
            <a:r>
              <a:rPr lang="en-GB" sz="1800" smtClean="0">
                <a:ea typeface="ＭＳ Ｐゴシック" pitchFamily="34" charset="-128"/>
              </a:rPr>
              <a:t>e</a:t>
            </a:r>
            <a:r>
              <a:rPr lang="el-GR" sz="1800" smtClean="0">
                <a:ea typeface="ＭＳ Ｐゴシック" pitchFamily="34" charset="-128"/>
              </a:rPr>
              <a:t>arning), </a:t>
            </a:r>
            <a:endParaRPr lang="en-GB" sz="1800" smtClean="0">
              <a:ea typeface="ＭＳ Ｐゴシック" pitchFamily="34" charset="-128"/>
            </a:endParaRPr>
          </a:p>
          <a:p>
            <a:pPr marL="342900" lvl="1" indent="-342900" eaLnBrk="1" hangingPunct="1">
              <a:lnSpc>
                <a:spcPct val="80000"/>
              </a:lnSpc>
              <a:buFont typeface="Arial" pitchFamily="34" charset="0"/>
              <a:buChar char="•"/>
            </a:pPr>
            <a:r>
              <a:rPr lang="el-GR" sz="1800" smtClean="0">
                <a:ea typeface="ＭＳ Ｐゴシック" pitchFamily="34" charset="-128"/>
              </a:rPr>
              <a:t>Εξασφάλιση των αναγκαίων δομών για την παροχή της εκπαίδευσης (χώροι, τρόποι διδασκαλίας).</a:t>
            </a:r>
          </a:p>
          <a:p>
            <a:pPr marL="342900" lvl="1" indent="-342900" eaLnBrk="1" hangingPunct="1">
              <a:lnSpc>
                <a:spcPct val="80000"/>
              </a:lnSpc>
              <a:buFont typeface="Arial" pitchFamily="34" charset="0"/>
              <a:buChar char="•"/>
            </a:pPr>
            <a:r>
              <a:rPr lang="el-GR" sz="1800" smtClean="0">
                <a:ea typeface="ＭＳ Ｐゴシック" pitchFamily="34" charset="-128"/>
              </a:rPr>
              <a:t>Ενσωμάτωση καλών πρακτικών στη διδασκαλία </a:t>
            </a:r>
          </a:p>
          <a:p>
            <a:pPr marL="342900" lvl="1" indent="-342900" eaLnBrk="1" hangingPunct="1">
              <a:lnSpc>
                <a:spcPct val="80000"/>
              </a:lnSpc>
              <a:buFont typeface="Arial" pitchFamily="34" charset="0"/>
              <a:buChar char="•"/>
            </a:pPr>
            <a:r>
              <a:rPr lang="el-GR" sz="1800" smtClean="0">
                <a:ea typeface="ＭＳ Ｐゴシック" pitchFamily="34" charset="-128"/>
              </a:rPr>
              <a:t>Εκπαίδευση προσωπικού </a:t>
            </a:r>
          </a:p>
          <a:p>
            <a:pPr marL="342900" lvl="1" indent="-342900" eaLnBrk="1" hangingPunct="1">
              <a:lnSpc>
                <a:spcPct val="80000"/>
              </a:lnSpc>
              <a:buFont typeface="Arial" pitchFamily="34" charset="0"/>
              <a:buChar char="•"/>
            </a:pPr>
            <a:r>
              <a:rPr lang="el-GR" sz="1800" smtClean="0">
                <a:ea typeface="ＭＳ Ｐゴシック" pitchFamily="34" charset="-128"/>
              </a:rPr>
              <a:t>Οργάνωση συχνών περιοδικών  αναθεωρήσεων των προγραμμάτων βάσει των εκάστοτε υφισταμένων αναγκών, </a:t>
            </a:r>
          </a:p>
          <a:p>
            <a:pPr eaLnBrk="1" hangingPunct="1">
              <a:lnSpc>
                <a:spcPct val="80000"/>
              </a:lnSpc>
            </a:pPr>
            <a:endParaRPr lang="en-US" sz="1800" smtClean="0">
              <a:ea typeface="ＭＳ Ｐゴシック" pitchFamily="34" charset="-128"/>
            </a:endParaRPr>
          </a:p>
        </p:txBody>
      </p:sp>
    </p:spTree>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custDataLst>
              <p:tags r:id="rId2"/>
            </p:custDataLst>
          </p:nvPr>
        </p:nvSpPr>
        <p:spPr>
          <a:xfrm>
            <a:off x="762000" y="269875"/>
            <a:ext cx="8077200" cy="1143000"/>
          </a:xfrm>
        </p:spPr>
        <p:txBody>
          <a:bodyPr/>
          <a:lstStyle/>
          <a:p>
            <a:pPr eaLnBrk="1" hangingPunct="1"/>
            <a:r>
              <a:rPr smtClean="0">
                <a:ea typeface="ＭＳ Ｐゴシック" pitchFamily="34" charset="-128"/>
              </a:rPr>
              <a:t>Resources</a:t>
            </a:r>
          </a:p>
        </p:txBody>
      </p:sp>
      <p:sp>
        <p:nvSpPr>
          <p:cNvPr id="67586" name="Rectangle 3"/>
          <p:cNvSpPr>
            <a:spLocks noGrp="1" noChangeArrowheads="1"/>
          </p:cNvSpPr>
          <p:nvPr>
            <p:ph type="body" idx="1"/>
            <p:custDataLst>
              <p:tags r:id="rId3"/>
            </p:custDataLst>
          </p:nvPr>
        </p:nvSpPr>
        <p:spPr>
          <a:xfrm>
            <a:off x="762000" y="1597025"/>
            <a:ext cx="8077200" cy="4297363"/>
          </a:xfrm>
        </p:spPr>
        <p:txBody>
          <a:bodyPr/>
          <a:lstStyle/>
          <a:p>
            <a:pPr eaLnBrk="1" hangingPunct="1"/>
            <a:r>
              <a:rPr lang="el-GR" sz="1800" smtClean="0">
                <a:ea typeface="ＭＳ Ｐゴシック" pitchFamily="34" charset="-128"/>
              </a:rPr>
              <a:t>Διεθνής Οργανισμός Τυποποίησης</a:t>
            </a:r>
            <a:r>
              <a:rPr lang="en-US" sz="1800" smtClean="0">
                <a:ea typeface="ＭＳ Ｐゴシック" pitchFamily="34" charset="-128"/>
              </a:rPr>
              <a:t/>
            </a:r>
            <a:br>
              <a:rPr lang="en-US" sz="1800" smtClean="0">
                <a:ea typeface="ＭＳ Ｐゴシック" pitchFamily="34" charset="-128"/>
              </a:rPr>
            </a:br>
            <a:r>
              <a:rPr lang="en-GB" sz="1800" u="sng" smtClean="0">
                <a:solidFill>
                  <a:schemeClr val="tx2"/>
                </a:solidFill>
                <a:ea typeface="ＭＳ Ｐゴシック" pitchFamily="34" charset="-128"/>
                <a:hlinkClick r:id="rId6"/>
              </a:rPr>
              <a:t>www.iso.org</a:t>
            </a:r>
            <a:endParaRPr lang="en-US" sz="1800" smtClean="0">
              <a:ea typeface="ＭＳ Ｐゴシック" pitchFamily="34" charset="-128"/>
            </a:endParaRPr>
          </a:p>
          <a:p>
            <a:pPr eaLnBrk="1" hangingPunct="1"/>
            <a:r>
              <a:rPr lang="el-GR" sz="1800" smtClean="0">
                <a:ea typeface="ＭＳ Ｐゴシック" pitchFamily="34" charset="-128"/>
              </a:rPr>
              <a:t>Αρχή Διασφάλισης Ποιότητας</a:t>
            </a:r>
            <a:r>
              <a:rPr lang="en-US" sz="1800" smtClean="0">
                <a:ea typeface="ＭＳ Ｐゴシック" pitchFamily="34" charset="-128"/>
              </a:rPr>
              <a:t/>
            </a:r>
            <a:br>
              <a:rPr lang="en-US" sz="1800" smtClean="0">
                <a:ea typeface="ＭＳ Ｐゴシック" pitchFamily="34" charset="-128"/>
              </a:rPr>
            </a:br>
            <a:r>
              <a:rPr lang="en-GB" sz="1800" u="sng" smtClean="0">
                <a:solidFill>
                  <a:schemeClr val="tx2"/>
                </a:solidFill>
                <a:ea typeface="ＭＳ Ｐゴシック" pitchFamily="34" charset="-128"/>
                <a:hlinkClick r:id="rId7"/>
              </a:rPr>
              <a:t>www.hqaa.gr</a:t>
            </a:r>
            <a:endParaRPr lang="el-GR" sz="1800" u="sng" smtClean="0">
              <a:solidFill>
                <a:schemeClr val="tx2"/>
              </a:solidFill>
              <a:ea typeface="ＭＳ Ｐゴシック" pitchFamily="34" charset="-128"/>
            </a:endParaRPr>
          </a:p>
          <a:p>
            <a:pPr eaLnBrk="1" hangingPunct="1"/>
            <a:r>
              <a:rPr lang="el-GR" sz="1800" u="sng" smtClean="0">
                <a:solidFill>
                  <a:schemeClr val="tx2"/>
                </a:solidFill>
                <a:ea typeface="ＭＳ Ｐゴシック" pitchFamily="34" charset="-128"/>
              </a:rPr>
              <a:t>Ελληνικός Οργανισμός Τυποποίησης</a:t>
            </a:r>
          </a:p>
          <a:p>
            <a:pPr eaLnBrk="1" hangingPunct="1">
              <a:buFont typeface="Arial" pitchFamily="34" charset="0"/>
              <a:buNone/>
            </a:pPr>
            <a:r>
              <a:rPr lang="en-GB" sz="1800" u="sng" smtClean="0">
                <a:solidFill>
                  <a:schemeClr val="tx2"/>
                </a:solidFill>
                <a:ea typeface="ＭＳ Ｐゴシック" pitchFamily="34" charset="-128"/>
              </a:rPr>
              <a:t> </a:t>
            </a:r>
            <a:r>
              <a:rPr lang="en-GB" sz="1800" smtClean="0">
                <a:solidFill>
                  <a:schemeClr val="tx2"/>
                </a:solidFill>
                <a:ea typeface="ＭＳ Ｐゴシック" pitchFamily="34" charset="-128"/>
              </a:rPr>
              <a:t>     </a:t>
            </a:r>
            <a:r>
              <a:rPr lang="en-GB" sz="1800" u="sng" smtClean="0">
                <a:solidFill>
                  <a:schemeClr val="tx2"/>
                </a:solidFill>
                <a:ea typeface="ＭＳ Ｐゴシック" pitchFamily="34" charset="-128"/>
                <a:hlinkClick r:id="rId8"/>
              </a:rPr>
              <a:t>www.elot.gr</a:t>
            </a:r>
            <a:endParaRPr lang="en-GB" sz="1800" u="sng" smtClean="0">
              <a:solidFill>
                <a:schemeClr val="tx2"/>
              </a:solidFill>
              <a:ea typeface="ＭＳ Ｐゴシック" pitchFamily="34" charset="-128"/>
            </a:endParaRPr>
          </a:p>
          <a:p>
            <a:pPr eaLnBrk="1" hangingPunct="1">
              <a:buFont typeface="Arial" pitchFamily="34" charset="0"/>
              <a:buNone/>
            </a:pPr>
            <a:endParaRPr lang="el-GR" sz="1800" u="sng" smtClean="0">
              <a:solidFill>
                <a:schemeClr val="tx2"/>
              </a:solidFill>
              <a:ea typeface="ＭＳ Ｐゴシック" pitchFamily="34" charset="-128"/>
            </a:endParaRPr>
          </a:p>
          <a:p>
            <a:pPr eaLnBrk="1" hangingPunct="1"/>
            <a:endParaRPr lang="en-US" sz="1800" smtClean="0">
              <a:ea typeface="ＭＳ Ｐゴシック" pitchFamily="34" charset="-128"/>
            </a:endParaRPr>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875"/>
            <a:ext cx="8077200" cy="1025525"/>
          </a:xfrm>
        </p:spPr>
        <p:txBody>
          <a:bodyPr>
            <a:normAutofit/>
          </a:bodyPr>
          <a:lstStyle/>
          <a:p>
            <a:pPr algn="ctr" eaLnBrk="1" hangingPunct="1"/>
            <a:r>
              <a:rPr lang="el-GR" sz="3600" b="1" smtClean="0">
                <a:ea typeface="ＭＳ Ｐゴシック" pitchFamily="34" charset="-128"/>
              </a:rPr>
              <a:t> </a:t>
            </a:r>
            <a:br>
              <a:rPr lang="el-GR" sz="3600" b="1" smtClean="0">
                <a:ea typeface="ＭＳ Ｐゴシック" pitchFamily="34" charset="-128"/>
              </a:rPr>
            </a:br>
            <a:r>
              <a:rPr lang="el-GR" sz="2500" b="1" smtClean="0">
                <a:ea typeface="ＭＳ Ｐゴシック" pitchFamily="34" charset="-128"/>
              </a:rPr>
              <a:t>Έννοιες κλειδιά για την κατανόηση της Έννοιας της  Ποιότητας – Ορισμοί για την Ποιότητα</a:t>
            </a:r>
            <a:br>
              <a:rPr lang="el-GR" sz="2500" b="1" smtClean="0">
                <a:ea typeface="ＭＳ Ｐゴシック" pitchFamily="34" charset="-128"/>
              </a:rPr>
            </a:br>
            <a:r>
              <a:rPr lang="el-GR" sz="3200" b="1" smtClean="0">
                <a:ea typeface="ＭＳ Ｐゴシック" pitchFamily="34" charset="-128"/>
              </a:rPr>
              <a:t/>
            </a:r>
            <a:br>
              <a:rPr lang="el-GR" sz="3200" b="1" smtClean="0">
                <a:ea typeface="ＭＳ Ｐゴシック" pitchFamily="34" charset="-128"/>
              </a:rPr>
            </a:br>
            <a:endParaRPr sz="3600" smtClean="0">
              <a:ea typeface="ＭＳ Ｐゴシック" pitchFamily="34" charset="-128"/>
            </a:endParaRPr>
          </a:p>
        </p:txBody>
      </p:sp>
      <p:sp>
        <p:nvSpPr>
          <p:cNvPr id="23554" name="Content Placeholder 4"/>
          <p:cNvSpPr>
            <a:spLocks noGrp="1"/>
          </p:cNvSpPr>
          <p:nvPr>
            <p:ph idx="1"/>
            <p:custDataLst>
              <p:tags r:id="rId3"/>
            </p:custDataLst>
          </p:nvPr>
        </p:nvSpPr>
        <p:spPr>
          <a:xfrm>
            <a:off x="762000" y="1143000"/>
            <a:ext cx="8077200" cy="5257800"/>
          </a:xfrm>
        </p:spPr>
        <p:txBody>
          <a:bodyPr/>
          <a:lstStyle/>
          <a:p>
            <a:pPr algn="just" eaLnBrk="1" hangingPunct="1">
              <a:lnSpc>
                <a:spcPct val="80000"/>
              </a:lnSpc>
            </a:pPr>
            <a:endParaRPr lang="el-GR" sz="700" b="1" smtClean="0">
              <a:ea typeface="ＭＳ Ｐゴシック" pitchFamily="34" charset="-128"/>
            </a:endParaRPr>
          </a:p>
          <a:p>
            <a:pPr algn="just" eaLnBrk="1" hangingPunct="1">
              <a:lnSpc>
                <a:spcPct val="150000"/>
              </a:lnSpc>
              <a:buFont typeface="Arial" pitchFamily="34" charset="0"/>
              <a:buNone/>
            </a:pPr>
            <a:r>
              <a:rPr lang="el-GR" sz="1800" b="1" smtClean="0">
                <a:ea typeface="ＭＳ Ｐゴシック" pitchFamily="34" charset="-128"/>
              </a:rPr>
              <a:t>Κατά τον ορισμό του όρου πολλοί θεωρητικοί και ερευνητές σε θέματα ποιότητας χρησιμοποιούν φράσεις:</a:t>
            </a:r>
          </a:p>
          <a:p>
            <a:pPr eaLnBrk="1" hangingPunct="1">
              <a:lnSpc>
                <a:spcPct val="80000"/>
              </a:lnSpc>
            </a:pPr>
            <a:endParaRPr lang="el-GR" sz="1100" smtClean="0">
              <a:ea typeface="ＭＳ Ｐゴシック" pitchFamily="34" charset="-128"/>
            </a:endParaRPr>
          </a:p>
          <a:p>
            <a:pPr eaLnBrk="1" hangingPunct="1">
              <a:lnSpc>
                <a:spcPct val="80000"/>
              </a:lnSpc>
              <a:buFont typeface="Wingdings" pitchFamily="2" charset="2"/>
              <a:buChar char="q"/>
            </a:pPr>
            <a:r>
              <a:rPr lang="el-GR" sz="1800" smtClean="0">
                <a:ea typeface="ＭＳ Ｐゴシック" pitchFamily="34" charset="-128"/>
              </a:rPr>
              <a:t>Ανάγκες  καταναλωτών ( Πελάτες- Αποδέκτες Υπηρεσιών)</a:t>
            </a:r>
          </a:p>
          <a:p>
            <a:pPr eaLnBrk="1" hangingPunct="1">
              <a:lnSpc>
                <a:spcPct val="80000"/>
              </a:lnSpc>
              <a:buFont typeface="Wingdings" pitchFamily="2" charset="2"/>
              <a:buChar char="q"/>
            </a:pPr>
            <a:r>
              <a:rPr lang="el-GR" sz="1800" smtClean="0">
                <a:ea typeface="ＭＳ Ｐゴシック" pitchFamily="34" charset="-128"/>
              </a:rPr>
              <a:t>Ικανοποίηση Απαιτήσεων ( </a:t>
            </a:r>
            <a:r>
              <a:rPr lang="en-GB" sz="1800" smtClean="0">
                <a:ea typeface="ＭＳ Ｐゴシック" pitchFamily="34" charset="-128"/>
              </a:rPr>
              <a:t>Oakland)</a:t>
            </a:r>
          </a:p>
          <a:p>
            <a:pPr eaLnBrk="1" hangingPunct="1">
              <a:lnSpc>
                <a:spcPct val="80000"/>
              </a:lnSpc>
              <a:buFont typeface="Wingdings" pitchFamily="2" charset="2"/>
              <a:buChar char="q"/>
            </a:pPr>
            <a:r>
              <a:rPr lang="el-GR" sz="1800" smtClean="0">
                <a:ea typeface="ＭＳ Ｐゴシック" pitchFamily="34" charset="-128"/>
              </a:rPr>
              <a:t>Συμμόρφωση προς τις απαιτήσεις ( </a:t>
            </a:r>
            <a:r>
              <a:rPr lang="en-GB" sz="1800" smtClean="0">
                <a:ea typeface="ＭＳ Ｐゴシック" pitchFamily="34" charset="-128"/>
              </a:rPr>
              <a:t>Crosby)</a:t>
            </a:r>
          </a:p>
          <a:p>
            <a:pPr eaLnBrk="1" hangingPunct="1">
              <a:lnSpc>
                <a:spcPct val="80000"/>
              </a:lnSpc>
              <a:buFont typeface="Wingdings" pitchFamily="2" charset="2"/>
              <a:buChar char="q"/>
            </a:pPr>
            <a:r>
              <a:rPr lang="el-GR" sz="1800" smtClean="0">
                <a:ea typeface="ＭＳ Ｐゴシック" pitchFamily="34" charset="-128"/>
              </a:rPr>
              <a:t>Ικανοποίηση του πελάτη ( </a:t>
            </a:r>
            <a:r>
              <a:rPr lang="en-GB" sz="1800" smtClean="0">
                <a:ea typeface="ＭＳ Ｐゴシック" pitchFamily="34" charset="-128"/>
              </a:rPr>
              <a:t>Peters) </a:t>
            </a:r>
          </a:p>
          <a:p>
            <a:pPr algn="just" eaLnBrk="1" hangingPunct="1">
              <a:lnSpc>
                <a:spcPct val="150000"/>
              </a:lnSpc>
            </a:pPr>
            <a:r>
              <a:rPr lang="el-GR" sz="1800" smtClean="0">
                <a:ea typeface="ＭＳ Ｐゴシック" pitchFamily="34" charset="-128"/>
              </a:rPr>
              <a:t>Σύμφωνα με το πρότυπο ΕΝ ISO 8402 ο οποίος  έχει υιοθετηθεί και από τον Ελληνικό Οργανισμό Τυποποίησης (ΕΛ.Ο.Τ.): «το σύνολο των χαρακτηριστικών μιας οντότητας που της αποδίδουν την ικανότητα να ικανοποιεί εκφρασμένες και συνεπαγόμενες ανάγκες»</a:t>
            </a:r>
            <a:r>
              <a:rPr lang="en-GB" sz="1800" smtClean="0">
                <a:ea typeface="ＭＳ Ｐゴシック" pitchFamily="34" charset="-128"/>
              </a:rPr>
              <a:t>.</a:t>
            </a:r>
            <a:r>
              <a:rPr lang="el-GR" sz="1800" i="1" smtClean="0">
                <a:ea typeface="ＭＳ Ｐゴシック" pitchFamily="34" charset="-128"/>
              </a:rPr>
              <a:t> Ποιότητα είναι το σύνολο των χαρακτηριστικών ενός προϊόντος ή μιας υπηρεσίας που ικανοποιούν απαιτήσεις </a:t>
            </a:r>
            <a:r>
              <a:rPr lang="el-GR" sz="1800" i="1" baseline="30000" smtClean="0">
                <a:ea typeface="ＭＳ Ｐゴシック" pitchFamily="34" charset="-128"/>
              </a:rPr>
              <a:t> </a:t>
            </a:r>
            <a:r>
              <a:rPr lang="el-GR" sz="1800" b="1" i="1" smtClean="0">
                <a:ea typeface="ＭＳ Ｐゴシック" pitchFamily="34" charset="-128"/>
              </a:rPr>
              <a:t>(ISO 9000:2000, 3.1.1</a:t>
            </a:r>
            <a:r>
              <a:rPr lang="en-GB" sz="1800" smtClean="0">
                <a:ea typeface="ＭＳ Ｐゴシック" pitchFamily="34" charset="-128"/>
              </a:rPr>
              <a:t> )</a:t>
            </a:r>
            <a:endParaRPr lang="en-US" sz="1800" smtClean="0">
              <a:ea typeface="ＭＳ Ｐゴシック" pitchFamily="34" charset="-128"/>
            </a:endParaRPr>
          </a:p>
          <a:p>
            <a:pPr eaLnBrk="1" hangingPunct="1">
              <a:lnSpc>
                <a:spcPct val="80000"/>
              </a:lnSpc>
            </a:pPr>
            <a:endParaRPr lang="en-US" sz="1100" smtClean="0">
              <a:ea typeface="ＭＳ Ｐゴシック" pitchFamily="34" charset="-128"/>
            </a:endParaRPr>
          </a:p>
        </p:txBody>
      </p:sp>
    </p:spTree>
    <p:custDataLst>
      <p:tags r:id="rId1"/>
    </p:custData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762000" y="269875"/>
            <a:ext cx="8077200" cy="1143000"/>
          </a:xfrm>
        </p:spPr>
        <p:txBody>
          <a:bodyPr/>
          <a:lstStyle/>
          <a:p>
            <a:pPr eaLnBrk="1" hangingPunct="1"/>
            <a:r>
              <a:rPr lang="el-GR" smtClean="0">
                <a:ea typeface="ＭＳ Ｐゴシック" pitchFamily="34" charset="-128"/>
              </a:rPr>
              <a:t>ΒΙΒΛΙΟΓΡΑΦΙΑ</a:t>
            </a:r>
            <a:endParaRPr smtClean="0">
              <a:ea typeface="ＭＳ Ｐゴシック" pitchFamily="34" charset="-128"/>
            </a:endParaRPr>
          </a:p>
        </p:txBody>
      </p:sp>
      <p:sp>
        <p:nvSpPr>
          <p:cNvPr id="69634" name="Content Placeholder 2"/>
          <p:cNvSpPr>
            <a:spLocks noGrp="1"/>
          </p:cNvSpPr>
          <p:nvPr>
            <p:ph idx="1"/>
          </p:nvPr>
        </p:nvSpPr>
        <p:spPr>
          <a:xfrm>
            <a:off x="762000" y="1597025"/>
            <a:ext cx="8077200" cy="4297363"/>
          </a:xfrm>
        </p:spPr>
        <p:txBody>
          <a:bodyPr/>
          <a:lstStyle/>
          <a:p>
            <a:pPr eaLnBrk="1" hangingPunct="1">
              <a:lnSpc>
                <a:spcPct val="80000"/>
              </a:lnSpc>
            </a:pPr>
            <a:r>
              <a:rPr lang="el-GR" sz="1500" smtClean="0">
                <a:ea typeface="ＭＳ Ｐゴシック" pitchFamily="34" charset="-128"/>
              </a:rPr>
              <a:t>Ακριβός Χριστόδουλος, Ψαρόπουλος Χρήστος2008 Η Διοίκηση Ολικής Ποιότητας στις Υπηρεσίες του Δημοσίου και στον Χώρο της Εκπαίδευσης, Αθήνα</a:t>
            </a:r>
          </a:p>
          <a:p>
            <a:pPr eaLnBrk="1" hangingPunct="1">
              <a:lnSpc>
                <a:spcPct val="80000"/>
              </a:lnSpc>
            </a:pPr>
            <a:r>
              <a:rPr lang="el-GR" sz="1500" smtClean="0">
                <a:ea typeface="ＭＳ Ｐゴシック" pitchFamily="34" charset="-128"/>
              </a:rPr>
              <a:t>Ελληνικός Οργανισμός Τυποποίησης (2008) « Ελληνικό Πρότυπο ΕΝ </a:t>
            </a:r>
            <a:r>
              <a:rPr lang="en-US" sz="1500" smtClean="0">
                <a:ea typeface="ＭＳ Ｐゴシック" pitchFamily="34" charset="-128"/>
              </a:rPr>
              <a:t>ISO 9001:2008</a:t>
            </a:r>
            <a:r>
              <a:rPr lang="el-GR" sz="1500" smtClean="0">
                <a:ea typeface="ＭＳ Ｐゴシック" pitchFamily="34" charset="-128"/>
              </a:rPr>
              <a:t>», Αθήνα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Κατσαμπάνης Παναγιώτης (2003) « Το Πρότυπο </a:t>
            </a:r>
            <a:r>
              <a:rPr lang="en-US" sz="1500" smtClean="0">
                <a:ea typeface="ＭＳ Ｐゴシック" pitchFamily="34" charset="-128"/>
              </a:rPr>
              <a:t>ISO 9001</a:t>
            </a:r>
            <a:r>
              <a:rPr lang="el-GR" sz="1500" smtClean="0">
                <a:ea typeface="ＭＳ Ｐゴシック" pitchFamily="34" charset="-128"/>
              </a:rPr>
              <a:t>:2000 με απλά λόγια». Εκδόσεις </a:t>
            </a:r>
            <a:r>
              <a:rPr lang="en-US" sz="1500" smtClean="0">
                <a:ea typeface="ＭＳ Ｐゴシック" pitchFamily="34" charset="-128"/>
              </a:rPr>
              <a:t>IDEC A.E, </a:t>
            </a:r>
            <a:r>
              <a:rPr lang="el-GR" sz="1500" smtClean="0">
                <a:ea typeface="ＭＳ Ｐゴシック" pitchFamily="34" charset="-128"/>
              </a:rPr>
              <a:t>Πειραιάς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Κέφης Βασίλης (2005) «Διοίκηση Ολικής Ποιότητας- Θεωρία &amp; Πρότυπα» Εκδόσεις Κριτική, Αθήνα.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Λογοθέτης Ν (1993)., «Μάνατζμεντ Ολικής Ποιότητας», Αθήνα,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Κουτούζης Μ., (1999): «Γενικές Αρχές Μάνατζμεντ». Εκδόσεις Ελληνικό Ανοικτό Πανεπιστήμιο, Πάτρα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Πετρίδου, Ε., (1998): «Διοίκηση – μάνατζμεντ: μια εισαγωγική προσέγγιση», Εκδόσεις Ζυγός, Θεσσαλονίκη.</a:t>
            </a:r>
          </a:p>
          <a:p>
            <a:pPr eaLnBrk="1" hangingPunct="1">
              <a:lnSpc>
                <a:spcPct val="80000"/>
              </a:lnSpc>
            </a:pPr>
            <a:r>
              <a:rPr lang="el-GR" sz="1500" smtClean="0">
                <a:ea typeface="ＭＳ Ｐゴシック" pitchFamily="34" charset="-128"/>
              </a:rPr>
              <a:t>Χολέβας, Ι., (1995): «Οργάνωση και Διοίκηση, (Μάνατζμεντ)», Εκδόσεις </a:t>
            </a:r>
            <a:r>
              <a:rPr lang="en-US" sz="1500" smtClean="0">
                <a:ea typeface="ＭＳ Ｐゴシック" pitchFamily="34" charset="-128"/>
              </a:rPr>
              <a:t>Interbooks</a:t>
            </a:r>
            <a:r>
              <a:rPr lang="el-GR" sz="1500" smtClean="0">
                <a:ea typeface="ＭＳ Ｐゴシック" pitchFamily="34" charset="-128"/>
              </a:rPr>
              <a:t>, Αθήνα</a:t>
            </a:r>
            <a:endParaRPr lang="en-GB" sz="1500" smtClean="0">
              <a:ea typeface="ＭＳ Ｐゴシック" pitchFamily="34" charset="-128"/>
            </a:endParaRPr>
          </a:p>
          <a:p>
            <a:pPr eaLnBrk="1" hangingPunct="1">
              <a:lnSpc>
                <a:spcPct val="80000"/>
              </a:lnSpc>
            </a:pPr>
            <a:r>
              <a:rPr lang="en-US" sz="1500" smtClean="0">
                <a:ea typeface="ＭＳ Ｐゴシック" pitchFamily="34" charset="-128"/>
              </a:rPr>
              <a:t>Everard, K.B., &amp; Morris, G., (1996): </a:t>
            </a:r>
            <a:r>
              <a:rPr lang="ja-JP" altLang="en-US" sz="1500" smtClean="0">
                <a:ea typeface="ＭＳ Ｐゴシック" pitchFamily="34" charset="-128"/>
              </a:rPr>
              <a:t>“</a:t>
            </a:r>
            <a:r>
              <a:rPr lang="en-US" altLang="ja-JP" sz="1500" smtClean="0">
                <a:ea typeface="ＭＳ Ｐゴシック" pitchFamily="34" charset="-128"/>
              </a:rPr>
              <a:t>Effective School Management, Paul Chapman Publishing Ltd. (3</a:t>
            </a:r>
            <a:r>
              <a:rPr lang="en-US" altLang="ja-JP" sz="1500" baseline="30000" smtClean="0">
                <a:ea typeface="ＭＳ Ｐゴシック" pitchFamily="34" charset="-128"/>
              </a:rPr>
              <a:t>rd</a:t>
            </a:r>
            <a:r>
              <a:rPr lang="en-US" altLang="ja-JP" sz="1500" smtClean="0">
                <a:ea typeface="ＭＳ Ｐゴシック" pitchFamily="34" charset="-128"/>
              </a:rPr>
              <a:t> edition), London</a:t>
            </a:r>
            <a:endParaRPr lang="en-GB" altLang="ja-JP" sz="1500" smtClean="0">
              <a:ea typeface="ＭＳ Ｐゴシック" pitchFamily="34" charset="-128"/>
            </a:endParaRPr>
          </a:p>
          <a:p>
            <a:pPr eaLnBrk="1" hangingPunct="1">
              <a:lnSpc>
                <a:spcPct val="80000"/>
              </a:lnSpc>
            </a:pPr>
            <a:r>
              <a:rPr lang="en-US" sz="1500" smtClean="0">
                <a:ea typeface="ＭＳ Ｐゴシック" pitchFamily="34" charset="-128"/>
              </a:rPr>
              <a:t>ISO (2008) 9000-SELECTION AND USE </a:t>
            </a:r>
            <a:endParaRPr lang="en-GB" sz="1500" smtClean="0">
              <a:ea typeface="ＭＳ Ｐゴシック" pitchFamily="34" charset="-128"/>
            </a:endParaRPr>
          </a:p>
          <a:p>
            <a:pPr eaLnBrk="1" hangingPunct="1">
              <a:lnSpc>
                <a:spcPct val="80000"/>
              </a:lnSpc>
            </a:pPr>
            <a:r>
              <a:rPr lang="el-GR" sz="1500" smtClean="0">
                <a:ea typeface="ＭＳ Ｐゴシック" pitchFamily="34" charset="-128"/>
              </a:rPr>
              <a:t>Lock, D.,(1997) «Διοίκηση Ολικής Ποιότητας», μετάφραση Σαρρής Ν., Εκδόσεις</a:t>
            </a:r>
            <a:r>
              <a:rPr lang="el-GR" sz="1500" i="1" smtClean="0">
                <a:ea typeface="ＭＳ Ｐゴシック" pitchFamily="34" charset="-128"/>
              </a:rPr>
              <a:t> </a:t>
            </a:r>
            <a:r>
              <a:rPr lang="el-GR" sz="1500" smtClean="0">
                <a:ea typeface="ＭＳ Ｐゴシック" pitchFamily="34" charset="-128"/>
              </a:rPr>
              <a:t>Έλλην, Αθήνα, </a:t>
            </a:r>
            <a:endParaRPr lang="en-GB" sz="1500" smtClean="0">
              <a:ea typeface="ＭＳ Ｐゴシック" pitchFamily="34" charset="-128"/>
            </a:endParaRPr>
          </a:p>
          <a:p>
            <a:pPr eaLnBrk="1" hangingPunct="1">
              <a:lnSpc>
                <a:spcPct val="80000"/>
              </a:lnSpc>
            </a:pPr>
            <a:r>
              <a:rPr lang="en-US" sz="1500" smtClean="0">
                <a:ea typeface="ＭＳ Ｐゴシック" pitchFamily="34" charset="-128"/>
              </a:rPr>
              <a:t>Montana, P., &amp; Charnov B.H (1993): </a:t>
            </a:r>
            <a:r>
              <a:rPr lang="ja-JP" altLang="en-US" sz="1500" smtClean="0">
                <a:ea typeface="ＭＳ Ｐゴシック" pitchFamily="34" charset="-128"/>
              </a:rPr>
              <a:t>“</a:t>
            </a:r>
            <a:r>
              <a:rPr lang="en-US" altLang="ja-JP" sz="1500" smtClean="0">
                <a:ea typeface="ＭＳ Ｐゴシック" pitchFamily="34" charset="-128"/>
              </a:rPr>
              <a:t>Management</a:t>
            </a:r>
            <a:r>
              <a:rPr lang="ja-JP" altLang="en-US" sz="1500" smtClean="0">
                <a:ea typeface="ＭＳ Ｐゴシック" pitchFamily="34" charset="-128"/>
              </a:rPr>
              <a:t>”</a:t>
            </a:r>
            <a:r>
              <a:rPr lang="en-US" altLang="ja-JP" sz="1500" smtClean="0">
                <a:ea typeface="ＭＳ Ｐゴシック" pitchFamily="34" charset="-128"/>
              </a:rPr>
              <a:t>, Barron`s Educational Series, Hauppauge NY</a:t>
            </a:r>
            <a:endParaRPr lang="en-GB" altLang="ja-JP" sz="1500" smtClean="0">
              <a:ea typeface="ＭＳ Ｐゴシック" pitchFamily="34" charset="-128"/>
            </a:endParaRPr>
          </a:p>
          <a:p>
            <a:pPr eaLnBrk="1" hangingPunct="1">
              <a:lnSpc>
                <a:spcPct val="80000"/>
              </a:lnSpc>
            </a:pPr>
            <a:endParaRPr lang="en-US" sz="1500" smtClean="0">
              <a:ea typeface="ＭＳ Ｐゴシック" pitchFamily="34" charset="-128"/>
            </a:endParaRPr>
          </a:p>
        </p:txBody>
      </p:sp>
    </p:spTree>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custDataLst>
              <p:tags r:id="rId2"/>
            </p:custDataLst>
          </p:nvPr>
        </p:nvSpPr>
        <p:spPr>
          <a:xfrm>
            <a:off x="4572000" y="2438400"/>
            <a:ext cx="4343400" cy="1971675"/>
          </a:xfrm>
        </p:spPr>
        <p:txBody>
          <a:bodyPr/>
          <a:lstStyle/>
          <a:p>
            <a:pPr eaLnBrk="1" hangingPunct="1"/>
            <a:r>
              <a:rPr cap="none" smtClean="0">
                <a:ea typeface="ＭＳ Ｐゴシック" pitchFamily="34" charset="-128"/>
              </a:rPr>
              <a:t>QUESTIONS? </a:t>
            </a:r>
            <a:r>
              <a:rPr lang="el-GR" cap="none" smtClean="0">
                <a:ea typeface="ＭＳ Ｐゴシック" pitchFamily="34" charset="-128"/>
              </a:rPr>
              <a:t/>
            </a:r>
            <a:br>
              <a:rPr lang="el-GR" cap="none" smtClean="0">
                <a:ea typeface="ＭＳ Ｐゴシック" pitchFamily="34" charset="-128"/>
              </a:rPr>
            </a:br>
            <a:r>
              <a:rPr lang="el-GR" cap="none" smtClean="0">
                <a:ea typeface="ＭＳ Ｐゴシック" pitchFamily="34" charset="-128"/>
              </a:rPr>
              <a:t>ΕΥΧΑΡΙΣΤΩ ΓΙΑ ΤΗΝ ΠΡΟΣΟΧΗ ΣΑΣ </a:t>
            </a:r>
            <a:endParaRPr cap="none" smtClean="0">
              <a:ea typeface="ＭＳ Ｐゴシック" pitchFamily="34" charset="-128"/>
            </a:endParaRP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875"/>
            <a:ext cx="8077200" cy="1025525"/>
          </a:xfrm>
        </p:spPr>
        <p:txBody>
          <a:bodyPr>
            <a:normAutofit/>
          </a:bodyPr>
          <a:lstStyle/>
          <a:p>
            <a:pPr algn="ctr" eaLnBrk="1" hangingPunct="1"/>
            <a:r>
              <a:rPr lang="el-GR" sz="3600" b="1" smtClean="0">
                <a:ea typeface="ＭＳ Ｐゴシック" pitchFamily="34" charset="-128"/>
              </a:rPr>
              <a:t> </a:t>
            </a:r>
            <a:br>
              <a:rPr lang="el-GR" sz="3600" b="1" smtClean="0">
                <a:ea typeface="ＭＳ Ｐゴシック" pitchFamily="34" charset="-128"/>
              </a:rPr>
            </a:br>
            <a:r>
              <a:rPr lang="el-GR" sz="2500" b="1" smtClean="0">
                <a:ea typeface="ＭＳ Ｐゴシック" pitchFamily="34" charset="-128"/>
              </a:rPr>
              <a:t>Η ΔΙΟΙΚΗΣΗ ΟΛΙΚΗΣ ΠΟΙΟΤΗΤΑΣ </a:t>
            </a:r>
            <a:br>
              <a:rPr lang="el-GR" sz="2500" b="1" smtClean="0">
                <a:ea typeface="ＭＳ Ｐゴシック" pitchFamily="34" charset="-128"/>
              </a:rPr>
            </a:br>
            <a:r>
              <a:rPr lang="el-GR" sz="3200" b="1" smtClean="0">
                <a:ea typeface="ＭＳ Ｐゴシック" pitchFamily="34" charset="-128"/>
              </a:rPr>
              <a:t/>
            </a:r>
            <a:br>
              <a:rPr lang="el-GR" sz="3200" b="1" smtClean="0">
                <a:ea typeface="ＭＳ Ｐゴシック" pitchFamily="34" charset="-128"/>
              </a:rPr>
            </a:br>
            <a:endParaRPr sz="3600" smtClean="0">
              <a:ea typeface="ＭＳ Ｐゴシック" pitchFamily="34" charset="-128"/>
            </a:endParaRPr>
          </a:p>
        </p:txBody>
      </p:sp>
      <p:sp>
        <p:nvSpPr>
          <p:cNvPr id="25602" name="Content Placeholder 4"/>
          <p:cNvSpPr>
            <a:spLocks noGrp="1"/>
          </p:cNvSpPr>
          <p:nvPr>
            <p:ph idx="1"/>
            <p:custDataLst>
              <p:tags r:id="rId3"/>
            </p:custDataLst>
          </p:nvPr>
        </p:nvSpPr>
        <p:spPr>
          <a:xfrm>
            <a:off x="762000" y="1143000"/>
            <a:ext cx="8077200" cy="5410200"/>
          </a:xfrm>
        </p:spPr>
        <p:txBody>
          <a:bodyPr/>
          <a:lstStyle/>
          <a:p>
            <a:pPr marL="0" indent="0" algn="just" eaLnBrk="1" hangingPunct="1">
              <a:lnSpc>
                <a:spcPct val="80000"/>
              </a:lnSpc>
              <a:buFont typeface="Arial" pitchFamily="34" charset="0"/>
              <a:buNone/>
            </a:pPr>
            <a:r>
              <a:rPr lang="el-GR" sz="1600" b="1" smtClean="0">
                <a:ea typeface="ＭＳ Ｐゴシック" pitchFamily="34" charset="-128"/>
              </a:rPr>
              <a:t>Η ΔΟΠ είναι μια φιλοσοφία βασικά χαρακτηριστικά της οποίας είναι:</a:t>
            </a:r>
          </a:p>
          <a:p>
            <a:pPr marL="0" indent="0" algn="just" eaLnBrk="1" hangingPunct="1">
              <a:lnSpc>
                <a:spcPct val="150000"/>
              </a:lnSpc>
              <a:buFont typeface="Wingdings" pitchFamily="2" charset="2"/>
              <a:buChar char="q"/>
            </a:pPr>
            <a:r>
              <a:rPr lang="el-GR" sz="1600" smtClean="0">
                <a:ea typeface="ＭＳ Ｐゴシック" pitchFamily="34" charset="-128"/>
              </a:rPr>
              <a:t>Ικανοποίηση αναγκών του πελάτη </a:t>
            </a:r>
          </a:p>
          <a:p>
            <a:pPr marL="0" indent="0" algn="just" eaLnBrk="1" hangingPunct="1">
              <a:lnSpc>
                <a:spcPct val="150000"/>
              </a:lnSpc>
              <a:buFont typeface="Wingdings" pitchFamily="2" charset="2"/>
              <a:buChar char="q"/>
            </a:pPr>
            <a:r>
              <a:rPr lang="el-GR" sz="1600" smtClean="0">
                <a:ea typeface="ＭＳ Ｐゴシック" pitchFamily="34" charset="-128"/>
              </a:rPr>
              <a:t>Προσπάθεια συνεχούς βελτίωσης </a:t>
            </a:r>
          </a:p>
          <a:p>
            <a:pPr marL="0" indent="0" algn="just" eaLnBrk="1" hangingPunct="1">
              <a:lnSpc>
                <a:spcPct val="150000"/>
              </a:lnSpc>
              <a:buFont typeface="Wingdings" pitchFamily="2" charset="2"/>
              <a:buChar char="q"/>
            </a:pPr>
            <a:r>
              <a:rPr lang="el-GR" sz="1600" smtClean="0">
                <a:ea typeface="ＭＳ Ｐゴシック" pitchFamily="34" charset="-128"/>
              </a:rPr>
              <a:t>Συμμετοχή  του ανθρώπινου παράγοντα </a:t>
            </a:r>
          </a:p>
          <a:p>
            <a:pPr marL="0" indent="0" eaLnBrk="1" hangingPunct="1">
              <a:lnSpc>
                <a:spcPct val="150000"/>
              </a:lnSpc>
              <a:buFont typeface="Arial" pitchFamily="34" charset="0"/>
              <a:buNone/>
            </a:pPr>
            <a:r>
              <a:rPr lang="el-GR" sz="1600" b="1" smtClean="0">
                <a:ea typeface="ＭＳ Ｐゴシック" pitchFamily="34" charset="-128"/>
              </a:rPr>
              <a:t>Σημαντικά στοιχεία-προϋποθέσεις για την υιοθέτηση μιας κουλτούρας διαχείρισης ποιότητας σε έναν οργανισμό</a:t>
            </a:r>
            <a:endParaRPr lang="el-GR" sz="1600" smtClean="0">
              <a:ea typeface="ＭＳ Ｐゴシック" pitchFamily="34" charset="-128"/>
            </a:endParaRPr>
          </a:p>
          <a:p>
            <a:pPr marL="0" indent="0" eaLnBrk="1" hangingPunct="1">
              <a:lnSpc>
                <a:spcPct val="150000"/>
              </a:lnSpc>
              <a:buFont typeface="Wingdings" pitchFamily="2" charset="2"/>
              <a:buChar char="q"/>
            </a:pPr>
            <a:r>
              <a:rPr lang="el-GR" sz="1600" smtClean="0">
                <a:ea typeface="ＭＳ Ｐゴシック" pitchFamily="34" charset="-128"/>
              </a:rPr>
              <a:t>Συμμετοχή των ανθρώπινων πόρων </a:t>
            </a:r>
          </a:p>
          <a:p>
            <a:pPr marL="0" indent="0" eaLnBrk="1" hangingPunct="1">
              <a:lnSpc>
                <a:spcPct val="150000"/>
              </a:lnSpc>
              <a:buFont typeface="Wingdings" pitchFamily="2" charset="2"/>
              <a:buChar char="q"/>
            </a:pPr>
            <a:r>
              <a:rPr lang="el-GR" sz="1600" smtClean="0">
                <a:ea typeface="ＭＳ Ｐゴシック" pitchFamily="34" charset="-128"/>
              </a:rPr>
              <a:t>Δέσμευση Ανώτατης Διοίκησης </a:t>
            </a:r>
          </a:p>
          <a:p>
            <a:pPr marL="0" indent="0" eaLnBrk="1" hangingPunct="1">
              <a:lnSpc>
                <a:spcPct val="150000"/>
              </a:lnSpc>
              <a:buFont typeface="Wingdings" pitchFamily="2" charset="2"/>
              <a:buChar char="q"/>
            </a:pPr>
            <a:r>
              <a:rPr lang="el-GR" sz="1600" smtClean="0">
                <a:ea typeface="ＭＳ Ｐゴシック" pitchFamily="34" charset="-128"/>
              </a:rPr>
              <a:t>Εκπαίδευση </a:t>
            </a:r>
          </a:p>
          <a:p>
            <a:pPr marL="0" indent="0" algn="just" eaLnBrk="1" hangingPunct="1">
              <a:lnSpc>
                <a:spcPct val="150000"/>
              </a:lnSpc>
              <a:buFont typeface="Arial" pitchFamily="34" charset="0"/>
              <a:buNone/>
            </a:pPr>
            <a:r>
              <a:rPr lang="el-GR" sz="1600" smtClean="0">
                <a:ea typeface="ＭＳ Ｐゴシック" pitchFamily="34" charset="-128"/>
              </a:rPr>
              <a:t>Σύμφωνα με το Ευρωπαϊκό  Ίδρυμα για τη Διοίκηση της Ποιότητας (EFQM), η Διοίκηση Ολικής Ποιότητας ορίζεται ως: «όλοι οι τρόποι με τους οποίους ένας οργανισμός ανταποκρίνεται στις ανάγκες και στην επιτυχία μέσω της ικανοποίησης του πελάτη και στην παροχή οφελών σε όλα τα μέλη του οργανισμού και στην κοινωνία». </a:t>
            </a:r>
          </a:p>
          <a:p>
            <a:pPr marL="0" indent="0" eaLnBrk="1" hangingPunct="1">
              <a:lnSpc>
                <a:spcPct val="80000"/>
              </a:lnSpc>
              <a:buFont typeface="Arial" pitchFamily="34" charset="0"/>
              <a:buNone/>
            </a:pPr>
            <a:endParaRPr lang="en-US" sz="1600" smtClean="0">
              <a:ea typeface="ＭＳ Ｐゴシック" pitchFamily="34" charset="-128"/>
            </a:endParaRPr>
          </a:p>
        </p:txBody>
      </p:sp>
    </p:spTree>
    <p:custDataLst>
      <p:tags r:id="rId1"/>
    </p:custData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62000" y="269875"/>
            <a:ext cx="8077200" cy="949325"/>
          </a:xfrm>
        </p:spPr>
        <p:txBody>
          <a:bodyPr/>
          <a:lstStyle/>
          <a:p>
            <a:pPr algn="ctr" eaLnBrk="1" hangingPunct="1"/>
            <a:r>
              <a:rPr lang="el-GR" sz="2900" smtClean="0">
                <a:ea typeface="ＭＳ Ｐゴシック" pitchFamily="34" charset="-128"/>
              </a:rPr>
              <a:t>ΑΡΧΕΣ ΤΗΣ ΟΛΙΚΗΣ ΠΟΙΟΤΗΤΑΣ ΣΤΗΝ ΕΚΠΑΙΔΕΥΣΗ</a:t>
            </a:r>
            <a:endParaRPr sz="2900" smtClean="0">
              <a:ea typeface="ＭＳ Ｐゴシック" pitchFamily="34" charset="-128"/>
            </a:endParaRPr>
          </a:p>
        </p:txBody>
      </p:sp>
      <p:sp>
        <p:nvSpPr>
          <p:cNvPr id="27650" name="Content Placeholder 2"/>
          <p:cNvSpPr>
            <a:spLocks noGrp="1"/>
          </p:cNvSpPr>
          <p:nvPr>
            <p:ph idx="1"/>
          </p:nvPr>
        </p:nvSpPr>
        <p:spPr>
          <a:xfrm>
            <a:off x="762000" y="1219200"/>
            <a:ext cx="8077200" cy="4267200"/>
          </a:xfrm>
        </p:spPr>
        <p:txBody>
          <a:bodyPr/>
          <a:lstStyle/>
          <a:p>
            <a:pPr eaLnBrk="1" hangingPunct="1">
              <a:lnSpc>
                <a:spcPct val="80000"/>
              </a:lnSpc>
            </a:pPr>
            <a:r>
              <a:rPr lang="el-GR" sz="2000" smtClean="0">
                <a:ea typeface="ＭＳ Ｐゴシック" pitchFamily="34" charset="-128"/>
              </a:rPr>
              <a:t>διαφοροποίηση της έννοιας της ποιότητας στην Εκπαίδευση</a:t>
            </a:r>
            <a:br>
              <a:rPr lang="el-GR" sz="2000" smtClean="0">
                <a:ea typeface="ＭＳ Ｐゴシック" pitchFamily="34" charset="-128"/>
              </a:rPr>
            </a:br>
            <a:r>
              <a:rPr lang="el-GR" sz="2000" smtClean="0">
                <a:ea typeface="ＭＳ Ｐゴシック" pitchFamily="34" charset="-128"/>
              </a:rPr>
              <a:t>Για την εκπαίδευση «ολική ποιότητα» είναι η διηνεκής προσπάθεια προσέγγισης προς το άριστο, την τελειότητα . Στο χώρο της εκπαίδευσης η ολική ποιότητα αποβλέπει : </a:t>
            </a:r>
          </a:p>
          <a:p>
            <a:pPr eaLnBrk="1" hangingPunct="1">
              <a:lnSpc>
                <a:spcPct val="80000"/>
              </a:lnSpc>
            </a:pPr>
            <a:r>
              <a:rPr lang="el-GR" sz="2000" smtClean="0">
                <a:ea typeface="ＭＳ Ｐゴシック" pitchFamily="34" charset="-128"/>
              </a:rPr>
              <a:t>  Στην εκπλήρωση και υπέρβαση των προσδοκιών και των αναγκών του </a:t>
            </a:r>
          </a:p>
          <a:p>
            <a:pPr eaLnBrk="1" hangingPunct="1">
              <a:lnSpc>
                <a:spcPct val="80000"/>
              </a:lnSpc>
            </a:pPr>
            <a:r>
              <a:rPr lang="el-GR" sz="2000" smtClean="0">
                <a:ea typeface="ＭＳ Ｐゴシック" pitchFamily="34" charset="-128"/>
              </a:rPr>
              <a:t>μαθητή </a:t>
            </a:r>
          </a:p>
          <a:p>
            <a:pPr eaLnBrk="1" hangingPunct="1">
              <a:lnSpc>
                <a:spcPct val="80000"/>
              </a:lnSpc>
            </a:pPr>
            <a:r>
              <a:rPr lang="el-GR" sz="2000" smtClean="0">
                <a:ea typeface="ＭＳ Ｐゴシック" pitchFamily="34" charset="-128"/>
              </a:rPr>
              <a:t> Στη συνεχή βελτίωση των διαδικασιών </a:t>
            </a:r>
          </a:p>
          <a:p>
            <a:pPr eaLnBrk="1" hangingPunct="1">
              <a:lnSpc>
                <a:spcPct val="80000"/>
              </a:lnSpc>
            </a:pPr>
            <a:r>
              <a:rPr lang="el-GR" sz="2000" smtClean="0">
                <a:ea typeface="ＭＳ Ｐゴシック" pitchFamily="34" charset="-128"/>
              </a:rPr>
              <a:t> Στην ανάθεση ευθυνών και στους μαθητές </a:t>
            </a:r>
          </a:p>
          <a:p>
            <a:pPr eaLnBrk="1" hangingPunct="1">
              <a:lnSpc>
                <a:spcPct val="80000"/>
              </a:lnSpc>
            </a:pPr>
            <a:r>
              <a:rPr lang="el-GR" sz="2000" smtClean="0">
                <a:ea typeface="ＭＳ Ｐゴシック" pitchFamily="34" charset="-128"/>
              </a:rPr>
              <a:t> Στη μείωση των αδυναμιών του συστήματος και την υιοθέτηση μεθόδων που οδηγούν στην αποτελεσματική και κριτική μάθηση </a:t>
            </a:r>
          </a:p>
          <a:p>
            <a:pPr eaLnBrk="1" hangingPunct="1">
              <a:lnSpc>
                <a:spcPct val="80000"/>
              </a:lnSpc>
            </a:pPr>
            <a:r>
              <a:rPr lang="el-GR" sz="2000" smtClean="0">
                <a:ea typeface="ＭＳ Ｐゴシック" pitchFamily="34" charset="-128"/>
              </a:rPr>
              <a:t> Στην ενδυνάμωση των εκπαιδευομένων μέσα από την ομαδική εργασία </a:t>
            </a:r>
          </a:p>
          <a:p>
            <a:pPr eaLnBrk="1" hangingPunct="1">
              <a:lnSpc>
                <a:spcPct val="80000"/>
              </a:lnSpc>
            </a:pPr>
            <a:r>
              <a:rPr lang="el-GR" sz="2000" smtClean="0">
                <a:ea typeface="ＭＳ Ｐゴシック" pitchFamily="34" charset="-128"/>
              </a:rPr>
              <a:t> Στη συμμετοχή  όλων των φορέων που εμπλέκονται στη λειτουργία του </a:t>
            </a:r>
          </a:p>
          <a:p>
            <a:pPr eaLnBrk="1" hangingPunct="1">
              <a:lnSpc>
                <a:spcPct val="80000"/>
              </a:lnSpc>
              <a:buFont typeface="Arial" pitchFamily="34" charset="0"/>
              <a:buNone/>
            </a:pPr>
            <a:r>
              <a:rPr lang="el-GR" sz="2000" smtClean="0">
                <a:ea typeface="ＭＳ Ｐゴシック" pitchFamily="34" charset="-128"/>
              </a:rPr>
              <a:t>Εκπαιδευτικού οργανισμού</a:t>
            </a:r>
          </a:p>
          <a:p>
            <a:pPr eaLnBrk="1" hangingPunct="1">
              <a:lnSpc>
                <a:spcPct val="80000"/>
              </a:lnSpc>
            </a:pPr>
            <a:endParaRPr lang="en-US" sz="2000" smtClean="0">
              <a:ea typeface="ＭＳ Ｐゴシック" pitchFamily="34" charset="-128"/>
            </a:endParaRP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11200" y="1270000"/>
          <a:ext cx="80518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4" name="Title 1"/>
          <p:cNvSpPr>
            <a:spLocks noGrp="1"/>
          </p:cNvSpPr>
          <p:nvPr>
            <p:ph type="title"/>
          </p:nvPr>
        </p:nvSpPr>
        <p:spPr>
          <a:xfrm>
            <a:off x="841375" y="301625"/>
            <a:ext cx="8077200" cy="841375"/>
          </a:xfrm>
        </p:spPr>
        <p:txBody>
          <a:bodyPr/>
          <a:lstStyle/>
          <a:p>
            <a:pPr eaLnBrk="1" hangingPunct="1"/>
            <a:r>
              <a:rPr lang="el-GR" sz="3600" smtClean="0">
                <a:ea typeface="ＭＳ Ｐゴシック" pitchFamily="34" charset="-128"/>
              </a:rPr>
              <a:t>ΔΙΕΘΝΗ</a:t>
            </a:r>
            <a:r>
              <a:rPr lang="el-GR" smtClean="0">
                <a:ea typeface="ＭＳ Ｐゴシック" pitchFamily="34" charset="-128"/>
              </a:rPr>
              <a:t> </a:t>
            </a:r>
            <a:r>
              <a:rPr lang="el-GR" sz="3600" smtClean="0">
                <a:ea typeface="ＭＳ Ｐゴシック" pitchFamily="34" charset="-128"/>
              </a:rPr>
              <a:t>ΒΡΑΒΕΙΑ ΓΙΑ ΤΗΝ ΠΟΙΟΤΗΤΑ</a:t>
            </a:r>
            <a:r>
              <a:rPr sz="3600" smtClean="0">
                <a:ea typeface="ＭＳ Ｐゴシック" pitchFamily="34" charset="-128"/>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custDataLst>
              <p:tags r:id="rId2"/>
            </p:custDataLst>
          </p:nvPr>
        </p:nvSpPr>
        <p:spPr>
          <a:xfrm>
            <a:off x="838200" y="152400"/>
            <a:ext cx="8077200" cy="1296988"/>
          </a:xfrm>
        </p:spPr>
        <p:txBody>
          <a:bodyPr/>
          <a:lstStyle/>
          <a:p>
            <a:pPr algn="ctr" eaLnBrk="1" hangingPunct="1"/>
            <a:r>
              <a:rPr lang="el-GR" sz="2400" smtClean="0">
                <a:ea typeface="ＭＳ Ｐゴシック" pitchFamily="34" charset="-128"/>
              </a:rPr>
              <a:t>Το Ευρωπαϊκό Πρότυπο για την Ποιότητα </a:t>
            </a:r>
            <a:br>
              <a:rPr lang="el-GR" sz="2400" smtClean="0">
                <a:ea typeface="ＭＳ Ｐゴシック" pitchFamily="34" charset="-128"/>
              </a:rPr>
            </a:br>
            <a:r>
              <a:rPr lang="en-GB" sz="2400" smtClean="0">
                <a:ea typeface="ＭＳ Ｐゴシック" pitchFamily="34" charset="-128"/>
              </a:rPr>
              <a:t>ISO 9001</a:t>
            </a:r>
            <a:r>
              <a:rPr lang="el-GR" sz="2400" smtClean="0">
                <a:ea typeface="ＭＳ Ｐゴシック" pitchFamily="34" charset="-128"/>
              </a:rPr>
              <a:t>:2008 (2000) </a:t>
            </a:r>
            <a:br>
              <a:rPr lang="el-GR" sz="2400" smtClean="0">
                <a:ea typeface="ＭＳ Ｐゴシック" pitchFamily="34" charset="-128"/>
              </a:rPr>
            </a:br>
            <a:r>
              <a:rPr lang="el-GR" sz="2400" smtClean="0">
                <a:ea typeface="ＭＳ Ｐゴシック" pitchFamily="34" charset="-128"/>
              </a:rPr>
              <a:t>(Τι είναι το </a:t>
            </a:r>
            <a:r>
              <a:rPr lang="en-GB" sz="2400" smtClean="0">
                <a:ea typeface="ＭＳ Ｐゴシック" pitchFamily="34" charset="-128"/>
              </a:rPr>
              <a:t>ISO- </a:t>
            </a:r>
            <a:r>
              <a:rPr lang="el-GR" sz="2400" smtClean="0">
                <a:ea typeface="ＭＳ Ｐゴシック" pitchFamily="34" charset="-128"/>
              </a:rPr>
              <a:t>Σύντομη Ιστορική Αναδρομή)</a:t>
            </a:r>
            <a:endParaRPr sz="2400" smtClean="0">
              <a:ea typeface="ＭＳ Ｐゴシック" pitchFamily="34" charset="-128"/>
            </a:endParaRPr>
          </a:p>
        </p:txBody>
      </p:sp>
      <p:sp>
        <p:nvSpPr>
          <p:cNvPr id="3" name="Content Placeholder 2"/>
          <p:cNvSpPr>
            <a:spLocks noGrp="1"/>
          </p:cNvSpPr>
          <p:nvPr>
            <p:ph sz="half" idx="1"/>
            <p:custDataLst>
              <p:tags r:id="rId3"/>
            </p:custDataLst>
          </p:nvPr>
        </p:nvSpPr>
        <p:spPr>
          <a:xfrm>
            <a:off x="838200" y="1447800"/>
            <a:ext cx="7391400" cy="4876800"/>
          </a:xfrm>
        </p:spPr>
        <p:txBody>
          <a:bodyPr/>
          <a:lstStyle/>
          <a:p>
            <a:pPr algn="just" eaLnBrk="1" hangingPunct="1">
              <a:lnSpc>
                <a:spcPct val="150000"/>
              </a:lnSpc>
            </a:pPr>
            <a:r>
              <a:rPr lang="el-GR" sz="1400" smtClean="0">
                <a:ea typeface="ＭＳ Ｐゴシック" pitchFamily="34" charset="-128"/>
              </a:rPr>
              <a:t>Η αναγκαιότητα για μια κοινή διεθνή γλώσσα για την διαχείριση της ποιότητας οδήγησε στην δημιουργία μιας σειράς προτύπων για αυτήν από τον Διεθνή Οργανισμό Τυποποίησης (ISO : International Standards Organization ή International </a:t>
            </a:r>
            <a:r>
              <a:rPr lang="en-US" sz="1400" smtClean="0">
                <a:ea typeface="ＭＳ Ｐゴシック" pitchFamily="34" charset="-128"/>
              </a:rPr>
              <a:t>Organization</a:t>
            </a:r>
            <a:r>
              <a:rPr lang="en-GB" sz="1400" smtClean="0">
                <a:ea typeface="ＭＳ Ｐゴシック" pitchFamily="34" charset="-128"/>
              </a:rPr>
              <a:t> </a:t>
            </a:r>
            <a:r>
              <a:rPr lang="el-GR" sz="1400" smtClean="0">
                <a:ea typeface="ＭＳ Ｐゴシック" pitchFamily="34" charset="-128"/>
              </a:rPr>
              <a:t>Διεθνής Οργανισμός Τυποποίησης (ISO), είναι η παγκόσμια ομοσπονδία  των εθνικών  φορέων τυποποίησης. Το έργο της εκπόνησης  διεθνών  προτύπων ανατίθεται, κατά  κανόνα, στις τεχνικές  επιτροπές του ISO. Τα Διεθνή  Πρότυπα εκπονούνται  σύμφωνα με τους κανόνες  που παρέχονται από της Οδηγίες  ISO/IEC, Μέρος 3. Το κείμενο  του Διεθνούς  Προτύπου  ΕΝ ISO 9001:2000 εκπονήθηκε από την Τεχνική Επιτροπή ISO/TC 176 «Διαχείριση της ποιότητας και διασφάλιση της ποιότητας», υποεπιτροπή SC 2 «Συστήματα για την ποιότητα». Η προσαρμογή του σε Ευρωπαϊκό Πρότυπο έγινε από το Κέντρο διαχείρισης της ευρωπαϊκής Επιτροπής Τυποποίησης CEN (CEN Management Cen</a:t>
            </a:r>
            <a:r>
              <a:rPr lang="en-US" sz="1400" smtClean="0">
                <a:ea typeface="ＭＳ Ｐゴシック" pitchFamily="34" charset="-128"/>
              </a:rPr>
              <a:t>tre</a:t>
            </a:r>
            <a:r>
              <a:rPr lang="el-GR" sz="1400" smtClean="0">
                <a:ea typeface="ＭＳ Ｐゴシック" pitchFamily="34" charset="-128"/>
              </a:rPr>
              <a:t> – CMC), με τη βοήθεια του CEN/BT WG 107. Αυτό το Ευρωπαϊκό Πρότυπο αντικαθιστά τα ΕΝ ISO 9001:1994, EN ISO 9002:1994 και EN ISO 9003:1994 τα οποία στο παρελθόν είχαν αντικαταστήσει τα ΕΝ 29001, ΕΝ 29002 και ΕΝ 29003 αντίστοιχα. Το Διεθνές  Πρότυπο ΕΝ ISO 9001:2000 εγκρίθηκε από τη CEN στις 15 Δεκεμβρίου 2000.</a:t>
            </a:r>
            <a:br>
              <a:rPr lang="el-GR" sz="1400" smtClean="0">
                <a:ea typeface="ＭＳ Ｐゴシック" pitchFamily="34" charset="-128"/>
              </a:rPr>
            </a:br>
            <a:endParaRPr lang="el-GR" sz="1400" smtClean="0">
              <a:ea typeface="ＭＳ Ｐゴシック" pitchFamily="34" charset="-128"/>
            </a:endParaRPr>
          </a:p>
          <a:p>
            <a:pPr algn="just" eaLnBrk="1" hangingPunct="1">
              <a:lnSpc>
                <a:spcPct val="150000"/>
              </a:lnSpc>
            </a:pPr>
            <a:endParaRPr lang="el-GR" sz="800" smtClean="0">
              <a:ea typeface="ＭＳ Ｐゴシック" pitchFamily="34" charset="-128"/>
            </a:endParaRPr>
          </a:p>
          <a:p>
            <a:pPr algn="just" eaLnBrk="1" hangingPunct="1">
              <a:lnSpc>
                <a:spcPct val="80000"/>
              </a:lnSpc>
            </a:pPr>
            <a:endParaRPr lang="el-GR" sz="800" smtClean="0">
              <a:ea typeface="ＭＳ Ｐゴシック" pitchFamily="34" charset="-128"/>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custDataLst>
              <p:tags r:id="rId2"/>
            </p:custDataLst>
          </p:nvPr>
        </p:nvSpPr>
        <p:spPr>
          <a:xfrm>
            <a:off x="838200" y="152400"/>
            <a:ext cx="8077200" cy="1296988"/>
          </a:xfrm>
        </p:spPr>
        <p:txBody>
          <a:bodyPr/>
          <a:lstStyle/>
          <a:p>
            <a:pPr algn="ctr" eaLnBrk="1" hangingPunct="1"/>
            <a:r>
              <a:rPr lang="el-GR" sz="2400" smtClean="0">
                <a:ea typeface="ＭＳ Ｐゴシック" pitchFamily="34" charset="-128"/>
              </a:rPr>
              <a:t>Το Ευρωπαϊκό Πρότυπο για την Ποιότητα </a:t>
            </a:r>
            <a:br>
              <a:rPr lang="el-GR" sz="2400" smtClean="0">
                <a:ea typeface="ＭＳ Ｐゴシック" pitchFamily="34" charset="-128"/>
              </a:rPr>
            </a:br>
            <a:r>
              <a:rPr lang="en-GB" sz="2400" smtClean="0">
                <a:ea typeface="ＭＳ Ｐゴシック" pitchFamily="34" charset="-128"/>
              </a:rPr>
              <a:t>ISO 9001</a:t>
            </a:r>
            <a:r>
              <a:rPr lang="el-GR" sz="2400" smtClean="0">
                <a:ea typeface="ＭＳ Ｐゴシック" pitchFamily="34" charset="-128"/>
              </a:rPr>
              <a:t>:2008 (2000) </a:t>
            </a:r>
            <a:br>
              <a:rPr lang="el-GR" sz="2400" smtClean="0">
                <a:ea typeface="ＭＳ Ｐゴシック" pitchFamily="34" charset="-128"/>
              </a:rPr>
            </a:br>
            <a:r>
              <a:rPr lang="el-GR" sz="2400" smtClean="0">
                <a:ea typeface="ＭＳ Ｐゴシック" pitchFamily="34" charset="-128"/>
              </a:rPr>
              <a:t>(Χρησιμότητα)</a:t>
            </a:r>
            <a:endParaRPr sz="2400" smtClean="0">
              <a:ea typeface="ＭＳ Ｐゴシック" pitchFamily="34" charset="-128"/>
            </a:endParaRPr>
          </a:p>
        </p:txBody>
      </p:sp>
      <p:sp>
        <p:nvSpPr>
          <p:cNvPr id="3" name="Content Placeholder 2"/>
          <p:cNvSpPr>
            <a:spLocks noGrp="1"/>
          </p:cNvSpPr>
          <p:nvPr>
            <p:ph sz="half" idx="1"/>
            <p:custDataLst>
              <p:tags r:id="rId3"/>
            </p:custDataLst>
          </p:nvPr>
        </p:nvSpPr>
        <p:spPr>
          <a:xfrm>
            <a:off x="838200" y="1524000"/>
            <a:ext cx="7391400" cy="4525963"/>
          </a:xfrm>
        </p:spPr>
        <p:txBody>
          <a:bodyPr/>
          <a:lstStyle/>
          <a:p>
            <a:pPr marL="0" indent="0" algn="just" eaLnBrk="1" hangingPunct="1">
              <a:buFont typeface="Arial" pitchFamily="34" charset="0"/>
              <a:buNone/>
            </a:pPr>
            <a:r>
              <a:rPr lang="el-GR" sz="3200" smtClean="0">
                <a:ea typeface="ＭＳ Ｐゴシック" pitchFamily="34" charset="-128"/>
              </a:rPr>
              <a:t>Το πρότυπο χρησιμοποιείται:</a:t>
            </a:r>
          </a:p>
          <a:p>
            <a:pPr marL="0" indent="0" algn="just" eaLnBrk="1" hangingPunct="1">
              <a:buFont typeface="Wingdings" pitchFamily="2" charset="2"/>
              <a:buChar char="q"/>
            </a:pPr>
            <a:r>
              <a:rPr lang="el-GR" sz="1800" smtClean="0">
                <a:ea typeface="ＭＳ Ｐゴシック" pitchFamily="34" charset="-128"/>
              </a:rPr>
              <a:t>Ως οδηγός στην πορεία ενός οργανισμού για την διασφάλιση (Διαχείριση) της ποιότητας αλλά και ως μέτρο για την αξιολόγησή της </a:t>
            </a:r>
          </a:p>
          <a:p>
            <a:pPr marL="0" indent="0" algn="just" eaLnBrk="1" hangingPunct="1">
              <a:buFont typeface="Wingdings" pitchFamily="2" charset="2"/>
              <a:buChar char="q"/>
            </a:pPr>
            <a:r>
              <a:rPr lang="el-GR" sz="1800" smtClean="0">
                <a:ea typeface="ＭＳ Ｐゴシック" pitchFamily="34" charset="-128"/>
              </a:rPr>
              <a:t>Το πρότυπο περιέχει γενικές οδηγίες για την πορεία που καλείται να ακολουθήσει μια επιχείρηση για την εγκαθίδρυση του συστήματος διαχείρισης ποιότητάς της και όχι εξειδικευμένες προδιαγραφές</a:t>
            </a:r>
            <a:endParaRPr lang="en-GB" sz="1800" smtClean="0">
              <a:ea typeface="ＭＳ Ｐゴシック" pitchFamily="34" charset="-128"/>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5.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3809</Words>
  <Application>Microsoft Office PowerPoint</Application>
  <PresentationFormat>Προβολή στην οθόνη (4:3)</PresentationFormat>
  <Paragraphs>328</Paragraphs>
  <Slides>41</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41</vt:i4>
      </vt:variant>
    </vt:vector>
  </HeadingPairs>
  <TitlesOfParts>
    <vt:vector size="47" baseType="lpstr">
      <vt:lpstr>Arial</vt:lpstr>
      <vt:lpstr>ＭＳ Ｐゴシック</vt:lpstr>
      <vt:lpstr>Calibri</vt:lpstr>
      <vt:lpstr>Wingdings</vt:lpstr>
      <vt:lpstr>+mj-lt</vt:lpstr>
      <vt:lpstr>Training New Employees</vt:lpstr>
      <vt:lpstr> «Αξιολόγηση στην Εκπαίδευση: μύθος που μπορεί να γίνει πραγματικότητα;»   ΑΠΟ ΤΗΝ ΑΞΙΟΛΟΓΗΣΗ  ΣΤΗ ΔΙΑΣΦΑΛΙΣΗ ΠΟΙΟΤΗΤΑΣ ΤΟΥ ΕΚΠΑΙΔΕΥΤΙΚΟΥ  ΈΡΓΟΥ: ΣΧΕΔΙΑΣΜΟΣ ΣΥΣΤΗΜΑΤΟΣ ΔΙΑΣΦΑΛΙΣΗΣ  ΠΟΙΟΤΗΤΑΣ. </vt:lpstr>
      <vt:lpstr>Βασικές ενότητες εισήγησης</vt:lpstr>
      <vt:lpstr>Η Έννοια της Ποιότητας ( Τι είναι Ποιότητα)   </vt:lpstr>
      <vt:lpstr>  Έννοιες κλειδιά για την κατανόηση της Έννοιας της  Ποιότητας – Ορισμοί για την Ποιότητα  </vt:lpstr>
      <vt:lpstr>  Η ΔΙΟΙΚΗΣΗ ΟΛΙΚΗΣ ΠΟΙΟΤΗΤΑΣ   </vt:lpstr>
      <vt:lpstr>ΑΡΧΕΣ ΤΗΣ ΟΛΙΚΗΣ ΠΟΙΟΤΗΤΑΣ ΣΤΗΝ ΕΚΠΑΙΔΕΥΣΗ</vt:lpstr>
      <vt:lpstr>ΔΙΕΘΝΗ ΒΡΑΒΕΙΑ ΓΙΑ ΤΗΝ ΠΟΙΟΤΗΤΑ </vt:lpstr>
      <vt:lpstr>Το Ευρωπαϊκό Πρότυπο για την Ποιότητα  ISO 9001:2008 (2000)  (Τι είναι το ISO- Σύντομη Ιστορική Αναδρομή)</vt:lpstr>
      <vt:lpstr>Το Ευρωπαϊκό Πρότυπο για την Ποιότητα  ISO 9001:2008 (2000)  (Χρησιμότητα)</vt:lpstr>
      <vt:lpstr>ΟΙ ΒΑΣΙΚΕΣ ΑΡΧΕΣ ΔΙΑΧΕΙΡΙΣΗΣ ΤΗΣ ΠΟΙΟΤΗΤΑΣ ΠΟΥ ΑΠΟΤΥΠΩΝΟΝΤΑΙ ΣΤΟ ISO 9001:2000 (2008)</vt:lpstr>
      <vt:lpstr>       ΟΙ ΒΑΣΙΚΕΣ ΑΡΧΕΣ ΔΙΑΧΕΙΡΙΣΗΣ ΤΗΣ ΠΟΙΟΤΗΤΑΣ ΠΟΥ ΑΠΟΤΥΠΩΝΟΝΤΑΙ ΣΤΟ ISO 9001:2008  Το ISO 9001:2000 έχει σχεδιαστεί έχοντας ως βάση βασικές αρχές της  διαχείρισης της ποιότητας που καθορίζονται στο ISO 9004. Υπογραμμίζεται ότι στις τελευταίες εκδόσεις του προτύπου η συσχέτιση του Προτύπου με τις αρχές της ΔΟΠ είναι πολύ μεγάλη. Οι αρχές αυτές είναι  οι εξής: </vt:lpstr>
      <vt:lpstr>ΔΙΕΡΓΑΣΙΟΚΕΝΤΡΙΚΉ ΠΡΟΣΕΓΓΙΣΗ </vt:lpstr>
      <vt:lpstr>Αντιστοίχιση αρχών Διαχείρισης Ποιότητας με Απαιτήσεις του Προτύπου ISO 9001:2000 (1)</vt:lpstr>
      <vt:lpstr>Αντιστοίχιση αρχών Διαχείρισης Ποιότητας με Απαιτήσεις του Προτύπου ISO 9001:2000 (2)</vt:lpstr>
      <vt:lpstr>TΟ ΣΥΣΤΗΜΑ ΔΙΑΧΕΙΡΙΣΗΣ ΠΟΙΟΤΗΤΑΣ </vt:lpstr>
      <vt:lpstr>ΤΙ ΕΙΝΑΙ ΕΝΑ  ΣΥΣΤΗΜΑ ΔΙΑΧΕΙΡΙΣΗΣ ΠΟΙΟΤΗΤΑΣ- ΣΧΕΣΗ ΔΙΑΧΕΙΡΙΣΗΣ ΠΟΙΟΤΗΤΑΣ ΚΑΙ ΣΔΠ</vt:lpstr>
      <vt:lpstr>ΤΙ ΕΙΝΑΙ ΕΝΑ  ΣΥΣΤΗΜΑ ΔΙΑΧΕΙΡΙΣΗΣ ΠΟΙΟΤΗΤΑΣ</vt:lpstr>
      <vt:lpstr>Η ΕΝΝΟΙΑ ΤΗΣ ΔΙΕΡΓΑΣΙΑΣ </vt:lpstr>
      <vt:lpstr>ΔΙΑΓΡΑΜΜΑΤΙΚΗ ΑΠΕΙΚΟΝΙΣΗ ΔΙΕΡΓΑΣΙΑΣ</vt:lpstr>
      <vt:lpstr>           ΚΑΤΗΓΟΡΙΕΣ ΔΙΕΡΓΑΣΙΩΝ   Οι διεργασίες σε επιχειρησιακό επίπεδο μπορούν χωριστούν σε τέσσερις βασικές κατηγορίες:  Διεργασίες διοίκησης ( Π.χ προσδιορισμός πολιτικής και στόχων ποιότητας) Διεργασίες διαχείρισης πόρων ( εκπαίδευση προσωπικού, εξασφάλιση των απαιτούμενων πόρων και του κατάλληλου εξοπλισμού) Τις διεργασίες παραγωγής του προϊόντος ή της υπηρεσίας (σχεδιασμός και ανάπτυξη των προϊόντων – παραγωγή, προμήθειες) Τις διεργασίες μέτρησης κι ανάλυσης και βελτίωσης ( εσωτερικές επιθεωρήσεις, παρακολούθηση της ικανοποίησης των πελατών , διορθωτικές ενέργειες προληπτικές ενέργειες)  </vt:lpstr>
      <vt:lpstr>                                    ΠΟΥ ΕΦΑΡΜΟΖΕΤΑΙ ΕΝΑ ΣΥΣΤΗΜΑ ΔΙΑΧΕΙΡΙΣΗΣ ΠΟΙΟΤΗΤΑΣ    Ένα  Σύστημα Διαχείρισης Ποιότητας (ΣΔΠ) μπορεί να εφαρμοστεί  σε όλες τις κατηγορίες οργανισμών , ανεξάρτητα από το είδος, το μέγεθος και το παρεχόμενο προϊόν ή υπηρεσία. Μπορεί να χρησιμοποιηθεί από τον ίδιο τον οργανισμό  που το εφαρμόζει ή από τρίτους (όπως Προμηθευτές) ως εργαλείο για τον έλεγχο της ικανοποίησης των απαιτήσεων του πελάτη, του κανονιστικού πλαισίου  ή και του ίδιου του οργανισμού Η εφαρμογή του συστήματος διαχείρισης ποιότητας αποσκοπεί στη(ν): ενίσχυση της φήμης ενός οργανισμού  εξασφαλίζοντας την εμπιστοσύνη των αποδεκτών των υπηρεσιών  βελτιστοποίηση της διαχείρισης πόρων και του χρόνου  βελτίωση της ευαισθητοποίησης των εργαζομένων στη διαχείριση ποιότητας  συνεχή βελτίωση των διεργασιών με βάση την εφαρμογή αντικειμενικών μηχανισμών παρακολούθησης και μέτρησης, και επομένως την αναβάθμιση των διεργασιών  </vt:lpstr>
      <vt:lpstr>                        ΤΑ ΕΠΙΠΕΔΑ ΤΕΚΜΗΡΙΩΣΗΣ ΕΝΟΣ ΣΔΠ   Ο οργανισμός ο οποίος εγκαθιδρύει ένα σύστημα διαχείρισης ποιότητας θα πρέπει ανά πάσα στιγμή να αποδεικνύει ότι αυτά που προβλέπονται στο πλαίσιο του ΣΔΠ υλοποιούνται και τηρούνται. Ο έλεγχος της συνολικής δομής ενός ΣΔΠ ονομάζεται τεκμηρίωση  (Documentation) του ΣΔΠ Ένα  Σύστημα Διαχείρισης Ποιότητας τεκμηριώνεται σε τέσσερα (4) επίπεδα: Εγχειρίδιο Ποιότητας, Εγχειρίδιο Διαδικασιών Λειτουργίας του οργανισμού, Έντυπα (Έγγραφα) του συστήματος, Αρχεία του συστήματος, </vt:lpstr>
      <vt:lpstr>                         ΑΝΑΛΥΣΗ ΤΩΝ ΕΠΙΠΕΔΩΝ ΤΕΚΜΗΡΙΩΣΗΣ ΕΝΟΣ ΣΔΠ  Στο Εγχειρίδιο Ποιότητας περιέχεται η Πολιτική Ποιότητας του οργανισμού, η δέσμευση της διοίκησης, η οργάνωση και οι επιμέρους πολιτικές για κάθε δραστηριότητα, που καλύπτει το σύστημα ποιότητας. Στο Εγχειρίδιο Διαδικασιών Λειτουργίας του οργανισμού περιγράφεται ο τρόπος εκτέλεσης των δραστηριοτήτων, που υλοποιούν τις αντίστοιχες πολιτικές του συστήματος και τις πρακτικές του οργανισμού. Το σύστημα στηρίζεται σε μια σειρά εντύπων (Εγγράφων) τεκμηρίωσης και ροής πληροφοριών και Τέλος, υποστηρίζει την ανάγκη τήρησης αρχείων σε κάποιες δραστηριότητες. Σύμφωνα με τον ορισμό που υπάρχει στο ISO 9001:2008 διαδικασία είναι ο καθορισμένος τρόπος εκτέλεσης μιας δραστηριότητας ή μιας διεργασίας. Οι διαδικασίες μπορεί να είναι τεκμηριωμένες ή όχι. Μια διαδικασία θεωρείται τεκμηριωμένη όταν έχει καταγραφεί με οποιονδήποτε τρόπο π.χ σε ένα εγχειρίδιο, σε ένα ηλεκτρονικό αρχείο  </vt:lpstr>
      <vt:lpstr>Διαφάνεια 24</vt:lpstr>
      <vt:lpstr>    ΤΑ ΣΤΑΔΙΑ ΑΝΑΠΤΥΞΗΣ ΚΑΙ ΕΦΑΡΜΟΓΗΣ ΕΝΟΣ ΣΔΠ</vt:lpstr>
      <vt:lpstr>Στόχοι Ποιότητας – Δείκτες Ποιότητας </vt:lpstr>
      <vt:lpstr>ΕΓΓΡΑΦΑ ΤΟΥ ΣΔΠ (Οδηγίες Εργασίας) </vt:lpstr>
      <vt:lpstr>Τ0 ΣΔΠ ενός εκπαιδευτικού οργανισμού (Μια σύντομη Προσέγγιση)</vt:lpstr>
      <vt:lpstr>Τ0 ΣΔΠ ενός εκπαιδευτικού οργανισμού (Βασικά στοιχεία)</vt:lpstr>
      <vt:lpstr>ΠΡΟΣΔΙΟΡΙΣΜΌΣ ΤΩΝ ΒΑΣΙΚΩΝ ΔΙΕΡΓΑΣΙΩΝ ΕΝΟΣ ΕΚΠΑΙΔΕΥΤΙΚΟΥ ΟΡΓΑΝΙΣΜΟΎ</vt:lpstr>
      <vt:lpstr>ΤΕΚΜΗΡΙΩΣΗ ΕΝΟΣ ΣΔΠ ΕΝΟΣ ΕΚΠΑΙΔΕΥΤΙΚΟΥ ΟΡΓΑΝΙΣΜΟΥ</vt:lpstr>
      <vt:lpstr>«Η ευθύνη της Διοίκησης σε έναν εκπαιδευτικό οργανισμό»</vt:lpstr>
      <vt:lpstr>«Η Διαχείριση Πόρων στο ΣΔΠ ενός εκπαιδευτικού οργανισμού»</vt:lpstr>
      <vt:lpstr>«Η Υλοποίηση της εκπαιδευτικής Υπηρεσίας»</vt:lpstr>
      <vt:lpstr>«Παρακολούθηση Μέτρηση &amp; Βελτίωση »</vt:lpstr>
      <vt:lpstr>«Πιθανοί Δείκτες Ποιότητας»</vt:lpstr>
      <vt:lpstr>ΠΙΘΑΝΟΙ ΔΕΙΚΤΕΣ ΠΟΙΟΤΗΤΑΣ</vt:lpstr>
      <vt:lpstr>«Πιθανές» Διαδικασίες για το ΣΔΠ ενός Εκπαιδευτικού Οργανισμού </vt:lpstr>
      <vt:lpstr>Resources</vt:lpstr>
      <vt:lpstr>ΒΙΒΛΙΟΓΡΑΦΙΑ</vt:lpstr>
      <vt:lpstr>QUESTIONS?  ΕΥΧΑΡΙΣΤΩ ΓΙΑ ΤΗΝ ΠΡΟΣΟΧΗ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ΜΟΝΑΔΑ ΔΙΑΣΦΑΛΙΣΗΣ ΠΟΙΟΤΗΤΑΣ  ΕΚΠΑ ΑΞΙΟΛΟΓΗΣΗ ΚΑΙ ΔΙΑΣΦΑΛΙΣΗ ΠΟΙΟΤΗΤΑΣ ΣΤΗΝ ΕΚΠΑΙΔΕΥΣΗ Η ΕΦΑΡΜΟΓΗ ΤΟΥ ΔΙΕΘΝΟΥΣ ΠΡΟΤΥΠΟΥ ISO 9001:2008 ΣΕ  ΕΝΑΝ ΕΚΠΑΙΔΕΥΤΙΚΟ ΟΡΓΑΝΙΣΜΟ</dc:title>
  <dc:creator/>
  <cp:lastModifiedBy/>
  <cp:revision>11</cp:revision>
  <dcterms:created xsi:type="dcterms:W3CDTF">2010-02-01T21:33:28Z</dcterms:created>
  <dcterms:modified xsi:type="dcterms:W3CDTF">2013-10-20T11:23:45Z</dcterms:modified>
</cp:coreProperties>
</file>