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1"/>
  </p:sldMasterIdLst>
  <p:notesMasterIdLst>
    <p:notesMasterId r:id="rId25"/>
  </p:notesMasterIdLst>
  <p:handoutMasterIdLst>
    <p:handoutMasterId r:id="rId26"/>
  </p:handoutMasterIdLst>
  <p:sldIdLst>
    <p:sldId id="594" r:id="rId2"/>
    <p:sldId id="614" r:id="rId3"/>
    <p:sldId id="615" r:id="rId4"/>
    <p:sldId id="611" r:id="rId5"/>
    <p:sldId id="612" r:id="rId6"/>
    <p:sldId id="613" r:id="rId7"/>
    <p:sldId id="585" r:id="rId8"/>
    <p:sldId id="586" r:id="rId9"/>
    <p:sldId id="587" r:id="rId10"/>
    <p:sldId id="608" r:id="rId11"/>
    <p:sldId id="597" r:id="rId12"/>
    <p:sldId id="598" r:id="rId13"/>
    <p:sldId id="599" r:id="rId14"/>
    <p:sldId id="600" r:id="rId15"/>
    <p:sldId id="601" r:id="rId16"/>
    <p:sldId id="602" r:id="rId17"/>
    <p:sldId id="603" r:id="rId18"/>
    <p:sldId id="604" r:id="rId19"/>
    <p:sldId id="605" r:id="rId20"/>
    <p:sldId id="606" r:id="rId21"/>
    <p:sldId id="609" r:id="rId22"/>
    <p:sldId id="607" r:id="rId23"/>
    <p:sldId id="610" r:id="rId24"/>
  </p:sldIdLst>
  <p:sldSz cx="9144000" cy="6858000" type="screen4x3"/>
  <p:notesSz cx="6699250" cy="9836150"/>
  <p:custDataLst>
    <p:tags r:id="rId27"/>
  </p:custDataLst>
  <p:defaultTextStyle>
    <a:defPPr>
      <a:defRPr lang="de-DE"/>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schemeClr val="tx1"/>
    </p:penClr>
  </p:showPr>
  <p:clrMru>
    <a:srgbClr val="2B0BB5"/>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743" autoAdjust="0"/>
    <p:restoredTop sz="94600" autoAdjust="0"/>
  </p:normalViewPr>
  <p:slideViewPr>
    <p:cSldViewPr snapToGrid="0">
      <p:cViewPr varScale="1">
        <p:scale>
          <a:sx n="86" d="100"/>
          <a:sy n="86" d="100"/>
        </p:scale>
        <p:origin x="-1536" y="-90"/>
      </p:cViewPr>
      <p:guideLst>
        <p:guide orient="horz" pos="3705"/>
        <p:guide orient="horz" pos="1185"/>
        <p:guide pos="254"/>
        <p:guide pos="2892"/>
        <p:guide pos="5547"/>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gs" Target="tags/tag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59106" name="Rectangle 2"/>
          <p:cNvSpPr>
            <a:spLocks noGrp="1" noChangeArrowheads="1"/>
          </p:cNvSpPr>
          <p:nvPr>
            <p:ph type="hdr" sz="quarter"/>
          </p:nvPr>
        </p:nvSpPr>
        <p:spPr bwMode="auto">
          <a:xfrm>
            <a:off x="0" y="0"/>
            <a:ext cx="2878138" cy="522288"/>
          </a:xfrm>
          <a:prstGeom prst="rect">
            <a:avLst/>
          </a:prstGeom>
          <a:noFill/>
          <a:ln w="9525">
            <a:noFill/>
            <a:miter lim="800000"/>
            <a:headEnd/>
            <a:tailEnd/>
          </a:ln>
          <a:effectLst/>
        </p:spPr>
        <p:txBody>
          <a:bodyPr vert="horz" wrap="square" lIns="89101" tIns="44550" rIns="89101" bIns="44550" numCol="1" anchor="t" anchorCtr="0" compatLnSpc="1">
            <a:prstTxWarp prst="textNoShape">
              <a:avLst/>
            </a:prstTxWarp>
          </a:bodyPr>
          <a:lstStyle>
            <a:lvl1pPr defTabSz="889000" eaLnBrk="1" hangingPunct="1">
              <a:defRPr sz="1200"/>
            </a:lvl1pPr>
          </a:lstStyle>
          <a:p>
            <a:pPr>
              <a:defRPr/>
            </a:pPr>
            <a:endParaRPr lang="en-GB"/>
          </a:p>
        </p:txBody>
      </p:sp>
      <p:sp>
        <p:nvSpPr>
          <p:cNvPr id="559107" name="Rectangle 3"/>
          <p:cNvSpPr>
            <a:spLocks noGrp="1" noChangeArrowheads="1"/>
          </p:cNvSpPr>
          <p:nvPr>
            <p:ph type="dt" sz="quarter" idx="1"/>
          </p:nvPr>
        </p:nvSpPr>
        <p:spPr bwMode="auto">
          <a:xfrm>
            <a:off x="3762375" y="0"/>
            <a:ext cx="2952750" cy="522288"/>
          </a:xfrm>
          <a:prstGeom prst="rect">
            <a:avLst/>
          </a:prstGeom>
          <a:noFill/>
          <a:ln w="9525">
            <a:noFill/>
            <a:miter lim="800000"/>
            <a:headEnd/>
            <a:tailEnd/>
          </a:ln>
          <a:effectLst/>
        </p:spPr>
        <p:txBody>
          <a:bodyPr vert="horz" wrap="square" lIns="89101" tIns="44550" rIns="89101" bIns="44550" numCol="1" anchor="t" anchorCtr="0" compatLnSpc="1">
            <a:prstTxWarp prst="textNoShape">
              <a:avLst/>
            </a:prstTxWarp>
          </a:bodyPr>
          <a:lstStyle>
            <a:lvl1pPr algn="r" defTabSz="889000" eaLnBrk="1" hangingPunct="1">
              <a:defRPr sz="1200"/>
            </a:lvl1pPr>
          </a:lstStyle>
          <a:p>
            <a:pPr>
              <a:defRPr/>
            </a:pPr>
            <a:endParaRPr lang="en-GB"/>
          </a:p>
        </p:txBody>
      </p:sp>
      <p:sp>
        <p:nvSpPr>
          <p:cNvPr id="559108" name="Rectangle 4"/>
          <p:cNvSpPr>
            <a:spLocks noGrp="1" noChangeArrowheads="1"/>
          </p:cNvSpPr>
          <p:nvPr>
            <p:ph type="ftr" sz="quarter" idx="2"/>
          </p:nvPr>
        </p:nvSpPr>
        <p:spPr bwMode="auto">
          <a:xfrm>
            <a:off x="0" y="9323388"/>
            <a:ext cx="2878138" cy="522287"/>
          </a:xfrm>
          <a:prstGeom prst="rect">
            <a:avLst/>
          </a:prstGeom>
          <a:noFill/>
          <a:ln w="9525">
            <a:noFill/>
            <a:miter lim="800000"/>
            <a:headEnd/>
            <a:tailEnd/>
          </a:ln>
          <a:effectLst/>
        </p:spPr>
        <p:txBody>
          <a:bodyPr vert="horz" wrap="square" lIns="89101" tIns="44550" rIns="89101" bIns="44550" numCol="1" anchor="b" anchorCtr="0" compatLnSpc="1">
            <a:prstTxWarp prst="textNoShape">
              <a:avLst/>
            </a:prstTxWarp>
          </a:bodyPr>
          <a:lstStyle>
            <a:lvl1pPr defTabSz="889000" eaLnBrk="1" hangingPunct="1">
              <a:defRPr sz="1200"/>
            </a:lvl1pPr>
          </a:lstStyle>
          <a:p>
            <a:pPr>
              <a:defRPr/>
            </a:pPr>
            <a:endParaRPr lang="en-GB"/>
          </a:p>
        </p:txBody>
      </p:sp>
      <p:sp>
        <p:nvSpPr>
          <p:cNvPr id="559109" name="Rectangle 5"/>
          <p:cNvSpPr>
            <a:spLocks noGrp="1" noChangeArrowheads="1"/>
          </p:cNvSpPr>
          <p:nvPr>
            <p:ph type="sldNum" sz="quarter" idx="3"/>
          </p:nvPr>
        </p:nvSpPr>
        <p:spPr bwMode="auto">
          <a:xfrm>
            <a:off x="3762375" y="9323388"/>
            <a:ext cx="2952750" cy="522287"/>
          </a:xfrm>
          <a:prstGeom prst="rect">
            <a:avLst/>
          </a:prstGeom>
          <a:noFill/>
          <a:ln w="9525">
            <a:noFill/>
            <a:miter lim="800000"/>
            <a:headEnd/>
            <a:tailEnd/>
          </a:ln>
          <a:effectLst/>
        </p:spPr>
        <p:txBody>
          <a:bodyPr vert="horz" wrap="square" lIns="89101" tIns="44550" rIns="89101" bIns="44550" numCol="1" anchor="b" anchorCtr="0" compatLnSpc="1">
            <a:prstTxWarp prst="textNoShape">
              <a:avLst/>
            </a:prstTxWarp>
          </a:bodyPr>
          <a:lstStyle>
            <a:lvl1pPr algn="r" defTabSz="889000" eaLnBrk="1" hangingPunct="1">
              <a:defRPr sz="1200"/>
            </a:lvl1pPr>
          </a:lstStyle>
          <a:p>
            <a:pPr>
              <a:defRPr/>
            </a:pPr>
            <a:fld id="{FDB29586-B2F2-4F8F-9DA9-B51F347D11DB}"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01950" cy="492125"/>
          </a:xfrm>
          <a:prstGeom prst="rect">
            <a:avLst/>
          </a:prstGeom>
          <a:noFill/>
          <a:ln w="9525">
            <a:noFill/>
            <a:miter lim="800000"/>
            <a:headEnd/>
            <a:tailEnd/>
          </a:ln>
          <a:effectLst/>
        </p:spPr>
        <p:txBody>
          <a:bodyPr vert="horz" wrap="square" lIns="94475" tIns="47239" rIns="94475" bIns="47239" numCol="1" anchor="t" anchorCtr="0" compatLnSpc="1">
            <a:prstTxWarp prst="textNoShape">
              <a:avLst/>
            </a:prstTxWarp>
          </a:bodyPr>
          <a:lstStyle>
            <a:lvl1pPr defTabSz="942975" eaLnBrk="1" hangingPunct="1">
              <a:defRPr sz="1300"/>
            </a:lvl1pPr>
          </a:lstStyle>
          <a:p>
            <a:pPr>
              <a:defRPr/>
            </a:pPr>
            <a:endParaRPr lang="en-GB"/>
          </a:p>
        </p:txBody>
      </p:sp>
      <p:sp>
        <p:nvSpPr>
          <p:cNvPr id="6147" name="Rectangle 3"/>
          <p:cNvSpPr>
            <a:spLocks noGrp="1" noChangeArrowheads="1"/>
          </p:cNvSpPr>
          <p:nvPr>
            <p:ph type="dt" idx="1"/>
          </p:nvPr>
        </p:nvSpPr>
        <p:spPr bwMode="auto">
          <a:xfrm>
            <a:off x="3797300" y="0"/>
            <a:ext cx="2901950" cy="492125"/>
          </a:xfrm>
          <a:prstGeom prst="rect">
            <a:avLst/>
          </a:prstGeom>
          <a:noFill/>
          <a:ln w="9525">
            <a:noFill/>
            <a:miter lim="800000"/>
            <a:headEnd/>
            <a:tailEnd/>
          </a:ln>
          <a:effectLst/>
        </p:spPr>
        <p:txBody>
          <a:bodyPr vert="horz" wrap="square" lIns="94475" tIns="47239" rIns="94475" bIns="47239" numCol="1" anchor="t" anchorCtr="0" compatLnSpc="1">
            <a:prstTxWarp prst="textNoShape">
              <a:avLst/>
            </a:prstTxWarp>
          </a:bodyPr>
          <a:lstStyle>
            <a:lvl1pPr algn="r" defTabSz="942975" eaLnBrk="1" hangingPunct="1">
              <a:defRPr sz="1300"/>
            </a:lvl1pPr>
          </a:lstStyle>
          <a:p>
            <a:pPr>
              <a:defRPr/>
            </a:pPr>
            <a:endParaRPr lang="en-GB"/>
          </a:p>
        </p:txBody>
      </p:sp>
      <p:sp>
        <p:nvSpPr>
          <p:cNvPr id="21508" name="Rectangle 4"/>
          <p:cNvSpPr>
            <a:spLocks noChangeArrowheads="1" noTextEdit="1"/>
          </p:cNvSpPr>
          <p:nvPr>
            <p:ph type="sldImg" idx="2"/>
          </p:nvPr>
        </p:nvSpPr>
        <p:spPr bwMode="auto">
          <a:xfrm>
            <a:off x="890588" y="738188"/>
            <a:ext cx="4919662" cy="3689350"/>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893763" y="4672013"/>
            <a:ext cx="4911725" cy="4425950"/>
          </a:xfrm>
          <a:prstGeom prst="rect">
            <a:avLst/>
          </a:prstGeom>
          <a:noFill/>
          <a:ln w="9525">
            <a:noFill/>
            <a:miter lim="800000"/>
            <a:headEnd/>
            <a:tailEnd/>
          </a:ln>
          <a:effectLst/>
        </p:spPr>
        <p:txBody>
          <a:bodyPr vert="horz" wrap="square" lIns="94475" tIns="47239" rIns="94475" bIns="47239" numCol="1" anchor="t" anchorCtr="0" compatLnSpc="1">
            <a:prstTxWarp prst="textNoShape">
              <a:avLst/>
            </a:prstTxWarp>
          </a:bodyPr>
          <a:lstStyle/>
          <a:p>
            <a:pPr lvl="0"/>
            <a:r>
              <a:rPr lang="en-GB" noProof="0" smtClean="0"/>
              <a:t>Klicken Sie, um die Formate des Vorlagentextes zu bearbeiten</a:t>
            </a:r>
          </a:p>
          <a:p>
            <a:pPr lvl="1"/>
            <a:r>
              <a:rPr lang="en-GB" noProof="0" smtClean="0"/>
              <a:t>Zweite Ebene</a:t>
            </a:r>
          </a:p>
          <a:p>
            <a:pPr lvl="2"/>
            <a:r>
              <a:rPr lang="en-GB" noProof="0" smtClean="0"/>
              <a:t>Dritte Ebene</a:t>
            </a:r>
          </a:p>
          <a:p>
            <a:pPr lvl="3"/>
            <a:r>
              <a:rPr lang="en-GB" noProof="0" smtClean="0"/>
              <a:t>Vierte Ebene</a:t>
            </a:r>
          </a:p>
          <a:p>
            <a:pPr lvl="4"/>
            <a:r>
              <a:rPr lang="en-GB" noProof="0" smtClean="0"/>
              <a:t>Fünfte Ebene</a:t>
            </a:r>
          </a:p>
        </p:txBody>
      </p:sp>
      <p:sp>
        <p:nvSpPr>
          <p:cNvPr id="6150" name="Rectangle 6"/>
          <p:cNvSpPr>
            <a:spLocks noGrp="1" noChangeArrowheads="1"/>
          </p:cNvSpPr>
          <p:nvPr>
            <p:ph type="ftr" sz="quarter" idx="4"/>
          </p:nvPr>
        </p:nvSpPr>
        <p:spPr bwMode="auto">
          <a:xfrm>
            <a:off x="0" y="9345613"/>
            <a:ext cx="2901950" cy="490537"/>
          </a:xfrm>
          <a:prstGeom prst="rect">
            <a:avLst/>
          </a:prstGeom>
          <a:noFill/>
          <a:ln w="9525">
            <a:noFill/>
            <a:miter lim="800000"/>
            <a:headEnd/>
            <a:tailEnd/>
          </a:ln>
          <a:effectLst/>
        </p:spPr>
        <p:txBody>
          <a:bodyPr vert="horz" wrap="square" lIns="94475" tIns="47239" rIns="94475" bIns="47239" numCol="1" anchor="b" anchorCtr="0" compatLnSpc="1">
            <a:prstTxWarp prst="textNoShape">
              <a:avLst/>
            </a:prstTxWarp>
          </a:bodyPr>
          <a:lstStyle>
            <a:lvl1pPr defTabSz="942975" eaLnBrk="1" hangingPunct="1">
              <a:defRPr sz="1300"/>
            </a:lvl1pPr>
          </a:lstStyle>
          <a:p>
            <a:pPr>
              <a:defRPr/>
            </a:pPr>
            <a:endParaRPr lang="en-GB"/>
          </a:p>
        </p:txBody>
      </p:sp>
      <p:sp>
        <p:nvSpPr>
          <p:cNvPr id="6151" name="Rectangle 7"/>
          <p:cNvSpPr>
            <a:spLocks noGrp="1" noChangeArrowheads="1"/>
          </p:cNvSpPr>
          <p:nvPr>
            <p:ph type="sldNum" sz="quarter" idx="5"/>
          </p:nvPr>
        </p:nvSpPr>
        <p:spPr bwMode="auto">
          <a:xfrm>
            <a:off x="3797300" y="9345613"/>
            <a:ext cx="2901950" cy="490537"/>
          </a:xfrm>
          <a:prstGeom prst="rect">
            <a:avLst/>
          </a:prstGeom>
          <a:noFill/>
          <a:ln w="9525">
            <a:noFill/>
            <a:miter lim="800000"/>
            <a:headEnd/>
            <a:tailEnd/>
          </a:ln>
          <a:effectLst/>
        </p:spPr>
        <p:txBody>
          <a:bodyPr vert="horz" wrap="square" lIns="94475" tIns="47239" rIns="94475" bIns="47239" numCol="1" anchor="b" anchorCtr="0" compatLnSpc="1">
            <a:prstTxWarp prst="textNoShape">
              <a:avLst/>
            </a:prstTxWarp>
          </a:bodyPr>
          <a:lstStyle>
            <a:lvl1pPr algn="r" defTabSz="942975" eaLnBrk="1" hangingPunct="1">
              <a:defRPr sz="1300"/>
            </a:lvl1pPr>
          </a:lstStyle>
          <a:p>
            <a:pPr>
              <a:defRPr/>
            </a:pPr>
            <a:fld id="{E5FE9F1A-DA47-4963-AA0F-3286171003C9}"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p>
            <a:fld id="{42B2DA07-D306-4802-978A-56853C941D68}" type="slidenum">
              <a:rPr lang="en-GB" smtClean="0"/>
              <a:pPr/>
              <a:t>1</a:t>
            </a:fld>
            <a:endParaRPr lang="en-GB" smtClean="0"/>
          </a:p>
        </p:txBody>
      </p:sp>
      <p:sp>
        <p:nvSpPr>
          <p:cNvPr id="22531" name="Rectangle 2"/>
          <p:cNvSpPr>
            <a:spLocks noGrp="1" noChangeArrowheads="1"/>
          </p:cNvSpPr>
          <p:nvPr>
            <p:ph type="body" idx="1"/>
          </p:nvPr>
        </p:nvSpPr>
        <p:spPr>
          <a:xfrm>
            <a:off x="242888" y="5253038"/>
            <a:ext cx="6283325" cy="4051300"/>
          </a:xfrm>
          <a:noFill/>
          <a:ln/>
        </p:spPr>
        <p:txBody>
          <a:bodyPr lIns="89384" tIns="44694" rIns="89384" bIns="44694"/>
          <a:lstStyle/>
          <a:p>
            <a:pPr eaLnBrk="1" hangingPunct="1"/>
            <a:endParaRPr lang="en-GB" smtClean="0"/>
          </a:p>
        </p:txBody>
      </p:sp>
      <p:sp>
        <p:nvSpPr>
          <p:cNvPr id="22532" name="Rectangle 3"/>
          <p:cNvSpPr>
            <a:spLocks noChangeArrowheads="1" noTextEdit="1"/>
          </p:cNvSpPr>
          <p:nvPr>
            <p:ph type="sldImg"/>
          </p:nvPr>
        </p:nvSpPr>
        <p:spPr>
          <a:xfrm>
            <a:off x="1588" y="0"/>
            <a:ext cx="6696075" cy="5022850"/>
          </a:xfr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ChangeArrowheads="1" noTextEdit="1"/>
          </p:cNvSpPr>
          <p:nvPr>
            <p:ph type="sldImg"/>
          </p:nvPr>
        </p:nvSpPr>
        <p:spPr>
          <a:ln/>
        </p:spPr>
      </p:sp>
      <p:sp>
        <p:nvSpPr>
          <p:cNvPr id="40963" name="Rectangle 3"/>
          <p:cNvSpPr>
            <a:spLocks noGrp="1" noChangeArrowheads="1"/>
          </p:cNvSpPr>
          <p:nvPr>
            <p:ph type="body" idx="1"/>
          </p:nvPr>
        </p:nvSpPr>
        <p:spPr>
          <a:noFill/>
          <a:ln/>
        </p:spPr>
        <p:txBody>
          <a:bodyPr/>
          <a:lstStyle/>
          <a:p>
            <a:endParaRPr lang="el-GR"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6CA749D3-1F49-458A-ADC3-AA16157F62DB}" type="slidenum">
              <a:rPr lang="en-GB" smtClean="0"/>
              <a:pPr/>
              <a:t>7</a:t>
            </a:fld>
            <a:endParaRPr lang="en-GB" smtClean="0"/>
          </a:p>
        </p:txBody>
      </p:sp>
      <p:sp>
        <p:nvSpPr>
          <p:cNvPr id="23555" name="Rectangle 2"/>
          <p:cNvSpPr>
            <a:spLocks noChangeArrowheads="1" noTextEdit="1"/>
          </p:cNvSpPr>
          <p:nvPr>
            <p:ph type="sldImg"/>
          </p:nvPr>
        </p:nvSpPr>
        <p:spPr>
          <a:ln/>
        </p:spPr>
      </p:sp>
      <p:sp>
        <p:nvSpPr>
          <p:cNvPr id="2355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fld id="{35C6A7E2-6F3E-4266-8603-71BD9BF4CED8}" type="slidenum">
              <a:rPr lang="en-GB" smtClean="0"/>
              <a:pPr/>
              <a:t>8</a:t>
            </a:fld>
            <a:endParaRPr lang="en-GB" smtClean="0"/>
          </a:p>
        </p:txBody>
      </p:sp>
      <p:sp>
        <p:nvSpPr>
          <p:cNvPr id="24579" name="Rectangle 2"/>
          <p:cNvSpPr>
            <a:spLocks noChangeArrowheads="1" noTextEdit="1"/>
          </p:cNvSpPr>
          <p:nvPr>
            <p:ph type="sldImg"/>
          </p:nvPr>
        </p:nvSpPr>
        <p:spPr>
          <a:ln/>
        </p:spPr>
      </p:sp>
      <p:sp>
        <p:nvSpPr>
          <p:cNvPr id="2458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p>
            <a:fld id="{7A58F726-9A90-46E6-8537-15C1D64AA652}" type="slidenum">
              <a:rPr lang="en-GB" smtClean="0"/>
              <a:pPr/>
              <a:t>9</a:t>
            </a:fld>
            <a:endParaRPr lang="en-GB" smtClean="0"/>
          </a:p>
        </p:txBody>
      </p:sp>
      <p:sp>
        <p:nvSpPr>
          <p:cNvPr id="25603" name="Rectangle 2"/>
          <p:cNvSpPr>
            <a:spLocks noChangeArrowheads="1" noTextEdit="1"/>
          </p:cNvSpPr>
          <p:nvPr>
            <p:ph type="sldImg"/>
          </p:nvPr>
        </p:nvSpPr>
        <p:spPr>
          <a:ln/>
        </p:spPr>
      </p:sp>
      <p:sp>
        <p:nvSpPr>
          <p:cNvPr id="2560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pic>
        <p:nvPicPr>
          <p:cNvPr id="4" name="Picture 2" descr="Hintergrund"/>
          <p:cNvPicPr>
            <a:picLocks noChangeAspect="1" noChangeArrowheads="1"/>
          </p:cNvPicPr>
          <p:nvPr userDrawn="1"/>
        </p:nvPicPr>
        <p:blipFill>
          <a:blip r:embed="rId2" cstate="print"/>
          <a:srcRect/>
          <a:stretch>
            <a:fillRect/>
          </a:stretch>
        </p:blipFill>
        <p:spPr bwMode="auto">
          <a:xfrm>
            <a:off x="0" y="0"/>
            <a:ext cx="9144000" cy="6859588"/>
          </a:xfrm>
          <a:prstGeom prst="rect">
            <a:avLst/>
          </a:prstGeom>
          <a:noFill/>
          <a:ln w="9525">
            <a:noFill/>
            <a:miter lim="800000"/>
            <a:headEnd/>
            <a:tailEnd/>
          </a:ln>
        </p:spPr>
      </p:pic>
      <p:pic>
        <p:nvPicPr>
          <p:cNvPr id="5" name="Picture 13" descr="Himmel2"/>
          <p:cNvPicPr>
            <a:picLocks noChangeAspect="1" noChangeArrowheads="1"/>
          </p:cNvPicPr>
          <p:nvPr userDrawn="1"/>
        </p:nvPicPr>
        <p:blipFill>
          <a:blip r:embed="rId3" cstate="print"/>
          <a:srcRect/>
          <a:stretch>
            <a:fillRect/>
          </a:stretch>
        </p:blipFill>
        <p:spPr bwMode="auto">
          <a:xfrm>
            <a:off x="0" y="3765550"/>
            <a:ext cx="9144000" cy="2114550"/>
          </a:xfrm>
          <a:prstGeom prst="rect">
            <a:avLst/>
          </a:prstGeom>
          <a:noFill/>
          <a:ln w="9525">
            <a:noFill/>
            <a:miter lim="800000"/>
            <a:headEnd/>
            <a:tailEnd/>
          </a:ln>
        </p:spPr>
      </p:pic>
      <p:pic>
        <p:nvPicPr>
          <p:cNvPr id="6" name="Picture 11" descr="schatten"/>
          <p:cNvPicPr>
            <a:picLocks noChangeAspect="1" noChangeArrowheads="1"/>
          </p:cNvPicPr>
          <p:nvPr userDrawn="1"/>
        </p:nvPicPr>
        <p:blipFill>
          <a:blip r:embed="rId4" cstate="print"/>
          <a:srcRect/>
          <a:stretch>
            <a:fillRect/>
          </a:stretch>
        </p:blipFill>
        <p:spPr bwMode="auto">
          <a:xfrm>
            <a:off x="0" y="3765550"/>
            <a:ext cx="9144000" cy="120650"/>
          </a:xfrm>
          <a:prstGeom prst="rect">
            <a:avLst/>
          </a:prstGeom>
          <a:noFill/>
          <a:ln w="9525">
            <a:noFill/>
            <a:miter lim="800000"/>
            <a:headEnd/>
            <a:tailEnd/>
          </a:ln>
        </p:spPr>
      </p:pic>
      <p:sp>
        <p:nvSpPr>
          <p:cNvPr id="1075204" name="Rectangle 4"/>
          <p:cNvSpPr>
            <a:spLocks noGrp="1" noChangeArrowheads="1"/>
          </p:cNvSpPr>
          <p:nvPr>
            <p:ph type="ctrTitle" sz="quarter"/>
          </p:nvPr>
        </p:nvSpPr>
        <p:spPr>
          <a:xfrm>
            <a:off x="727075" y="1260475"/>
            <a:ext cx="6757988" cy="1143000"/>
          </a:xfrm>
        </p:spPr>
        <p:txBody>
          <a:bodyPr lIns="91440" rIns="91440" anchor="b"/>
          <a:lstStyle>
            <a:lvl1pPr>
              <a:defRPr sz="2800"/>
            </a:lvl1pPr>
          </a:lstStyle>
          <a:p>
            <a:r>
              <a:rPr lang="en-US"/>
              <a:t>Click to edit Master title style</a:t>
            </a:r>
            <a:endParaRPr lang="de-DE"/>
          </a:p>
        </p:txBody>
      </p:sp>
      <p:sp>
        <p:nvSpPr>
          <p:cNvPr id="1075205" name="Rectangle 5"/>
          <p:cNvSpPr>
            <a:spLocks noGrp="1" noChangeArrowheads="1"/>
          </p:cNvSpPr>
          <p:nvPr>
            <p:ph type="subTitle" sz="quarter" idx="1"/>
          </p:nvPr>
        </p:nvSpPr>
        <p:spPr>
          <a:xfrm>
            <a:off x="727075" y="2571750"/>
            <a:ext cx="6764338" cy="773113"/>
          </a:xfrm>
        </p:spPr>
        <p:txBody>
          <a:bodyPr lIns="91440" rIns="91440"/>
          <a:lstStyle>
            <a:lvl1pPr marL="0" indent="0">
              <a:buFont typeface="Wingdings" pitchFamily="2" charset="2"/>
              <a:buNone/>
              <a:defRPr sz="2200" b="1"/>
            </a:lvl1pPr>
          </a:lstStyle>
          <a:p>
            <a:r>
              <a:rPr lang="en-US"/>
              <a:t>Click to edit Master text styles</a:t>
            </a:r>
          </a:p>
        </p:txBody>
      </p:sp>
    </p:spTree>
  </p:cSld>
  <p:clrMapOvr>
    <a:masterClrMapping/>
  </p:clrMapOvr>
  <p:transition spd="med">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Rectangle 4"/>
          <p:cNvSpPr>
            <a:spLocks noGrp="1" noChangeArrowheads="1"/>
          </p:cNvSpPr>
          <p:nvPr>
            <p:ph type="ftr" sz="quarter" idx="10"/>
          </p:nvPr>
        </p:nvSpPr>
        <p:spPr>
          <a:ln/>
        </p:spPr>
        <p:txBody>
          <a:bodyPr/>
          <a:lstStyle>
            <a:lvl1pPr>
              <a:defRPr/>
            </a:lvl1pPr>
          </a:lstStyle>
          <a:p>
            <a:pPr>
              <a:defRPr/>
            </a:pPr>
            <a:r>
              <a:rPr lang="de-DE"/>
              <a:t>Page </a:t>
            </a:r>
            <a:fld id="{2481F5DB-3D6E-4FE4-A5A3-24F268F36035}" type="slidenum">
              <a:rPr lang="de-DE" sz="1400" b="1"/>
              <a:pPr>
                <a:defRPr/>
              </a:pPr>
              <a:t>‹#›</a:t>
            </a:fld>
            <a:endParaRPr lang="de-DE" sz="1400" b="1"/>
          </a:p>
        </p:txBody>
      </p:sp>
    </p:spTree>
  </p:cSld>
  <p:clrMapOvr>
    <a:masterClrMapping/>
  </p:clrMapOvr>
  <p:transition spd="med">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705600" y="230188"/>
            <a:ext cx="2100263" cy="5659437"/>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03225" y="230188"/>
            <a:ext cx="6149975" cy="5659437"/>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Rectangle 4"/>
          <p:cNvSpPr>
            <a:spLocks noGrp="1" noChangeArrowheads="1"/>
          </p:cNvSpPr>
          <p:nvPr>
            <p:ph type="ftr" sz="quarter" idx="10"/>
          </p:nvPr>
        </p:nvSpPr>
        <p:spPr>
          <a:ln/>
        </p:spPr>
        <p:txBody>
          <a:bodyPr/>
          <a:lstStyle>
            <a:lvl1pPr>
              <a:defRPr/>
            </a:lvl1pPr>
          </a:lstStyle>
          <a:p>
            <a:pPr>
              <a:defRPr/>
            </a:pPr>
            <a:r>
              <a:rPr lang="de-DE"/>
              <a:t>Page </a:t>
            </a:r>
            <a:fld id="{973AE778-2192-4072-8BC5-A4B3A3797A95}" type="slidenum">
              <a:rPr lang="de-DE" sz="1400" b="1"/>
              <a:pPr>
                <a:defRPr/>
              </a:pPr>
              <a:t>‹#›</a:t>
            </a:fld>
            <a:endParaRPr lang="de-DE" sz="1400" b="1"/>
          </a:p>
        </p:txBody>
      </p:sp>
    </p:spTree>
  </p:cSld>
  <p:clrMapOvr>
    <a:masterClrMapping/>
  </p:clrMapOvr>
  <p:transition spd="med">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Rectangle 4"/>
          <p:cNvSpPr>
            <a:spLocks noGrp="1" noChangeArrowheads="1"/>
          </p:cNvSpPr>
          <p:nvPr>
            <p:ph type="ftr" sz="quarter" idx="10"/>
          </p:nvPr>
        </p:nvSpPr>
        <p:spPr>
          <a:ln/>
        </p:spPr>
        <p:txBody>
          <a:bodyPr/>
          <a:lstStyle>
            <a:lvl1pPr>
              <a:defRPr/>
            </a:lvl1pPr>
          </a:lstStyle>
          <a:p>
            <a:pPr>
              <a:defRPr/>
            </a:pPr>
            <a:r>
              <a:rPr lang="de-DE"/>
              <a:t>Page </a:t>
            </a:r>
            <a:fld id="{94D124BC-18F3-4254-9025-EEED58487520}" type="slidenum">
              <a:rPr lang="de-DE" sz="1400" b="1"/>
              <a:pPr>
                <a:defRPr/>
              </a:pPr>
              <a:t>‹#›</a:t>
            </a:fld>
            <a:endParaRPr lang="de-DE" sz="1400" b="1"/>
          </a:p>
        </p:txBody>
      </p:sp>
    </p:spTree>
  </p:cSld>
  <p:clrMapOvr>
    <a:masterClrMapping/>
  </p:clrMapOvr>
  <p:transition spd="med">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smtClean="0"/>
              <a:t>Kλικ για επεξεργασία των στυλ του υποδείγματος</a:t>
            </a:r>
          </a:p>
        </p:txBody>
      </p:sp>
      <p:sp>
        <p:nvSpPr>
          <p:cNvPr id="4" name="Rectangle 4"/>
          <p:cNvSpPr>
            <a:spLocks noGrp="1" noChangeArrowheads="1"/>
          </p:cNvSpPr>
          <p:nvPr>
            <p:ph type="ftr" sz="quarter" idx="10"/>
          </p:nvPr>
        </p:nvSpPr>
        <p:spPr>
          <a:ln/>
        </p:spPr>
        <p:txBody>
          <a:bodyPr/>
          <a:lstStyle>
            <a:lvl1pPr>
              <a:defRPr/>
            </a:lvl1pPr>
          </a:lstStyle>
          <a:p>
            <a:pPr>
              <a:defRPr/>
            </a:pPr>
            <a:r>
              <a:rPr lang="de-DE"/>
              <a:t>Page </a:t>
            </a:r>
            <a:fld id="{FDC9F728-C9D2-4B22-8835-63F26788C8F9}" type="slidenum">
              <a:rPr lang="de-DE" sz="1400" b="1"/>
              <a:pPr>
                <a:defRPr/>
              </a:pPr>
              <a:t>‹#›</a:t>
            </a:fld>
            <a:endParaRPr lang="de-DE" sz="1400" b="1"/>
          </a:p>
        </p:txBody>
      </p:sp>
    </p:spTree>
  </p:cSld>
  <p:clrMapOvr>
    <a:masterClrMapping/>
  </p:clrMapOvr>
  <p:transition spd="med">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07988" y="1090613"/>
            <a:ext cx="4122737" cy="47990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83125" y="1090613"/>
            <a:ext cx="4122738" cy="47990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Rectangle 4"/>
          <p:cNvSpPr>
            <a:spLocks noGrp="1" noChangeArrowheads="1"/>
          </p:cNvSpPr>
          <p:nvPr>
            <p:ph type="ftr" sz="quarter" idx="10"/>
          </p:nvPr>
        </p:nvSpPr>
        <p:spPr>
          <a:ln/>
        </p:spPr>
        <p:txBody>
          <a:bodyPr/>
          <a:lstStyle>
            <a:lvl1pPr>
              <a:defRPr/>
            </a:lvl1pPr>
          </a:lstStyle>
          <a:p>
            <a:pPr>
              <a:defRPr/>
            </a:pPr>
            <a:r>
              <a:rPr lang="de-DE"/>
              <a:t>Page </a:t>
            </a:r>
            <a:fld id="{577F4C80-14B1-405E-AEA1-47A84593D198}" type="slidenum">
              <a:rPr lang="de-DE" sz="1400" b="1"/>
              <a:pPr>
                <a:defRPr/>
              </a:pPr>
              <a:t>‹#›</a:t>
            </a:fld>
            <a:endParaRPr lang="de-DE" sz="1400" b="1"/>
          </a:p>
        </p:txBody>
      </p:sp>
    </p:spTree>
  </p:cSld>
  <p:clrMapOvr>
    <a:masterClrMapping/>
  </p:clrMapOvr>
  <p:transition spd="med">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143000"/>
          </a:xfrm>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Rectangle 4"/>
          <p:cNvSpPr>
            <a:spLocks noGrp="1" noChangeArrowheads="1"/>
          </p:cNvSpPr>
          <p:nvPr>
            <p:ph type="ftr" sz="quarter" idx="10"/>
          </p:nvPr>
        </p:nvSpPr>
        <p:spPr>
          <a:ln/>
        </p:spPr>
        <p:txBody>
          <a:bodyPr/>
          <a:lstStyle>
            <a:lvl1pPr>
              <a:defRPr/>
            </a:lvl1pPr>
          </a:lstStyle>
          <a:p>
            <a:pPr>
              <a:defRPr/>
            </a:pPr>
            <a:r>
              <a:rPr lang="de-DE"/>
              <a:t>Page </a:t>
            </a:r>
            <a:fld id="{1A7E4BE8-9B93-4387-A280-995D8B3078C6}" type="slidenum">
              <a:rPr lang="de-DE" sz="1400" b="1"/>
              <a:pPr>
                <a:defRPr/>
              </a:pPr>
              <a:t>‹#›</a:t>
            </a:fld>
            <a:endParaRPr lang="de-DE" sz="1400" b="1"/>
          </a:p>
        </p:txBody>
      </p:sp>
    </p:spTree>
  </p:cSld>
  <p:clrMapOvr>
    <a:masterClrMapping/>
  </p:clrMapOvr>
  <p:transition spd="med">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Rectangle 4"/>
          <p:cNvSpPr>
            <a:spLocks noGrp="1" noChangeArrowheads="1"/>
          </p:cNvSpPr>
          <p:nvPr>
            <p:ph type="ftr" sz="quarter" idx="10"/>
          </p:nvPr>
        </p:nvSpPr>
        <p:spPr>
          <a:ln/>
        </p:spPr>
        <p:txBody>
          <a:bodyPr/>
          <a:lstStyle>
            <a:lvl1pPr>
              <a:defRPr/>
            </a:lvl1pPr>
          </a:lstStyle>
          <a:p>
            <a:pPr>
              <a:defRPr/>
            </a:pPr>
            <a:r>
              <a:rPr lang="de-DE"/>
              <a:t>Page </a:t>
            </a:r>
            <a:fld id="{67A043DF-539E-4A7A-92A8-6CB7D0C3D4FC}" type="slidenum">
              <a:rPr lang="de-DE" sz="1400" b="1"/>
              <a:pPr>
                <a:defRPr/>
              </a:pPr>
              <a:t>‹#›</a:t>
            </a:fld>
            <a:endParaRPr lang="de-DE" sz="1400" b="1"/>
          </a:p>
        </p:txBody>
      </p:sp>
    </p:spTree>
  </p:cSld>
  <p:clrMapOvr>
    <a:masterClrMapping/>
  </p:clrMapOvr>
  <p:transition spd="med">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de-DE"/>
              <a:t>Page </a:t>
            </a:r>
            <a:fld id="{F11106FF-6656-4910-A61F-F6607F000730}" type="slidenum">
              <a:rPr lang="de-DE" sz="1400" b="1"/>
              <a:pPr>
                <a:defRPr/>
              </a:pPr>
              <a:t>‹#›</a:t>
            </a:fld>
            <a:endParaRPr lang="de-DE" sz="1400" b="1"/>
          </a:p>
        </p:txBody>
      </p:sp>
    </p:spTree>
  </p:cSld>
  <p:clrMapOvr>
    <a:masterClrMapping/>
  </p:clrMapOvr>
  <p:transition spd="med">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Rectangle 4"/>
          <p:cNvSpPr>
            <a:spLocks noGrp="1" noChangeArrowheads="1"/>
          </p:cNvSpPr>
          <p:nvPr>
            <p:ph type="ftr" sz="quarter" idx="10"/>
          </p:nvPr>
        </p:nvSpPr>
        <p:spPr>
          <a:ln/>
        </p:spPr>
        <p:txBody>
          <a:bodyPr/>
          <a:lstStyle>
            <a:lvl1pPr>
              <a:defRPr/>
            </a:lvl1pPr>
          </a:lstStyle>
          <a:p>
            <a:pPr>
              <a:defRPr/>
            </a:pPr>
            <a:r>
              <a:rPr lang="de-DE"/>
              <a:t>Page </a:t>
            </a:r>
            <a:fld id="{D3259981-082D-4450-92F1-9623A92367A5}" type="slidenum">
              <a:rPr lang="de-DE" sz="1400" b="1"/>
              <a:pPr>
                <a:defRPr/>
              </a:pPr>
              <a:t>‹#›</a:t>
            </a:fld>
            <a:endParaRPr lang="de-DE" sz="1400" b="1"/>
          </a:p>
        </p:txBody>
      </p:sp>
    </p:spTree>
  </p:cSld>
  <p:clrMapOvr>
    <a:masterClrMapping/>
  </p:clrMapOvr>
  <p:transition spd="med">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smtClean="0"/>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Rectangle 4"/>
          <p:cNvSpPr>
            <a:spLocks noGrp="1" noChangeArrowheads="1"/>
          </p:cNvSpPr>
          <p:nvPr>
            <p:ph type="ftr" sz="quarter" idx="10"/>
          </p:nvPr>
        </p:nvSpPr>
        <p:spPr>
          <a:ln/>
        </p:spPr>
        <p:txBody>
          <a:bodyPr/>
          <a:lstStyle>
            <a:lvl1pPr>
              <a:defRPr/>
            </a:lvl1pPr>
          </a:lstStyle>
          <a:p>
            <a:pPr>
              <a:defRPr/>
            </a:pPr>
            <a:r>
              <a:rPr lang="de-DE"/>
              <a:t>Page </a:t>
            </a:r>
            <a:fld id="{E86A521B-B73A-477E-9B3B-823078B0E13C}" type="slidenum">
              <a:rPr lang="de-DE" sz="1400" b="1"/>
              <a:pPr>
                <a:defRPr/>
              </a:pPr>
              <a:t>‹#›</a:t>
            </a:fld>
            <a:endParaRPr lang="de-DE" sz="1400" b="1"/>
          </a:p>
        </p:txBody>
      </p:sp>
    </p:spTree>
  </p:cSld>
  <p:clrMapOvr>
    <a:masterClrMapping/>
  </p:clrMapOvr>
  <p:transition spd="med">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74189" name="Rectangle 13"/>
          <p:cNvSpPr>
            <a:spLocks noChangeArrowheads="1"/>
          </p:cNvSpPr>
          <p:nvPr userDrawn="1"/>
        </p:nvSpPr>
        <p:spPr bwMode="auto">
          <a:xfrm>
            <a:off x="0" y="1003300"/>
            <a:ext cx="9144000" cy="5346700"/>
          </a:xfrm>
          <a:prstGeom prst="rect">
            <a:avLst/>
          </a:prstGeom>
          <a:solidFill>
            <a:schemeClr val="folHlink"/>
          </a:solidFill>
          <a:ln w="12700">
            <a:noFill/>
            <a:miter lim="800000"/>
            <a:headEnd/>
            <a:tailEnd/>
          </a:ln>
          <a:effectLst/>
        </p:spPr>
        <p:txBody>
          <a:bodyPr wrap="none" anchor="ctr"/>
          <a:lstStyle/>
          <a:p>
            <a:pPr>
              <a:defRPr/>
            </a:pPr>
            <a:endParaRPr lang="el-GR"/>
          </a:p>
        </p:txBody>
      </p:sp>
      <p:pic>
        <p:nvPicPr>
          <p:cNvPr id="1027" name="Picture 5" descr="Hintergrund"/>
          <p:cNvPicPr>
            <a:picLocks noChangeAspect="1" noChangeArrowheads="1"/>
          </p:cNvPicPr>
          <p:nvPr userDrawn="1"/>
        </p:nvPicPr>
        <p:blipFill>
          <a:blip r:embed="rId13" cstate="print"/>
          <a:srcRect b="92570"/>
          <a:stretch>
            <a:fillRect/>
          </a:stretch>
        </p:blipFill>
        <p:spPr bwMode="auto">
          <a:xfrm>
            <a:off x="0" y="6362700"/>
            <a:ext cx="9144000" cy="509588"/>
          </a:xfrm>
          <a:prstGeom prst="rect">
            <a:avLst/>
          </a:prstGeom>
          <a:noFill/>
          <a:ln w="9525">
            <a:noFill/>
            <a:miter lim="800000"/>
            <a:headEnd/>
            <a:tailEnd/>
          </a:ln>
        </p:spPr>
      </p:pic>
      <p:sp>
        <p:nvSpPr>
          <p:cNvPr id="1028" name="Rectangle 2"/>
          <p:cNvSpPr>
            <a:spLocks noGrp="1" noChangeArrowheads="1"/>
          </p:cNvSpPr>
          <p:nvPr>
            <p:ph type="title"/>
          </p:nvPr>
        </p:nvSpPr>
        <p:spPr bwMode="auto">
          <a:xfrm>
            <a:off x="403225" y="230188"/>
            <a:ext cx="5945188" cy="600075"/>
          </a:xfrm>
          <a:prstGeom prst="rect">
            <a:avLst/>
          </a:prstGeom>
          <a:noFill/>
          <a:ln w="9525">
            <a:noFill/>
            <a:miter lim="800000"/>
            <a:headEnd/>
            <a:tailEnd/>
          </a:ln>
        </p:spPr>
        <p:txBody>
          <a:bodyPr vert="horz" wrap="square" lIns="0" tIns="45720" rIns="0" bIns="45720" numCol="1" anchor="ctr" anchorCtr="0" compatLnSpc="1">
            <a:prstTxWarp prst="textNoShape">
              <a:avLst/>
            </a:prstTxWarp>
          </a:bodyPr>
          <a:lstStyle/>
          <a:p>
            <a:pPr lvl="0"/>
            <a:r>
              <a:rPr lang="en-US" smtClean="0"/>
              <a:t>Click to edit Master title style</a:t>
            </a:r>
            <a:endParaRPr lang="de-DE" smtClean="0"/>
          </a:p>
        </p:txBody>
      </p:sp>
      <p:sp>
        <p:nvSpPr>
          <p:cNvPr id="1029" name="Rectangle 3"/>
          <p:cNvSpPr>
            <a:spLocks noGrp="1" noChangeArrowheads="1"/>
          </p:cNvSpPr>
          <p:nvPr>
            <p:ph type="body" idx="1"/>
          </p:nvPr>
        </p:nvSpPr>
        <p:spPr bwMode="auto">
          <a:xfrm>
            <a:off x="407988" y="1090613"/>
            <a:ext cx="8397875" cy="4799012"/>
          </a:xfrm>
          <a:prstGeom prst="rect">
            <a:avLst/>
          </a:prstGeom>
          <a:noFill/>
          <a:ln w="9525">
            <a:noFill/>
            <a:miter lim="800000"/>
            <a:headEnd/>
            <a:tailEnd/>
          </a:ln>
        </p:spPr>
        <p:txBody>
          <a:bodyPr vert="horz" wrap="square" lIns="0" tIns="45720" rIns="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74180" name="Rectangle 4"/>
          <p:cNvSpPr>
            <a:spLocks noGrp="1" noChangeArrowheads="1"/>
          </p:cNvSpPr>
          <p:nvPr>
            <p:ph type="ftr" sz="quarter" idx="3"/>
          </p:nvPr>
        </p:nvSpPr>
        <p:spPr bwMode="auto">
          <a:xfrm>
            <a:off x="8045450" y="6464300"/>
            <a:ext cx="1066800" cy="2476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solidFill>
                  <a:schemeClr val="bg1"/>
                </a:solidFill>
              </a:defRPr>
            </a:lvl1pPr>
          </a:lstStyle>
          <a:p>
            <a:pPr>
              <a:defRPr/>
            </a:pPr>
            <a:r>
              <a:rPr lang="de-DE"/>
              <a:t>Page </a:t>
            </a:r>
            <a:fld id="{4D3A9A10-759A-4FC7-A858-1DB470CA6FB9}" type="slidenum">
              <a:rPr lang="de-DE" sz="1400" b="1"/>
              <a:pPr>
                <a:defRPr/>
              </a:pPr>
              <a:t>‹#›</a:t>
            </a:fld>
            <a:endParaRPr lang="de-DE" sz="1400" b="1"/>
          </a:p>
        </p:txBody>
      </p:sp>
      <p:pic>
        <p:nvPicPr>
          <p:cNvPr id="1031" name="Picture 6" descr="schatten"/>
          <p:cNvPicPr>
            <a:picLocks noChangeAspect="1" noChangeArrowheads="1"/>
          </p:cNvPicPr>
          <p:nvPr userDrawn="1"/>
        </p:nvPicPr>
        <p:blipFill>
          <a:blip r:embed="rId14" cstate="print">
            <a:lum bright="36000"/>
          </a:blip>
          <a:srcRect/>
          <a:stretch>
            <a:fillRect/>
          </a:stretch>
        </p:blipFill>
        <p:spPr bwMode="auto">
          <a:xfrm>
            <a:off x="0" y="6243638"/>
            <a:ext cx="9144000" cy="120650"/>
          </a:xfrm>
          <a:prstGeom prst="rect">
            <a:avLst/>
          </a:prstGeom>
          <a:noFill/>
          <a:ln w="9525">
            <a:noFill/>
            <a:miter lim="800000"/>
            <a:headEnd/>
            <a:tailEnd/>
          </a:ln>
        </p:spPr>
      </p:pic>
      <p:sp>
        <p:nvSpPr>
          <p:cNvPr id="1074188" name="Rectangle 12"/>
          <p:cNvSpPr>
            <a:spLocks noChangeArrowheads="1"/>
          </p:cNvSpPr>
          <p:nvPr/>
        </p:nvSpPr>
        <p:spPr bwMode="auto">
          <a:xfrm>
            <a:off x="265113" y="6464300"/>
            <a:ext cx="7685087" cy="247650"/>
          </a:xfrm>
          <a:prstGeom prst="rect">
            <a:avLst/>
          </a:prstGeom>
          <a:noFill/>
          <a:ln w="9525">
            <a:noFill/>
            <a:miter lim="800000"/>
            <a:headEnd/>
            <a:tailEnd/>
          </a:ln>
          <a:effectLst/>
        </p:spPr>
        <p:txBody>
          <a:bodyPr/>
          <a:lstStyle/>
          <a:p>
            <a:pPr algn="ctr" eaLnBrk="1" hangingPunct="1">
              <a:defRPr/>
            </a:pPr>
            <a:r>
              <a:rPr lang="el-GR" sz="1200" b="1" i="1"/>
              <a:t>Η Εμπειρία της Εξωτερικής Αξιολόγησης στο ΕΚΠΑ: αρχές, καλές πρακτικές και προτάσεις βελτίωσης</a:t>
            </a:r>
            <a:endParaRPr lang="de-DE" sz="1200" b="1" i="1"/>
          </a:p>
        </p:txBody>
      </p:sp>
    </p:spTree>
  </p:cSld>
  <p:clrMap bg1="lt1" tx1="dk1" bg2="lt2" tx2="dk2" accent1="accent1" accent2="accent2" accent3="accent3" accent4="accent4" accent5="accent5" accent6="accent6" hlink="hlink" folHlink="folHlink"/>
  <p:sldLayoutIdLst>
    <p:sldLayoutId id="2147483698"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transition spd="med">
    <p:wipe dir="r"/>
  </p:transition>
  <p:hf sldNum="0" hdr="0" dt="0"/>
  <p:txStyles>
    <p:titleStyle>
      <a:lvl1pPr algn="l" rtl="0" eaLnBrk="0" fontAlgn="base" hangingPunct="0">
        <a:spcBef>
          <a:spcPct val="0"/>
        </a:spcBef>
        <a:spcAft>
          <a:spcPct val="0"/>
        </a:spcAft>
        <a:defRPr sz="2200" b="1">
          <a:solidFill>
            <a:schemeClr val="tx1"/>
          </a:solidFill>
          <a:latin typeface="+mj-lt"/>
          <a:ea typeface="+mj-ea"/>
          <a:cs typeface="+mj-cs"/>
        </a:defRPr>
      </a:lvl1pPr>
      <a:lvl2pPr algn="l" rtl="0" eaLnBrk="0" fontAlgn="base" hangingPunct="0">
        <a:spcBef>
          <a:spcPct val="0"/>
        </a:spcBef>
        <a:spcAft>
          <a:spcPct val="0"/>
        </a:spcAft>
        <a:defRPr sz="2200" b="1">
          <a:solidFill>
            <a:schemeClr val="tx1"/>
          </a:solidFill>
          <a:latin typeface="Arial" charset="0"/>
        </a:defRPr>
      </a:lvl2pPr>
      <a:lvl3pPr algn="l" rtl="0" eaLnBrk="0" fontAlgn="base" hangingPunct="0">
        <a:spcBef>
          <a:spcPct val="0"/>
        </a:spcBef>
        <a:spcAft>
          <a:spcPct val="0"/>
        </a:spcAft>
        <a:defRPr sz="2200" b="1">
          <a:solidFill>
            <a:schemeClr val="tx1"/>
          </a:solidFill>
          <a:latin typeface="Arial" charset="0"/>
        </a:defRPr>
      </a:lvl3pPr>
      <a:lvl4pPr algn="l" rtl="0" eaLnBrk="0" fontAlgn="base" hangingPunct="0">
        <a:spcBef>
          <a:spcPct val="0"/>
        </a:spcBef>
        <a:spcAft>
          <a:spcPct val="0"/>
        </a:spcAft>
        <a:defRPr sz="2200" b="1">
          <a:solidFill>
            <a:schemeClr val="tx1"/>
          </a:solidFill>
          <a:latin typeface="Arial" charset="0"/>
        </a:defRPr>
      </a:lvl4pPr>
      <a:lvl5pPr algn="l" rtl="0" eaLnBrk="0" fontAlgn="base" hangingPunct="0">
        <a:spcBef>
          <a:spcPct val="0"/>
        </a:spcBef>
        <a:spcAft>
          <a:spcPct val="0"/>
        </a:spcAft>
        <a:defRPr sz="2200" b="1">
          <a:solidFill>
            <a:schemeClr val="tx1"/>
          </a:solidFill>
          <a:latin typeface="Arial" charset="0"/>
        </a:defRPr>
      </a:lvl5pPr>
      <a:lvl6pPr marL="457200" algn="l" rtl="0" fontAlgn="base">
        <a:spcBef>
          <a:spcPct val="0"/>
        </a:spcBef>
        <a:spcAft>
          <a:spcPct val="0"/>
        </a:spcAft>
        <a:defRPr sz="2200" b="1">
          <a:solidFill>
            <a:schemeClr val="tx1"/>
          </a:solidFill>
          <a:latin typeface="Arial" charset="0"/>
        </a:defRPr>
      </a:lvl6pPr>
      <a:lvl7pPr marL="914400" algn="l" rtl="0" fontAlgn="base">
        <a:spcBef>
          <a:spcPct val="0"/>
        </a:spcBef>
        <a:spcAft>
          <a:spcPct val="0"/>
        </a:spcAft>
        <a:defRPr sz="2200" b="1">
          <a:solidFill>
            <a:schemeClr val="tx1"/>
          </a:solidFill>
          <a:latin typeface="Arial" charset="0"/>
        </a:defRPr>
      </a:lvl7pPr>
      <a:lvl8pPr marL="1371600" algn="l" rtl="0" fontAlgn="base">
        <a:spcBef>
          <a:spcPct val="0"/>
        </a:spcBef>
        <a:spcAft>
          <a:spcPct val="0"/>
        </a:spcAft>
        <a:defRPr sz="2200" b="1">
          <a:solidFill>
            <a:schemeClr val="tx1"/>
          </a:solidFill>
          <a:latin typeface="Arial" charset="0"/>
        </a:defRPr>
      </a:lvl8pPr>
      <a:lvl9pPr marL="1828800" algn="l" rtl="0" fontAlgn="base">
        <a:spcBef>
          <a:spcPct val="0"/>
        </a:spcBef>
        <a:spcAft>
          <a:spcPct val="0"/>
        </a:spcAft>
        <a:defRPr sz="2200" b="1">
          <a:solidFill>
            <a:schemeClr val="tx1"/>
          </a:solidFill>
          <a:latin typeface="Arial" charset="0"/>
        </a:defRPr>
      </a:lvl9pPr>
    </p:titleStyle>
    <p:bodyStyle>
      <a:lvl1pPr marL="190500" indent="-190500" algn="l" rtl="0" eaLnBrk="0" fontAlgn="base" hangingPunct="0">
        <a:spcBef>
          <a:spcPct val="20000"/>
        </a:spcBef>
        <a:spcAft>
          <a:spcPct val="0"/>
        </a:spcAft>
        <a:buClr>
          <a:schemeClr val="accent1"/>
        </a:buClr>
        <a:buFont typeface="Wingdings" pitchFamily="2" charset="2"/>
        <a:buChar char="§"/>
        <a:defRPr sz="2000">
          <a:solidFill>
            <a:schemeClr val="tx1"/>
          </a:solidFill>
          <a:latin typeface="+mn-lt"/>
          <a:ea typeface="+mn-ea"/>
          <a:cs typeface="+mn-cs"/>
        </a:defRPr>
      </a:lvl1pPr>
      <a:lvl2pPr marL="381000" indent="-188913" algn="l" rtl="0" eaLnBrk="0" fontAlgn="base" hangingPunct="0">
        <a:spcBef>
          <a:spcPct val="20000"/>
        </a:spcBef>
        <a:spcAft>
          <a:spcPct val="0"/>
        </a:spcAft>
        <a:buClr>
          <a:schemeClr val="accent1"/>
        </a:buClr>
        <a:buChar char="-"/>
        <a:defRPr>
          <a:solidFill>
            <a:schemeClr val="tx1"/>
          </a:solidFill>
          <a:latin typeface="+mn-lt"/>
        </a:defRPr>
      </a:lvl2pPr>
      <a:lvl3pPr marL="561975" indent="-179388" algn="l" rtl="0" eaLnBrk="0" fontAlgn="base" hangingPunct="0">
        <a:spcBef>
          <a:spcPct val="20000"/>
        </a:spcBef>
        <a:spcAft>
          <a:spcPct val="0"/>
        </a:spcAft>
        <a:buClr>
          <a:schemeClr val="accent1"/>
        </a:buClr>
        <a:buChar char="-"/>
        <a:defRPr>
          <a:solidFill>
            <a:schemeClr val="tx1"/>
          </a:solidFill>
          <a:latin typeface="+mn-lt"/>
        </a:defRPr>
      </a:lvl3pPr>
      <a:lvl4pPr marL="752475" indent="-188913" algn="l" rtl="0" eaLnBrk="0" fontAlgn="base" hangingPunct="0">
        <a:spcBef>
          <a:spcPct val="20000"/>
        </a:spcBef>
        <a:spcAft>
          <a:spcPct val="0"/>
        </a:spcAft>
        <a:buClr>
          <a:schemeClr val="accent1"/>
        </a:buClr>
        <a:buChar char="-"/>
        <a:defRPr>
          <a:solidFill>
            <a:schemeClr val="tx1"/>
          </a:solidFill>
          <a:latin typeface="+mn-lt"/>
        </a:defRPr>
      </a:lvl4pPr>
      <a:lvl5pPr marL="962025" indent="-207963" algn="l" rtl="0" eaLnBrk="0" fontAlgn="base" hangingPunct="0">
        <a:spcBef>
          <a:spcPct val="20000"/>
        </a:spcBef>
        <a:spcAft>
          <a:spcPct val="0"/>
        </a:spcAft>
        <a:buClr>
          <a:schemeClr val="accent1"/>
        </a:buClr>
        <a:buFont typeface="Wingdings" pitchFamily="2" charset="2"/>
        <a:buChar char="§"/>
        <a:defRPr>
          <a:solidFill>
            <a:schemeClr val="tx1"/>
          </a:solidFill>
          <a:latin typeface="+mn-lt"/>
        </a:defRPr>
      </a:lvl5pPr>
      <a:lvl6pPr marL="1419225" indent="-207963" algn="l" rtl="0" fontAlgn="base">
        <a:spcBef>
          <a:spcPct val="20000"/>
        </a:spcBef>
        <a:spcAft>
          <a:spcPct val="0"/>
        </a:spcAft>
        <a:buClr>
          <a:schemeClr val="accent1"/>
        </a:buClr>
        <a:buFont typeface="Wingdings" pitchFamily="2" charset="2"/>
        <a:buChar char="§"/>
        <a:defRPr>
          <a:solidFill>
            <a:schemeClr val="tx1"/>
          </a:solidFill>
          <a:latin typeface="+mn-lt"/>
        </a:defRPr>
      </a:lvl6pPr>
      <a:lvl7pPr marL="1876425" indent="-207963" algn="l" rtl="0" fontAlgn="base">
        <a:spcBef>
          <a:spcPct val="20000"/>
        </a:spcBef>
        <a:spcAft>
          <a:spcPct val="0"/>
        </a:spcAft>
        <a:buClr>
          <a:schemeClr val="accent1"/>
        </a:buClr>
        <a:buFont typeface="Wingdings" pitchFamily="2" charset="2"/>
        <a:buChar char="§"/>
        <a:defRPr>
          <a:solidFill>
            <a:schemeClr val="tx1"/>
          </a:solidFill>
          <a:latin typeface="+mn-lt"/>
        </a:defRPr>
      </a:lvl7pPr>
      <a:lvl8pPr marL="2333625" indent="-207963" algn="l" rtl="0" fontAlgn="base">
        <a:spcBef>
          <a:spcPct val="20000"/>
        </a:spcBef>
        <a:spcAft>
          <a:spcPct val="0"/>
        </a:spcAft>
        <a:buClr>
          <a:schemeClr val="accent1"/>
        </a:buClr>
        <a:buFont typeface="Wingdings" pitchFamily="2" charset="2"/>
        <a:buChar char="§"/>
        <a:defRPr>
          <a:solidFill>
            <a:schemeClr val="tx1"/>
          </a:solidFill>
          <a:latin typeface="+mn-lt"/>
        </a:defRPr>
      </a:lvl8pPr>
      <a:lvl9pPr marL="2790825" indent="-207963" algn="l" rtl="0" fontAlgn="base">
        <a:spcBef>
          <a:spcPct val="20000"/>
        </a:spcBef>
        <a:spcAft>
          <a:spcPct val="0"/>
        </a:spcAft>
        <a:buClr>
          <a:schemeClr val="accent1"/>
        </a:buClr>
        <a:buFont typeface="Wingdings" pitchFamily="2" charset="2"/>
        <a:buChar char="§"/>
        <a:defRPr>
          <a:solidFill>
            <a:schemeClr val="tx1"/>
          </a:solidFill>
          <a:latin typeface="+mn-lt"/>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hyperlink" Target="mailto:modip@admin.uoa.gr"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76226" name="Rectangle 2"/>
          <p:cNvSpPr>
            <a:spLocks noGrp="1" noChangeArrowheads="1"/>
          </p:cNvSpPr>
          <p:nvPr>
            <p:ph type="ctrTitle"/>
          </p:nvPr>
        </p:nvSpPr>
        <p:spPr>
          <a:xfrm>
            <a:off x="1166813" y="1770063"/>
            <a:ext cx="6757987" cy="1925637"/>
          </a:xfrm>
        </p:spPr>
        <p:txBody>
          <a:bodyPr/>
          <a:lstStyle/>
          <a:p>
            <a:pPr algn="ctr" eaLnBrk="1" hangingPunct="1"/>
            <a:r>
              <a:rPr lang="en-US" altLang="zh-CN" sz="2200" smtClean="0">
                <a:effectLst>
                  <a:outerShdw blurRad="38100" dist="38100" dir="2700000" algn="tl">
                    <a:srgbClr val="C0C0C0"/>
                  </a:outerShdw>
                </a:effectLst>
                <a:ea typeface="宋体" charset="-122"/>
              </a:rPr>
              <a:t/>
            </a:r>
            <a:br>
              <a:rPr lang="en-US" altLang="zh-CN" sz="2200" smtClean="0">
                <a:effectLst>
                  <a:outerShdw blurRad="38100" dist="38100" dir="2700000" algn="tl">
                    <a:srgbClr val="C0C0C0"/>
                  </a:outerShdw>
                </a:effectLst>
                <a:ea typeface="宋体" charset="-122"/>
              </a:rPr>
            </a:br>
            <a:r>
              <a:rPr lang="en-US" altLang="zh-CN" sz="2200" smtClean="0">
                <a:effectLst>
                  <a:outerShdw blurRad="38100" dist="38100" dir="2700000" algn="tl">
                    <a:srgbClr val="C0C0C0"/>
                  </a:outerShdw>
                </a:effectLst>
                <a:ea typeface="宋体" charset="-122"/>
              </a:rPr>
              <a:t/>
            </a:r>
            <a:br>
              <a:rPr lang="en-US" altLang="zh-CN" sz="2200" smtClean="0">
                <a:effectLst>
                  <a:outerShdw blurRad="38100" dist="38100" dir="2700000" algn="tl">
                    <a:srgbClr val="C0C0C0"/>
                  </a:outerShdw>
                </a:effectLst>
                <a:ea typeface="宋体" charset="-122"/>
              </a:rPr>
            </a:br>
            <a:r>
              <a:rPr lang="el-GR" altLang="zh-CN" sz="2200" smtClean="0">
                <a:effectLst>
                  <a:outerShdw blurRad="38100" dist="38100" dir="2700000" algn="tl">
                    <a:srgbClr val="C0C0C0"/>
                  </a:outerShdw>
                </a:effectLst>
              </a:rPr>
              <a:t>Η Εξωτερική Αξιολόγηση: Ο μύθος που έγινε πραγματικότητα και η πραγματικότητα που γίνεται μύθος.</a:t>
            </a:r>
            <a:r>
              <a:rPr lang="en-US" sz="2000" smtClean="0">
                <a:effectLst>
                  <a:outerShdw blurRad="38100" dist="38100" dir="2700000" algn="tl">
                    <a:srgbClr val="C0C0C0"/>
                  </a:outerShdw>
                </a:effectLst>
              </a:rPr>
              <a:t/>
            </a:r>
            <a:br>
              <a:rPr lang="en-US" sz="2000" smtClean="0">
                <a:effectLst>
                  <a:outerShdw blurRad="38100" dist="38100" dir="2700000" algn="tl">
                    <a:srgbClr val="C0C0C0"/>
                  </a:outerShdw>
                </a:effectLst>
              </a:rPr>
            </a:br>
            <a:r>
              <a:rPr lang="en-US" sz="2000" smtClean="0">
                <a:effectLst>
                  <a:outerShdw blurRad="38100" dist="38100" dir="2700000" algn="tl">
                    <a:srgbClr val="C0C0C0"/>
                  </a:outerShdw>
                </a:effectLst>
              </a:rPr>
              <a:t/>
            </a:r>
            <a:br>
              <a:rPr lang="en-US" sz="2000" smtClean="0">
                <a:effectLst>
                  <a:outerShdw blurRad="38100" dist="38100" dir="2700000" algn="tl">
                    <a:srgbClr val="C0C0C0"/>
                  </a:outerShdw>
                </a:effectLst>
              </a:rPr>
            </a:br>
            <a:r>
              <a:rPr lang="el-GR" altLang="zh-CN" sz="1800" smtClean="0">
                <a:effectLst>
                  <a:outerShdw blurRad="38100" dist="38100" dir="2700000" algn="tl">
                    <a:srgbClr val="C0C0C0"/>
                  </a:outerShdw>
                </a:effectLst>
              </a:rPr>
              <a:t>Κ. Μπουρλετίδης, </a:t>
            </a:r>
            <a:r>
              <a:rPr lang="el-GR" altLang="zh-CN" sz="1800" i="1" smtClean="0">
                <a:effectLst>
                  <a:outerShdw blurRad="38100" dist="38100" dir="2700000" algn="tl">
                    <a:srgbClr val="C0C0C0"/>
                  </a:outerShdw>
                </a:effectLst>
              </a:rPr>
              <a:t>Συντονιστής της Μονάδας Διασφάλισης Ποιότητας του Ε.Κ.Π.Α.</a:t>
            </a:r>
            <a:r>
              <a:rPr lang="el-GR" altLang="zh-CN" sz="2200" smtClean="0"/>
              <a:t> </a:t>
            </a:r>
            <a:endParaRPr lang="de-DE" sz="2200" smtClean="0"/>
          </a:p>
        </p:txBody>
      </p:sp>
      <p:sp>
        <p:nvSpPr>
          <p:cNvPr id="3075" name="Rectangle 3"/>
          <p:cNvSpPr>
            <a:spLocks noGrp="1" noChangeArrowheads="1"/>
          </p:cNvSpPr>
          <p:nvPr>
            <p:ph type="subTitle" idx="1"/>
          </p:nvPr>
        </p:nvSpPr>
        <p:spPr>
          <a:xfrm>
            <a:off x="1485900" y="4043363"/>
            <a:ext cx="6764338" cy="1130300"/>
          </a:xfrm>
        </p:spPr>
        <p:txBody>
          <a:bodyPr/>
          <a:lstStyle/>
          <a:p>
            <a:pPr algn="ctr" eaLnBrk="1" hangingPunct="1">
              <a:lnSpc>
                <a:spcPct val="80000"/>
              </a:lnSpc>
            </a:pPr>
            <a:r>
              <a:rPr lang="el-GR" altLang="zh-CN" sz="2000" i="1" smtClean="0"/>
              <a:t>Επιστημονική Ημερίδα: </a:t>
            </a:r>
          </a:p>
          <a:p>
            <a:pPr algn="ctr" eaLnBrk="1" hangingPunct="1">
              <a:lnSpc>
                <a:spcPct val="80000"/>
              </a:lnSpc>
            </a:pPr>
            <a:r>
              <a:rPr lang="el-GR" altLang="zh-CN" sz="2000" i="1" smtClean="0"/>
              <a:t>«Αξιολόγηση στην Εκπαίδευση: μύθος που μπορεί να γίνει πραγματικότητα;»</a:t>
            </a:r>
            <a:endParaRPr lang="el-GR" sz="1500" i="1" smtClean="0"/>
          </a:p>
          <a:p>
            <a:pPr algn="ctr" eaLnBrk="1" hangingPunct="1">
              <a:lnSpc>
                <a:spcPct val="80000"/>
              </a:lnSpc>
            </a:pPr>
            <a:r>
              <a:rPr lang="el-GR" sz="1500" i="1" smtClean="0"/>
              <a:t>Αμερικάνικο Κολλέγιο Αθηνών, 20 Απριλίου  2013</a:t>
            </a:r>
            <a:endParaRPr lang="de-DE" sz="1500" i="1" smtClean="0"/>
          </a:p>
        </p:txBody>
      </p:sp>
      <p:pic>
        <p:nvPicPr>
          <p:cNvPr id="3080" name="Picture 1"/>
          <p:cNvPicPr>
            <a:picLocks noChangeAspect="1" noChangeArrowheads="1"/>
          </p:cNvPicPr>
          <p:nvPr/>
        </p:nvPicPr>
        <p:blipFill>
          <a:blip r:embed="rId3" cstate="print"/>
          <a:srcRect l="27887" t="36192" r="25194" b="50134"/>
          <a:stretch>
            <a:fillRect/>
          </a:stretch>
        </p:blipFill>
        <p:spPr bwMode="auto">
          <a:xfrm>
            <a:off x="736600" y="280988"/>
            <a:ext cx="7191375" cy="1181100"/>
          </a:xfrm>
          <a:prstGeom prst="rect">
            <a:avLst/>
          </a:prstGeom>
          <a:noFill/>
          <a:ln w="9525">
            <a:noFill/>
            <a:miter lim="800000"/>
            <a:headEnd/>
            <a:tailEnd/>
          </a:ln>
        </p:spPr>
      </p:pic>
    </p:spTree>
  </p:cSld>
  <p:clrMapOvr>
    <a:masterClrMapping/>
  </p:clrMapOvr>
  <p:transition spd="med">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4 - Τίτλος"/>
          <p:cNvSpPr>
            <a:spLocks noGrp="1"/>
          </p:cNvSpPr>
          <p:nvPr>
            <p:ph type="title"/>
          </p:nvPr>
        </p:nvSpPr>
        <p:spPr/>
        <p:txBody>
          <a:bodyPr/>
          <a:lstStyle/>
          <a:p>
            <a:r>
              <a:rPr lang="el-GR" smtClean="0"/>
              <a:t>ΚΟΜΜΑΤΑ ΚΑΙ ..ΑΠΟΚΟΜΜΑΤΑ</a:t>
            </a:r>
          </a:p>
        </p:txBody>
      </p:sp>
      <p:sp>
        <p:nvSpPr>
          <p:cNvPr id="3" name="2 - Θέση περιεχομένου"/>
          <p:cNvSpPr>
            <a:spLocks noGrp="1"/>
          </p:cNvSpPr>
          <p:nvPr>
            <p:ph sz="half" idx="1"/>
          </p:nvPr>
        </p:nvSpPr>
        <p:spPr/>
        <p:txBody>
          <a:bodyPr>
            <a:normAutofit fontScale="47500" lnSpcReduction="20000"/>
          </a:bodyPr>
          <a:lstStyle/>
          <a:p>
            <a:pPr fontAlgn="t">
              <a:defRPr/>
            </a:pPr>
            <a:r>
              <a:rPr lang="el-GR" dirty="0" smtClean="0"/>
              <a:t>Οι κομματικές παρατάξεις που κυριαρχούν στο Πανεπιστήμιο δεν επιτρέπουν την πραγματική εκπροσώπηση των φοιτητών. Οι προπτυχιακοί φοιτητές δεν έχουν τη δυνατότητα να υποβάλουν αίτηση ή να συζητήσουν τυχόν προβλήματα για ακαδημαϊκά θέματα μέσω των εκλεγμένων αντιπροσώπων. </a:t>
            </a:r>
          </a:p>
          <a:p>
            <a:pPr fontAlgn="t">
              <a:defRPr/>
            </a:pPr>
            <a:r>
              <a:rPr lang="el-GR" dirty="0" smtClean="0"/>
              <a:t>Μόνο οι μεταπτυχιακοί φοιτητές έχουν μια ανεξάρτητη εκπροσώπηση.</a:t>
            </a:r>
          </a:p>
          <a:p>
            <a:pPr fontAlgn="t">
              <a:defRPr/>
            </a:pPr>
            <a:r>
              <a:rPr lang="el-GR" dirty="0" smtClean="0"/>
              <a:t> Οι προπτυχιακοί φοιτητές εκφράζουν σαφείς καταγγελίες κατά των κομματικών παρατάξεων ότι δεν τους επιτρέπουν να δηλώσουν συγκεκριμένα μαθήματα, διαταράσσουν τις αίθουσες διδασκαλίες, καταλαμβάνουν τους ελάχιστους διαθέσιμους χώρους για τα γραφεία τους, ακόμη και ότι αναλαμβάνουν καθήκοντα που θα έπρεπε να ανήκουν αποκλειστικά στη διοίκηση (π.χ. δίνοντας στους φοιτητές το πάσο που τους επιτρέπει να έχουν έκπτωση στα μέσα μαζικής μεταφοράς). </a:t>
            </a:r>
          </a:p>
          <a:p>
            <a:pPr fontAlgn="t">
              <a:defRPr/>
            </a:pPr>
            <a:r>
              <a:rPr lang="el-GR" dirty="0" smtClean="0"/>
              <a:t>Κατατέθηκαν, επίσης, σαφείς κατηγορίες στην Επιτροπή ότι οι εκπρόσωποι των κομματικών παρατάξεων λαμβάνουν προνομιακή μεταχείριση από ορισμένα μέλη ΔΕΠ κατά τη διάρκεια των εξετάσεων. </a:t>
            </a:r>
          </a:p>
          <a:p>
            <a:pPr fontAlgn="t">
              <a:buFont typeface="Wingdings" pitchFamily="2" charset="2"/>
              <a:buNone/>
              <a:defRPr/>
            </a:pPr>
            <a:r>
              <a:rPr lang="el-GR" dirty="0" smtClean="0"/>
              <a:t> </a:t>
            </a:r>
          </a:p>
          <a:p>
            <a:pPr>
              <a:defRPr/>
            </a:pPr>
            <a:endParaRPr lang="el-GR" dirty="0"/>
          </a:p>
        </p:txBody>
      </p:sp>
      <p:pic>
        <p:nvPicPr>
          <p:cNvPr id="7172" name="6 - Θέση περιεχομένου" descr="--4_1_~1.JPG"/>
          <p:cNvPicPr>
            <a:picLocks noGrp="1" noChangeAspect="1"/>
          </p:cNvPicPr>
          <p:nvPr>
            <p:ph sz="half" idx="2"/>
          </p:nvPr>
        </p:nvPicPr>
        <p:blipFill>
          <a:blip r:embed="rId2" cstate="print"/>
          <a:srcRect/>
          <a:stretch>
            <a:fillRect/>
          </a:stretch>
        </p:blipFill>
        <p:spPr>
          <a:xfrm>
            <a:off x="4683125" y="1476375"/>
            <a:ext cx="4122738" cy="3559175"/>
          </a:xfrm>
        </p:spPr>
      </p:pic>
      <p:sp>
        <p:nvSpPr>
          <p:cNvPr id="7173" name="3 - Θέση υποσέλιδου"/>
          <p:cNvSpPr>
            <a:spLocks noGrp="1"/>
          </p:cNvSpPr>
          <p:nvPr>
            <p:ph type="ftr" sz="quarter" idx="10"/>
          </p:nvPr>
        </p:nvSpPr>
        <p:spPr>
          <a:noFill/>
        </p:spPr>
        <p:txBody>
          <a:bodyPr/>
          <a:lstStyle/>
          <a:p>
            <a:r>
              <a:rPr lang="de-DE" smtClean="0"/>
              <a:t>Page </a:t>
            </a:r>
            <a:fld id="{D1ABEAC1-5823-491B-98EB-A2358F313AA0}" type="slidenum">
              <a:rPr lang="de-DE" sz="1400" b="1" smtClean="0"/>
              <a:pPr/>
              <a:t>10</a:t>
            </a:fld>
            <a:endParaRPr lang="de-DE" sz="1400" b="1" smtClean="0"/>
          </a:p>
        </p:txBody>
      </p:sp>
    </p:spTree>
  </p:cSld>
  <p:clrMapOvr>
    <a:masterClrMapping/>
  </p:clrMapOvr>
  <p:transition spd="med">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1 - Τίτλος"/>
          <p:cNvSpPr>
            <a:spLocks noGrp="1"/>
          </p:cNvSpPr>
          <p:nvPr>
            <p:ph type="title"/>
          </p:nvPr>
        </p:nvSpPr>
        <p:spPr/>
        <p:txBody>
          <a:bodyPr/>
          <a:lstStyle/>
          <a:p>
            <a:pPr algn="ctr" eaLnBrk="1" hangingPunct="1"/>
            <a:r>
              <a:rPr lang="el-GR" sz="2400" smtClean="0">
                <a:latin typeface="Bookman Old Style" pitchFamily="18" charset="0"/>
              </a:rPr>
              <a:t>ΠΡΟΓΡΑΜΜΑΤΑ ΣΠΟΥΔΩΝ (1)</a:t>
            </a:r>
          </a:p>
        </p:txBody>
      </p:sp>
      <p:sp>
        <p:nvSpPr>
          <p:cNvPr id="8195" name="2 - Θέση περιεχομένου"/>
          <p:cNvSpPr>
            <a:spLocks noGrp="1"/>
          </p:cNvSpPr>
          <p:nvPr>
            <p:ph sz="half" idx="1"/>
          </p:nvPr>
        </p:nvSpPr>
        <p:spPr>
          <a:xfrm>
            <a:off x="407988" y="1244600"/>
            <a:ext cx="4122737" cy="4645025"/>
          </a:xfrm>
        </p:spPr>
        <p:txBody>
          <a:bodyPr>
            <a:normAutofit lnSpcReduction="10000"/>
          </a:bodyPr>
          <a:lstStyle/>
          <a:p>
            <a:pPr eaLnBrk="1" hangingPunct="1">
              <a:defRPr/>
            </a:pPr>
            <a:r>
              <a:rPr lang="el-GR" dirty="0" smtClean="0"/>
              <a:t> </a:t>
            </a:r>
            <a:r>
              <a:rPr lang="el-GR" sz="2000" dirty="0" smtClean="0">
                <a:latin typeface="Bookman Old Style" pitchFamily="18" charset="0"/>
              </a:rPr>
              <a:t>Η αποστολή δεν διαχωρίζεται πάντα από τους στόχους </a:t>
            </a:r>
          </a:p>
          <a:p>
            <a:pPr eaLnBrk="1" hangingPunct="1">
              <a:defRPr/>
            </a:pPr>
            <a:r>
              <a:rPr lang="el-GR" sz="2000" dirty="0" smtClean="0">
                <a:latin typeface="Bookman Old Style" pitchFamily="18" charset="0"/>
              </a:rPr>
              <a:t>Μπέρδεμα στη </a:t>
            </a:r>
            <a:r>
              <a:rPr lang="el-GR" sz="2000" dirty="0" err="1" smtClean="0">
                <a:latin typeface="Bookman Old Style" pitchFamily="18" charset="0"/>
              </a:rPr>
              <a:t>στοχοθεσία</a:t>
            </a:r>
            <a:r>
              <a:rPr lang="el-GR" sz="2000" dirty="0" smtClean="0">
                <a:latin typeface="Bookman Old Style" pitchFamily="18" charset="0"/>
              </a:rPr>
              <a:t> προπτυχιακών και μεταπτυχιακών προγραμμάτων σπουδών</a:t>
            </a:r>
          </a:p>
          <a:p>
            <a:pPr eaLnBrk="1" hangingPunct="1">
              <a:defRPr/>
            </a:pPr>
            <a:r>
              <a:rPr lang="el-GR" sz="2000" dirty="0" smtClean="0">
                <a:latin typeface="Bookman Old Style" pitchFamily="18" charset="0"/>
              </a:rPr>
              <a:t>υψηλός αριθμός μαθημάτων επιλογής σε σύγκριση με τους διαθέσιμους φοιτητές του τμήματος</a:t>
            </a:r>
          </a:p>
          <a:p>
            <a:pPr eaLnBrk="1" hangingPunct="1">
              <a:defRPr/>
            </a:pPr>
            <a:r>
              <a:rPr lang="el-GR" sz="2000" dirty="0" smtClean="0">
                <a:latin typeface="Bookman Old Style" pitchFamily="18" charset="0"/>
              </a:rPr>
              <a:t>Δεν προβλέπεται μεσημεριανό</a:t>
            </a:r>
          </a:p>
          <a:p>
            <a:pPr eaLnBrk="1" hangingPunct="1">
              <a:defRPr/>
            </a:pPr>
            <a:r>
              <a:rPr lang="el-GR" sz="2000" dirty="0" smtClean="0">
                <a:latin typeface="Bookman Old Style" pitchFamily="18" charset="0"/>
              </a:rPr>
              <a:t>Δεν υπάρχουν εναλλακτικές μέθοδοι εξέτασης</a:t>
            </a:r>
          </a:p>
          <a:p>
            <a:pPr eaLnBrk="1" hangingPunct="1">
              <a:defRPr/>
            </a:pPr>
            <a:r>
              <a:rPr lang="el-GR" sz="2000" dirty="0" smtClean="0">
                <a:latin typeface="Bookman Old Style" pitchFamily="18" charset="0"/>
              </a:rPr>
              <a:t>Δεν υπάρχει οργανωμένο σχέδιο ανάπτυξης καριέρας</a:t>
            </a:r>
          </a:p>
        </p:txBody>
      </p:sp>
      <p:sp>
        <p:nvSpPr>
          <p:cNvPr id="4" name="3 - Θέση περιεχομένου"/>
          <p:cNvSpPr>
            <a:spLocks noGrp="1"/>
          </p:cNvSpPr>
          <p:nvPr>
            <p:ph sz="half" idx="2"/>
          </p:nvPr>
        </p:nvSpPr>
        <p:spPr/>
        <p:txBody>
          <a:bodyPr>
            <a:normAutofit fontScale="47500" lnSpcReduction="20000"/>
          </a:bodyPr>
          <a:lstStyle/>
          <a:p>
            <a:pPr eaLnBrk="1" hangingPunct="1">
              <a:defRPr/>
            </a:pPr>
            <a:r>
              <a:rPr lang="el-GR" sz="3300" dirty="0" smtClean="0">
                <a:latin typeface="Bookman Old Style" pitchFamily="18" charset="0"/>
              </a:rPr>
              <a:t>Αρκετά προγράμματα  σπουδών διακρίνονται από έλλειψη συνεργασίας μεταξύ των τομέων. </a:t>
            </a:r>
          </a:p>
          <a:p>
            <a:pPr eaLnBrk="1" hangingPunct="1">
              <a:defRPr/>
            </a:pPr>
            <a:r>
              <a:rPr lang="el-GR" sz="3300" dirty="0" smtClean="0">
                <a:latin typeface="Bookman Old Style" pitchFamily="18" charset="0"/>
              </a:rPr>
              <a:t>Γενικά η οργάνωση σε «τομείς» και «γνωστικά αντικείμενα», κρίνεται απαρχαιωμένη</a:t>
            </a:r>
          </a:p>
          <a:p>
            <a:pPr eaLnBrk="1" hangingPunct="1">
              <a:defRPr/>
            </a:pPr>
            <a:r>
              <a:rPr lang="el-GR" sz="3300" dirty="0" smtClean="0">
                <a:latin typeface="Bookman Old Style" pitchFamily="18" charset="0"/>
              </a:rPr>
              <a:t>Σημαντική αδυναμία στη γλωσσική επάρκεια λόγω δευτεροβάθμιας εκπαίδευσης</a:t>
            </a:r>
          </a:p>
          <a:p>
            <a:pPr eaLnBrk="1" hangingPunct="1">
              <a:defRPr/>
            </a:pPr>
            <a:r>
              <a:rPr lang="el-GR" sz="3300" dirty="0" smtClean="0">
                <a:latin typeface="Bookman Old Style" pitchFamily="18" charset="0"/>
              </a:rPr>
              <a:t>Δεν υπάρχει εσωτερικό </a:t>
            </a:r>
            <a:r>
              <a:rPr lang="en-US" sz="3300" dirty="0" smtClean="0">
                <a:latin typeface="Bookman Old Style" pitchFamily="18" charset="0"/>
              </a:rPr>
              <a:t>Erasmus</a:t>
            </a:r>
          </a:p>
          <a:p>
            <a:pPr eaLnBrk="1" hangingPunct="1">
              <a:defRPr/>
            </a:pPr>
            <a:r>
              <a:rPr lang="el-GR" sz="3300" dirty="0" smtClean="0">
                <a:latin typeface="Bookman Old Style" pitchFamily="18" charset="0"/>
              </a:rPr>
              <a:t>Αναντιστοιχία με επαγγελματική αποκατάσταση</a:t>
            </a:r>
          </a:p>
          <a:p>
            <a:pPr eaLnBrk="1" hangingPunct="1">
              <a:defRPr/>
            </a:pPr>
            <a:r>
              <a:rPr lang="el-GR" sz="3300" dirty="0" smtClean="0">
                <a:latin typeface="Bookman Old Style" pitchFamily="18" charset="0"/>
              </a:rPr>
              <a:t>Θα πρέπει να αξιοποιηθούν στην έρευνα και τη διδασκαλία, μέλη του Διοικητικού Προσωπικού (ΙΔΑΧ) με αυξημένα προσόντα (κάτοχοι μεταπτυχιακών, διδακτορικού), οι οποίοι λόγω της σύμβασης τους απασχολούνται σε χαμηλού ενδιαφέροντος και γραφειοκρατικού τύπου δραστηριότητες. </a:t>
            </a:r>
          </a:p>
          <a:p>
            <a:pPr eaLnBrk="1" hangingPunct="1">
              <a:defRPr/>
            </a:pPr>
            <a:endParaRPr lang="en-US" dirty="0" smtClean="0">
              <a:latin typeface="Bookman Old Style" pitchFamily="18" charset="0"/>
            </a:endParaRPr>
          </a:p>
        </p:txBody>
      </p:sp>
      <p:sp>
        <p:nvSpPr>
          <p:cNvPr id="8197" name="4 - Θέση υποσέλιδου"/>
          <p:cNvSpPr>
            <a:spLocks noGrp="1"/>
          </p:cNvSpPr>
          <p:nvPr>
            <p:ph type="ftr" sz="quarter" idx="10"/>
          </p:nvPr>
        </p:nvSpPr>
        <p:spPr>
          <a:noFill/>
        </p:spPr>
        <p:txBody>
          <a:bodyPr/>
          <a:lstStyle/>
          <a:p>
            <a:r>
              <a:rPr lang="de-DE" smtClean="0"/>
              <a:t>Page </a:t>
            </a:r>
            <a:fld id="{1A2B632D-41FD-479B-8EEF-542AC5FB721B}" type="slidenum">
              <a:rPr lang="de-DE" sz="1400" b="1" smtClean="0"/>
              <a:pPr/>
              <a:t>11</a:t>
            </a:fld>
            <a:endParaRPr lang="de-DE" sz="1400" b="1" smtClean="0"/>
          </a:p>
        </p:txBody>
      </p:sp>
    </p:spTree>
  </p:cSld>
  <p:clrMapOvr>
    <a:masterClrMapping/>
  </p:clrMapOvr>
  <p:transition spd="med">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1 - Τίτλος"/>
          <p:cNvSpPr>
            <a:spLocks noGrp="1"/>
          </p:cNvSpPr>
          <p:nvPr>
            <p:ph type="title"/>
          </p:nvPr>
        </p:nvSpPr>
        <p:spPr/>
        <p:txBody>
          <a:bodyPr/>
          <a:lstStyle/>
          <a:p>
            <a:pPr eaLnBrk="1" hangingPunct="1"/>
            <a:r>
              <a:rPr lang="el-GR" sz="2000" smtClean="0">
                <a:latin typeface="Bookman Old Style" pitchFamily="18" charset="0"/>
              </a:rPr>
              <a:t>ΠΡΟΓΡΑΜΜΑΤΑ ΣΠΟΥΔΩΝ (2)</a:t>
            </a:r>
            <a:endParaRPr lang="el-GR" smtClean="0"/>
          </a:p>
        </p:txBody>
      </p:sp>
      <p:sp>
        <p:nvSpPr>
          <p:cNvPr id="3" name="2 - Θέση περιεχομένου"/>
          <p:cNvSpPr>
            <a:spLocks noGrp="1"/>
          </p:cNvSpPr>
          <p:nvPr>
            <p:ph sz="half" idx="1"/>
          </p:nvPr>
        </p:nvSpPr>
        <p:spPr/>
        <p:txBody>
          <a:bodyPr>
            <a:normAutofit fontScale="62500" lnSpcReduction="20000"/>
          </a:bodyPr>
          <a:lstStyle/>
          <a:p>
            <a:pPr eaLnBrk="1" hangingPunct="1">
              <a:defRPr/>
            </a:pPr>
            <a:r>
              <a:rPr lang="el-GR" dirty="0" smtClean="0">
                <a:latin typeface="Bookman Old Style" pitchFamily="18" charset="0"/>
              </a:rPr>
              <a:t>Τα τελευταία χρόνια μεγάλο ποσοστό των πρωτοετών φοιτητών έχει δηλώσει τα Τμήματα του ΕΚΠΑ στις πρώτες επιλογές του. </a:t>
            </a:r>
          </a:p>
          <a:p>
            <a:pPr eaLnBrk="1" hangingPunct="1">
              <a:defRPr/>
            </a:pPr>
            <a:r>
              <a:rPr lang="el-GR" dirty="0" smtClean="0">
                <a:latin typeface="Bookman Old Style" pitchFamily="18" charset="0"/>
              </a:rPr>
              <a:t>Οι επιτροπές εντυπωσιάστηκαν ιδιαίτερα από το υψηλό επίπεδο των φοιτητών που πέρασαν από συνέντευξη, τόσο σε προπτυχιακό όσο και σε μεταπτυχιακό επίπεδο. </a:t>
            </a:r>
          </a:p>
          <a:p>
            <a:pPr eaLnBrk="1" hangingPunct="1">
              <a:defRPr/>
            </a:pPr>
            <a:r>
              <a:rPr lang="el-GR" dirty="0" smtClean="0">
                <a:latin typeface="Bookman Old Style" pitchFamily="18" charset="0"/>
              </a:rPr>
              <a:t>Σε όλες τις περιπτώσεις φαίνεται ότι το προσωπικό των τμημάτων καταβάλλει κάθε δυνατή προσπάθεια για την υλοποίηση των προκαθορισμένων στόχων και η επινοητικότητα τους είναι εξαιρετική, παρατηρείται όμως μεγάλη δυσαναλογία διδασκόντων/φοιτητών, γεγονός που προκαλεί πολλά προβλήματα. </a:t>
            </a:r>
          </a:p>
          <a:p>
            <a:pPr eaLnBrk="1" hangingPunct="1">
              <a:defRPr/>
            </a:pPr>
            <a:endParaRPr lang="el-GR" dirty="0" smtClean="0"/>
          </a:p>
        </p:txBody>
      </p:sp>
      <p:sp>
        <p:nvSpPr>
          <p:cNvPr id="4" name="3 - Θέση περιεχομένου"/>
          <p:cNvSpPr>
            <a:spLocks noGrp="1"/>
          </p:cNvSpPr>
          <p:nvPr>
            <p:ph sz="half" idx="2"/>
          </p:nvPr>
        </p:nvSpPr>
        <p:spPr/>
        <p:txBody>
          <a:bodyPr>
            <a:normAutofit fontScale="62500" lnSpcReduction="20000"/>
          </a:bodyPr>
          <a:lstStyle/>
          <a:p>
            <a:pPr eaLnBrk="1" hangingPunct="1">
              <a:defRPr/>
            </a:pPr>
            <a:r>
              <a:rPr lang="el-GR" dirty="0" smtClean="0">
                <a:latin typeface="Bookman Old Style" pitchFamily="18" charset="0"/>
              </a:rPr>
              <a:t>Η γενική εικόνα αποτυπώνεται στο ότι οι στόχοι του προγράμματος σπουδών εφαρμόστηκαν αποτελεσματικά κατά την τελευταία τετραετία, </a:t>
            </a:r>
          </a:p>
          <a:p>
            <a:pPr eaLnBrk="1" hangingPunct="1">
              <a:defRPr/>
            </a:pPr>
            <a:r>
              <a:rPr lang="el-GR" dirty="0" smtClean="0">
                <a:latin typeface="Bookman Old Style" pitchFamily="18" charset="0"/>
              </a:rPr>
              <a:t>Τα περισσότερα προγράμματα σπουδών ανταποκρίνονται πολύ ευνοϊκά στα διεθνή πρότυπα. </a:t>
            </a:r>
          </a:p>
          <a:p>
            <a:pPr eaLnBrk="1" hangingPunct="1">
              <a:defRPr/>
            </a:pPr>
            <a:r>
              <a:rPr lang="el-GR" dirty="0" smtClean="0">
                <a:latin typeface="Bookman Old Style" pitchFamily="18" charset="0"/>
              </a:rPr>
              <a:t>Με την εισαγωγή μαθημάτων, στα οποία γίνεται χρήση των νέων τεχνολογιών, τα προγράμματα σπουδών ανταποκρίνονται ουσιαστικότερα στις απαιτήσεις της σύγχρονης αγοράς εργασίας.</a:t>
            </a:r>
          </a:p>
          <a:p>
            <a:pPr eaLnBrk="1" hangingPunct="1">
              <a:defRPr/>
            </a:pPr>
            <a:r>
              <a:rPr lang="el-GR" dirty="0" smtClean="0">
                <a:latin typeface="Bookman Old Style" pitchFamily="18" charset="0"/>
              </a:rPr>
              <a:t>Καλές πρακτικές προγραμμάτων σπουδών και ενεργειών σύνδεσης με την τοπική κοινωνία </a:t>
            </a:r>
          </a:p>
          <a:p>
            <a:pPr eaLnBrk="1" hangingPunct="1">
              <a:defRPr/>
            </a:pPr>
            <a:endParaRPr lang="el-GR" dirty="0" smtClean="0"/>
          </a:p>
        </p:txBody>
      </p:sp>
      <p:sp>
        <p:nvSpPr>
          <p:cNvPr id="9221" name="4 - Θέση υποσέλιδου"/>
          <p:cNvSpPr>
            <a:spLocks noGrp="1"/>
          </p:cNvSpPr>
          <p:nvPr>
            <p:ph type="ftr" sz="quarter" idx="10"/>
          </p:nvPr>
        </p:nvSpPr>
        <p:spPr>
          <a:noFill/>
        </p:spPr>
        <p:txBody>
          <a:bodyPr/>
          <a:lstStyle/>
          <a:p>
            <a:r>
              <a:rPr lang="de-DE" smtClean="0"/>
              <a:t>Page </a:t>
            </a:r>
            <a:fld id="{1F1A5ED2-EA8A-4E90-A7B9-5C2659019518}" type="slidenum">
              <a:rPr lang="de-DE" sz="1400" b="1" smtClean="0"/>
              <a:pPr/>
              <a:t>12</a:t>
            </a:fld>
            <a:endParaRPr lang="de-DE" sz="1400" b="1" smtClean="0"/>
          </a:p>
        </p:txBody>
      </p:sp>
    </p:spTree>
  </p:cSld>
  <p:clrMapOvr>
    <a:masterClrMapping/>
  </p:clrMapOvr>
  <p:transition spd="med">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1 - Τίτλος"/>
          <p:cNvSpPr>
            <a:spLocks noGrp="1"/>
          </p:cNvSpPr>
          <p:nvPr>
            <p:ph type="title"/>
          </p:nvPr>
        </p:nvSpPr>
        <p:spPr/>
        <p:txBody>
          <a:bodyPr/>
          <a:lstStyle/>
          <a:p>
            <a:r>
              <a:rPr lang="el-GR" smtClean="0"/>
              <a:t>ΔΙΔΑΚΤΙΚΟ ΕΡΓΟ</a:t>
            </a:r>
          </a:p>
        </p:txBody>
      </p:sp>
      <p:sp>
        <p:nvSpPr>
          <p:cNvPr id="3" name="2 - Θέση περιεχομένου"/>
          <p:cNvSpPr>
            <a:spLocks noGrp="1"/>
          </p:cNvSpPr>
          <p:nvPr>
            <p:ph sz="half" idx="1"/>
          </p:nvPr>
        </p:nvSpPr>
        <p:spPr/>
        <p:txBody>
          <a:bodyPr>
            <a:normAutofit fontScale="62500" lnSpcReduction="20000"/>
          </a:bodyPr>
          <a:lstStyle/>
          <a:p>
            <a:pPr>
              <a:defRPr/>
            </a:pPr>
            <a:r>
              <a:rPr lang="el-GR" dirty="0" smtClean="0"/>
              <a:t>Παραδοσιακές μέθοδοι εκπαίδευσης</a:t>
            </a:r>
          </a:p>
          <a:p>
            <a:pPr>
              <a:defRPr/>
            </a:pPr>
            <a:r>
              <a:rPr lang="el-GR" dirty="0" smtClean="0"/>
              <a:t>Οι πλατφόρμες εξ αποστάσεως εκπαίδευσης κυρίως χρησιμοποιούνται ως πίνακας ανακοινώσεων</a:t>
            </a:r>
          </a:p>
          <a:p>
            <a:pPr>
              <a:defRPr/>
            </a:pPr>
            <a:r>
              <a:rPr lang="el-GR" dirty="0" smtClean="0"/>
              <a:t>Η συνδιδασκαλία παρότι κρίνεται θετική δημιουργεί στρεβλώσεις</a:t>
            </a:r>
          </a:p>
          <a:p>
            <a:pPr>
              <a:defRPr/>
            </a:pPr>
            <a:r>
              <a:rPr lang="el-GR" dirty="0" smtClean="0"/>
              <a:t>Σημαντικός βαθμός ικανοποίησης φοιτητών από μέλη ΔΕΠ </a:t>
            </a:r>
          </a:p>
          <a:p>
            <a:pPr>
              <a:defRPr/>
            </a:pPr>
            <a:r>
              <a:rPr lang="el-GR" dirty="0" smtClean="0"/>
              <a:t>Σε κάποιες περιπτώσεις υπάρχει επικάλυψη ή και επανάληψη προπτυχιακών θεματικών ενοτήτων σε μεταπτυχιακά προγράμματα</a:t>
            </a:r>
          </a:p>
          <a:p>
            <a:pPr>
              <a:defRPr/>
            </a:pPr>
            <a:r>
              <a:rPr lang="el-GR" dirty="0" smtClean="0"/>
              <a:t>Μέλη ΔΕΠ βιντεοσκοπούν τις παραδόσεις τους και τις ανεβάζουν στο διαδίκτυο, ώστε να μπορούν ανά πάσα στιγμή οι φοιτητές να αξιοποιήσουν το εκπαιδευτικό υλικό στη διαδικασία προσωπικής μάθησης</a:t>
            </a:r>
            <a:endParaRPr lang="el-GR" dirty="0"/>
          </a:p>
        </p:txBody>
      </p:sp>
      <p:sp>
        <p:nvSpPr>
          <p:cNvPr id="4" name="3 - Θέση περιεχομένου"/>
          <p:cNvSpPr>
            <a:spLocks noGrp="1"/>
          </p:cNvSpPr>
          <p:nvPr>
            <p:ph sz="half" idx="2"/>
          </p:nvPr>
        </p:nvSpPr>
        <p:spPr/>
        <p:txBody>
          <a:bodyPr>
            <a:normAutofit fontScale="62500" lnSpcReduction="20000"/>
          </a:bodyPr>
          <a:lstStyle/>
          <a:p>
            <a:pPr>
              <a:defRPr/>
            </a:pPr>
            <a:r>
              <a:rPr lang="el-GR" dirty="0" smtClean="0"/>
              <a:t>Στα περισσότερα τμήματα γίνονται κατανοητά τα προβλήματα σχετικά με την έγκαιρη ολοκλήρωση των σπουδών και τα ποσοστά αποφοίτησης. Αποδίδεται η αποτυχία των φοιτητών να αποφοιτήσουν εγκαίρως στον μεγάλο αριθμό φοιτητών με ελάχιστα προσόντα που εισάγονται στο Πανεπιστήμιο. </a:t>
            </a:r>
          </a:p>
          <a:p>
            <a:pPr>
              <a:defRPr/>
            </a:pPr>
            <a:r>
              <a:rPr lang="el-GR" dirty="0" smtClean="0"/>
              <a:t>Για την αντιμετώπιση του προβλήματος προτείνεται να εφαρμοστεί το συντομότερο δυνατόν όπου δεν υπάρχει η δομή μαθημάτων βασισμένη σε προαπαιτούμενα, και η ενίσχυση του πρώτου έτους με μαθήματα γενικής παιδείας που ενισχύουν τις γνώσεις και δεξιότητες των φοιτητών ενόψει των εξειδικευμένων μαθημάτων των επόμενων ετών. </a:t>
            </a:r>
          </a:p>
          <a:p>
            <a:pPr>
              <a:defRPr/>
            </a:pPr>
            <a:endParaRPr lang="el-GR" dirty="0"/>
          </a:p>
        </p:txBody>
      </p:sp>
      <p:sp>
        <p:nvSpPr>
          <p:cNvPr id="10245" name="4 - Θέση υποσέλιδου"/>
          <p:cNvSpPr>
            <a:spLocks noGrp="1"/>
          </p:cNvSpPr>
          <p:nvPr>
            <p:ph type="ftr" sz="quarter" idx="10"/>
          </p:nvPr>
        </p:nvSpPr>
        <p:spPr>
          <a:noFill/>
        </p:spPr>
        <p:txBody>
          <a:bodyPr/>
          <a:lstStyle/>
          <a:p>
            <a:r>
              <a:rPr lang="de-DE" smtClean="0"/>
              <a:t>Page </a:t>
            </a:r>
            <a:fld id="{08439FB9-3BCA-499C-9CA2-9DA5524C6FCC}" type="slidenum">
              <a:rPr lang="de-DE" sz="1400" b="1" smtClean="0"/>
              <a:pPr/>
              <a:t>13</a:t>
            </a:fld>
            <a:endParaRPr lang="de-DE" sz="1400" b="1" smtClean="0"/>
          </a:p>
        </p:txBody>
      </p:sp>
    </p:spTree>
  </p:cSld>
  <p:clrMapOvr>
    <a:masterClrMapping/>
  </p:clrMapOvr>
  <p:transition spd="med">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1 - Τίτλος"/>
          <p:cNvSpPr>
            <a:spLocks noGrp="1"/>
          </p:cNvSpPr>
          <p:nvPr>
            <p:ph type="title"/>
          </p:nvPr>
        </p:nvSpPr>
        <p:spPr/>
        <p:txBody>
          <a:bodyPr/>
          <a:lstStyle/>
          <a:p>
            <a:r>
              <a:rPr lang="el-GR" smtClean="0"/>
              <a:t>ΕΡΕΥΝΗΤΙΚΟ ΕΡΓΟ</a:t>
            </a:r>
          </a:p>
        </p:txBody>
      </p:sp>
      <p:sp>
        <p:nvSpPr>
          <p:cNvPr id="3" name="2 - Θέση περιεχομένου"/>
          <p:cNvSpPr>
            <a:spLocks noGrp="1"/>
          </p:cNvSpPr>
          <p:nvPr>
            <p:ph sz="half" idx="1"/>
          </p:nvPr>
        </p:nvSpPr>
        <p:spPr/>
        <p:txBody>
          <a:bodyPr>
            <a:normAutofit fontScale="47500" lnSpcReduction="20000"/>
          </a:bodyPr>
          <a:lstStyle/>
          <a:p>
            <a:pPr>
              <a:defRPr/>
            </a:pPr>
            <a:r>
              <a:rPr lang="el-GR" dirty="0" smtClean="0"/>
              <a:t>Οι ερευνητικοί στόχοι εφαρμόζονται μέσω 1) ενός επαρκούς αριθμού επιστημονικών βιβλίων που έχουν εκδοθεί από έγκριτους εκδοτικούς οίκους, 2) ενός σημαντικού αριθμού ερευνητικών εργασιών που δημοσιεύθηκαν σε επιστημονικά περιοδικά, 3) ενός σημαντικού αριθμού εργασιών που δημοσιεύθηκαν σε πρακτικά συνεδρίων, 4) πολλών ερευνητικών έργων που είναι σε εξέλιξη, και 5) πολλών άλλων ερευνητικών συνεργασιών.</a:t>
            </a:r>
          </a:p>
          <a:p>
            <a:pPr>
              <a:defRPr/>
            </a:pPr>
            <a:r>
              <a:rPr lang="el-GR" dirty="0" smtClean="0"/>
              <a:t> Όμως ένα στοιχείο που εντοπίζεται ιδιαίτερα στα πιο τεχνικά τμήματα είναι η μη προθυμία των ερευνητών να προχωρήσουν στην έκδοση διπλωμάτων ευρεσιτεχνίας ή στη δημιουργία εταιρειών </a:t>
            </a:r>
            <a:r>
              <a:rPr lang="en-US" dirty="0" smtClean="0"/>
              <a:t>Spin</a:t>
            </a:r>
            <a:r>
              <a:rPr lang="el-GR" dirty="0" smtClean="0"/>
              <a:t> –</a:t>
            </a:r>
            <a:r>
              <a:rPr lang="en-US" dirty="0" smtClean="0"/>
              <a:t>Off</a:t>
            </a:r>
            <a:r>
              <a:rPr lang="el-GR" dirty="0" smtClean="0"/>
              <a:t>  για την αξιοποίηση των αποτελεσμάτων της έρευνας και τη δημιουργία χρηματοδότησης από την αγορά.</a:t>
            </a:r>
          </a:p>
          <a:p>
            <a:pPr>
              <a:defRPr/>
            </a:pPr>
            <a:r>
              <a:rPr lang="el-GR" dirty="0" smtClean="0"/>
              <a:t>Ακολουθείται ο «ασφαλής» δρόμος των επιστημονικών δημοσιεύσεων, που κυρίως συμβάλλουν στην καλύτερη επαγγελματική ανέλιξη των μελών ΔΕΠ και των ερευνητών. </a:t>
            </a:r>
          </a:p>
          <a:p>
            <a:pPr>
              <a:defRPr/>
            </a:pPr>
            <a:endParaRPr lang="el-GR" dirty="0" smtClean="0"/>
          </a:p>
          <a:p>
            <a:pPr>
              <a:defRPr/>
            </a:pPr>
            <a:endParaRPr lang="el-GR" dirty="0"/>
          </a:p>
        </p:txBody>
      </p:sp>
      <p:sp>
        <p:nvSpPr>
          <p:cNvPr id="4" name="3 - Θέση περιεχομένου"/>
          <p:cNvSpPr>
            <a:spLocks noGrp="1"/>
          </p:cNvSpPr>
          <p:nvPr>
            <p:ph sz="half" idx="2"/>
          </p:nvPr>
        </p:nvSpPr>
        <p:spPr/>
        <p:txBody>
          <a:bodyPr>
            <a:normAutofit fontScale="47500" lnSpcReduction="20000"/>
          </a:bodyPr>
          <a:lstStyle/>
          <a:p>
            <a:pPr>
              <a:defRPr/>
            </a:pPr>
            <a:r>
              <a:rPr lang="el-GR" dirty="0" smtClean="0"/>
              <a:t>Απαρχαιωμένος εξοπλισμός η ερευνητική προσπάθεια επιτυγχάνεται λόγω του ηρωισμού του προσωπικού. </a:t>
            </a:r>
          </a:p>
          <a:p>
            <a:pPr>
              <a:defRPr/>
            </a:pPr>
            <a:r>
              <a:rPr lang="el-GR" dirty="0" smtClean="0"/>
              <a:t>Μάλιστα λόγω της καταπόνησης της υποδομής, λόγω της υπερβολικής χρήσης, όταν προκληθεί κάποια βλάβη, συνήθως είναι ιδιαίτερα μεγάλη και οδηγεί στην απόσυρση του εξοπλισμού.</a:t>
            </a:r>
          </a:p>
          <a:p>
            <a:pPr>
              <a:buFont typeface="Wingdings" pitchFamily="2" charset="2"/>
              <a:buNone/>
              <a:defRPr/>
            </a:pPr>
            <a:r>
              <a:rPr lang="el-GR" dirty="0" smtClean="0"/>
              <a:t> </a:t>
            </a:r>
          </a:p>
          <a:p>
            <a:pPr>
              <a:defRPr/>
            </a:pPr>
            <a:r>
              <a:rPr lang="el-GR" dirty="0" smtClean="0"/>
              <a:t>Παρατηρήθηκε σε τμήματα να επαναλαμβάνονται ως αντικείμενο έρευνας θέματα, τα οποία έχουν αναπτυχθεί ήδη αρκετές φορές από την διεθνή βιβλιογραφία. Σημειώνεται η ανάγκη για καινοτόμο έρευνα.</a:t>
            </a:r>
          </a:p>
          <a:p>
            <a:pPr fontAlgn="t">
              <a:defRPr/>
            </a:pPr>
            <a:r>
              <a:rPr lang="el-GR" dirty="0" smtClean="0"/>
              <a:t>Οι ερευνητικές δραστηριότητες είναι ευρέως αναγνωρισμένες μέσω ενός σημαντικού αριθμού υψηλής ποιότητας δημοσιεύσεων, σε εθνικό και διεθνές επίπεδο.</a:t>
            </a:r>
          </a:p>
          <a:p>
            <a:pPr fontAlgn="t">
              <a:buFont typeface="Wingdings" pitchFamily="2" charset="2"/>
              <a:buNone/>
              <a:defRPr/>
            </a:pPr>
            <a:r>
              <a:rPr lang="el-GR" dirty="0" smtClean="0"/>
              <a:t> </a:t>
            </a:r>
          </a:p>
          <a:p>
            <a:pPr fontAlgn="t">
              <a:defRPr/>
            </a:pPr>
            <a:r>
              <a:rPr lang="el-GR" dirty="0" smtClean="0"/>
              <a:t>Απαιτείται προώθηση και υποστήριξη της έρευνας μέσω εκπαιδευτικών αδειών, χρηματοδότησης ταξιδιών για παρουσιάσεις εργασιών σε διεθνή συνέδρια, εμπλουτισμού του αρχείου της βιβλιοθήκης, οργάνωσης συνεδρίων και ημερίδων στην Πανεπιστημιούπολη, πρόσκλησης επισκεπτών ομιλητών και προώθησης της συνεργατικής έρευνας.  </a:t>
            </a:r>
          </a:p>
          <a:p>
            <a:pPr fontAlgn="t">
              <a:buFont typeface="Wingdings" pitchFamily="2" charset="2"/>
              <a:buNone/>
              <a:defRPr/>
            </a:pPr>
            <a:r>
              <a:rPr lang="el-GR" dirty="0" smtClean="0"/>
              <a:t> </a:t>
            </a:r>
          </a:p>
          <a:p>
            <a:pPr>
              <a:defRPr/>
            </a:pPr>
            <a:endParaRPr lang="el-GR" dirty="0" smtClean="0"/>
          </a:p>
          <a:p>
            <a:pPr>
              <a:defRPr/>
            </a:pPr>
            <a:endParaRPr lang="el-GR" dirty="0"/>
          </a:p>
        </p:txBody>
      </p:sp>
      <p:sp>
        <p:nvSpPr>
          <p:cNvPr id="11269" name="4 - Θέση υποσέλιδου"/>
          <p:cNvSpPr>
            <a:spLocks noGrp="1"/>
          </p:cNvSpPr>
          <p:nvPr>
            <p:ph type="ftr" sz="quarter" idx="10"/>
          </p:nvPr>
        </p:nvSpPr>
        <p:spPr>
          <a:noFill/>
        </p:spPr>
        <p:txBody>
          <a:bodyPr/>
          <a:lstStyle/>
          <a:p>
            <a:r>
              <a:rPr lang="de-DE" smtClean="0"/>
              <a:t>Page </a:t>
            </a:r>
            <a:fld id="{55CED0D5-EAA4-44D4-A133-22773261FD04}" type="slidenum">
              <a:rPr lang="de-DE" sz="1400" b="1" smtClean="0"/>
              <a:pPr/>
              <a:t>14</a:t>
            </a:fld>
            <a:endParaRPr lang="de-DE" sz="1400" b="1" smtClean="0"/>
          </a:p>
        </p:txBody>
      </p:sp>
    </p:spTree>
  </p:cSld>
  <p:clrMapOvr>
    <a:masterClrMapping/>
  </p:clrMapOvr>
  <p:transition spd="med">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5 - Τίτλος"/>
          <p:cNvSpPr>
            <a:spLocks noGrp="1"/>
          </p:cNvSpPr>
          <p:nvPr>
            <p:ph type="title"/>
          </p:nvPr>
        </p:nvSpPr>
        <p:spPr>
          <a:xfrm>
            <a:off x="403225" y="230188"/>
            <a:ext cx="7429500" cy="600075"/>
          </a:xfrm>
        </p:spPr>
        <p:txBody>
          <a:bodyPr/>
          <a:lstStyle/>
          <a:p>
            <a:r>
              <a:rPr lang="el-GR" smtClean="0"/>
              <a:t>ΠΡΟΤΑΣΕΙΣ ΣΧΕΤΙΚΑ ΜΕ ΤΟ ΠΡΟΓΡΑΜΜΑ ΣΠΟΥΔΩΝ</a:t>
            </a:r>
          </a:p>
        </p:txBody>
      </p:sp>
      <p:sp>
        <p:nvSpPr>
          <p:cNvPr id="7" name="6 - Θέση περιεχομένου"/>
          <p:cNvSpPr>
            <a:spLocks noGrp="1"/>
          </p:cNvSpPr>
          <p:nvPr>
            <p:ph idx="1"/>
          </p:nvPr>
        </p:nvSpPr>
        <p:spPr/>
        <p:txBody>
          <a:bodyPr>
            <a:normAutofit fontScale="92500" lnSpcReduction="20000"/>
          </a:bodyPr>
          <a:lstStyle/>
          <a:p>
            <a:pPr fontAlgn="t">
              <a:defRPr/>
            </a:pPr>
            <a:r>
              <a:rPr lang="el-GR" dirty="0" smtClean="0"/>
              <a:t>Κατάρτιση ενός περιγράμματος επαγγελματικών δεξιοτήτων και αναμόρφωση του προγράμματος σπουδών σύμφωνα με αυτές τις επιθυμητές ικανότητες. Η αναμόρφωση του προγράμματος σπουδών θα πρέπει να αντικατοπτρίζει τις εκπαιδευτικές αρχές, που έχουν ως επίκεντρο τον φοιτητή.</a:t>
            </a:r>
          </a:p>
          <a:p>
            <a:pPr fontAlgn="t">
              <a:defRPr/>
            </a:pPr>
            <a:r>
              <a:rPr lang="el-GR" dirty="0" smtClean="0"/>
              <a:t>Συγκέντρωση και ενίσχυση της διδασκαλίας των μαθημάτων βασικού κορμού. </a:t>
            </a:r>
          </a:p>
          <a:p>
            <a:pPr fontAlgn="t">
              <a:defRPr/>
            </a:pPr>
            <a:r>
              <a:rPr lang="el-GR" dirty="0" smtClean="0"/>
              <a:t>Η εφαρμογή ενός σπονδυλωτού εκπαιδευτικού προγράμματος θα βελτιώσει σημαντικά την ευελιξία του προγράμματος σπουδών.</a:t>
            </a:r>
          </a:p>
          <a:p>
            <a:pPr fontAlgn="t">
              <a:defRPr/>
            </a:pPr>
            <a:r>
              <a:rPr lang="el-GR" dirty="0" smtClean="0"/>
              <a:t>Τα προπτυχιακά και μεταπτυχιακά προγράμματα σπουδών θα πρέπει συμβαδίζουν πλήρως με τη διαδικασία της Μπολόνια και το ευρωπαϊκό σύστημα πιστωτικών μονάδων ECTS.</a:t>
            </a:r>
          </a:p>
          <a:p>
            <a:pPr fontAlgn="t">
              <a:defRPr/>
            </a:pPr>
            <a:r>
              <a:rPr lang="el-GR" dirty="0" smtClean="0"/>
              <a:t>Ενθάρρυνση των φοιτητών να αξιοποιήσουν τις ευκαιρίες που προσφέρονται από το πρόγραμμα ERASMUS για σπουδές στο εξωτερικό. </a:t>
            </a:r>
          </a:p>
          <a:p>
            <a:pPr fontAlgn="t">
              <a:defRPr/>
            </a:pPr>
            <a:r>
              <a:rPr lang="el-GR" dirty="0" smtClean="0"/>
              <a:t>Το πρόγραμμα των φοιτητών θα πρέπει να επανεξεταστεί και να τροποποιηθεί ώστε τους να δίνεται ο απαιτούμενος χρόνος για προσωπική μελέτη και για τα απαραίτητα διαλείμματα. Προτείνεται ότι ένα διάλειμμα το μεσημέρι θα πρέπει να ενσωματωθεί σε όλα τα τμήματα.</a:t>
            </a:r>
          </a:p>
          <a:p>
            <a:pPr>
              <a:defRPr/>
            </a:pPr>
            <a:endParaRPr lang="el-GR" dirty="0"/>
          </a:p>
        </p:txBody>
      </p:sp>
      <p:sp>
        <p:nvSpPr>
          <p:cNvPr id="12292" name="4 - Θέση υποσέλιδου"/>
          <p:cNvSpPr>
            <a:spLocks noGrp="1"/>
          </p:cNvSpPr>
          <p:nvPr>
            <p:ph type="ftr" sz="quarter" idx="10"/>
          </p:nvPr>
        </p:nvSpPr>
        <p:spPr>
          <a:noFill/>
        </p:spPr>
        <p:txBody>
          <a:bodyPr/>
          <a:lstStyle/>
          <a:p>
            <a:r>
              <a:rPr lang="de-DE" smtClean="0"/>
              <a:t>Page </a:t>
            </a:r>
            <a:fld id="{BAFD101E-E02D-4A16-86FB-8A3C3BB7083B}" type="slidenum">
              <a:rPr lang="de-DE" sz="1400" b="1" smtClean="0"/>
              <a:pPr/>
              <a:t>15</a:t>
            </a:fld>
            <a:endParaRPr lang="de-DE" sz="1400" b="1" smtClean="0"/>
          </a:p>
        </p:txBody>
      </p:sp>
    </p:spTree>
  </p:cSld>
  <p:clrMapOvr>
    <a:masterClrMapping/>
  </p:clrMapOvr>
  <p:transition spd="med">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1 - Τίτλος"/>
          <p:cNvSpPr>
            <a:spLocks noGrp="1"/>
          </p:cNvSpPr>
          <p:nvPr>
            <p:ph type="title"/>
          </p:nvPr>
        </p:nvSpPr>
        <p:spPr>
          <a:xfrm>
            <a:off x="403225" y="230188"/>
            <a:ext cx="8145463" cy="600075"/>
          </a:xfrm>
        </p:spPr>
        <p:txBody>
          <a:bodyPr/>
          <a:lstStyle/>
          <a:p>
            <a:r>
              <a:rPr lang="el-GR" smtClean="0"/>
              <a:t>ΠΡΟΤΑΣΕΙΣ ΣΧΕΤΙΚΑ ΜΕ ΤΟ ΔΙΔΑΚΤΙΚΟ ΕΡΓΟ (1)</a:t>
            </a:r>
          </a:p>
        </p:txBody>
      </p:sp>
      <p:sp>
        <p:nvSpPr>
          <p:cNvPr id="13315" name="2 - Θέση περιεχομένου"/>
          <p:cNvSpPr>
            <a:spLocks noGrp="1"/>
          </p:cNvSpPr>
          <p:nvPr>
            <p:ph idx="1"/>
          </p:nvPr>
        </p:nvSpPr>
        <p:spPr/>
        <p:txBody>
          <a:bodyPr/>
          <a:lstStyle/>
          <a:p>
            <a:pPr fontAlgn="t"/>
            <a:r>
              <a:rPr lang="el-GR" smtClean="0"/>
              <a:t>Η εισαγωγή των προαπαιτούμενων μαθημάτων θα δώσει προοδευτικό χαρακτήρα στη δομή του προγράμματος σπουδών.</a:t>
            </a:r>
          </a:p>
          <a:p>
            <a:pPr fontAlgn="t"/>
            <a:r>
              <a:rPr lang="el-GR" smtClean="0"/>
              <a:t>Επανεξέταση των προαπαιτούμενων μαθημάτων στο προπτυχιακό και μεταπτυχιακό πρόγραμμα σπουδών ώστε να μπορούν οι περισσότεροι φοιτητές να ολοκληρώνουν τις σπουδές τους εγκαίρως.</a:t>
            </a:r>
          </a:p>
          <a:p>
            <a:pPr fontAlgn="t"/>
            <a:r>
              <a:rPr lang="el-GR" smtClean="0"/>
              <a:t>Οι φοιτητές μπορούν να μάθουν με την ενεργό μάθηση και την αυτο-μελέτη.</a:t>
            </a:r>
          </a:p>
          <a:p>
            <a:pPr fontAlgn="t"/>
            <a:r>
              <a:rPr lang="el-GR" smtClean="0"/>
              <a:t>Εφαρμογή ενός συστήματος καθοδήγησης, όπου οι προχωρημένοι φοιτητές θα μπορούν να βοηθήσουν τους φοιτητές που βρίσκονται στην αρχή των σπουδών τους, </a:t>
            </a:r>
            <a:br>
              <a:rPr lang="el-GR" smtClean="0"/>
            </a:br>
            <a:r>
              <a:rPr lang="el-GR" smtClean="0"/>
              <a:t>εξετάζοντας το εκπαιδευτικό υλικό, και παρέχοντάς τους κατευθυντήριες οδηγίες για τη σύνταξη των ακαδημαϊκών εργασιών.</a:t>
            </a:r>
          </a:p>
        </p:txBody>
      </p:sp>
      <p:sp>
        <p:nvSpPr>
          <p:cNvPr id="13316" name="3 - Θέση υποσέλιδου"/>
          <p:cNvSpPr>
            <a:spLocks noGrp="1"/>
          </p:cNvSpPr>
          <p:nvPr>
            <p:ph type="ftr" sz="quarter" idx="10"/>
          </p:nvPr>
        </p:nvSpPr>
        <p:spPr>
          <a:noFill/>
        </p:spPr>
        <p:txBody>
          <a:bodyPr/>
          <a:lstStyle/>
          <a:p>
            <a:r>
              <a:rPr lang="de-DE" smtClean="0"/>
              <a:t>Page </a:t>
            </a:r>
            <a:fld id="{506F5E9A-5685-44D2-AC38-8F3A789687BA}" type="slidenum">
              <a:rPr lang="de-DE" sz="1400" b="1" smtClean="0"/>
              <a:pPr/>
              <a:t>16</a:t>
            </a:fld>
            <a:endParaRPr lang="de-DE" sz="1400" b="1" smtClean="0"/>
          </a:p>
        </p:txBody>
      </p:sp>
    </p:spTree>
  </p:cSld>
  <p:clrMapOvr>
    <a:masterClrMapping/>
  </p:clrMapOvr>
  <p:transition spd="med">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1 - Τίτλος"/>
          <p:cNvSpPr>
            <a:spLocks noGrp="1"/>
          </p:cNvSpPr>
          <p:nvPr>
            <p:ph type="title"/>
          </p:nvPr>
        </p:nvSpPr>
        <p:spPr>
          <a:xfrm>
            <a:off x="403225" y="230188"/>
            <a:ext cx="7804150" cy="600075"/>
          </a:xfrm>
        </p:spPr>
        <p:txBody>
          <a:bodyPr/>
          <a:lstStyle/>
          <a:p>
            <a:r>
              <a:rPr lang="el-GR" smtClean="0"/>
              <a:t>ΠΡΟΤΑΣΕΙΣ ΣΧΕΤΙΚΑ ΜΕ ΤΟ ΔΙΔΑΚΤΙΚΟ ΕΡΓΟ (2)</a:t>
            </a:r>
          </a:p>
        </p:txBody>
      </p:sp>
      <p:sp>
        <p:nvSpPr>
          <p:cNvPr id="3" name="2 - Θέση περιεχομένου"/>
          <p:cNvSpPr>
            <a:spLocks noGrp="1"/>
          </p:cNvSpPr>
          <p:nvPr>
            <p:ph idx="1"/>
          </p:nvPr>
        </p:nvSpPr>
        <p:spPr/>
        <p:txBody>
          <a:bodyPr>
            <a:normAutofit fontScale="92500" lnSpcReduction="20000"/>
          </a:bodyPr>
          <a:lstStyle/>
          <a:p>
            <a:pPr fontAlgn="t">
              <a:defRPr/>
            </a:pPr>
            <a:r>
              <a:rPr lang="el-GR" dirty="0" smtClean="0"/>
              <a:t>Καθιέρωση μιας διαδικασίας που θα διασφαλίζει ότι τα γραπτά βαθμολογούνται ανώνυμα.</a:t>
            </a:r>
          </a:p>
          <a:p>
            <a:pPr fontAlgn="t">
              <a:defRPr/>
            </a:pPr>
            <a:r>
              <a:rPr lang="el-GR" dirty="0" smtClean="0"/>
              <a:t>Ανάπτυξη και εφαρμογή διαδικασιών (κατά προτίμηση ηλεκτρονικών) που θα εγγυώνται την ανωνυμία των αξιολογήσεων των μαθημάτων και των διδασκόντων από τους φοιτητές. Ειδικότερα, οι αξιολογήσεις αυτές θα πρέπει να επεξεργάζονται από το Τμήμα ή από κάποια άλλη υπηρεσία του Πανεπιστημίου που έχει την εποπτεία, χωρίς την εμπλοκή του διδάσκοντος. </a:t>
            </a:r>
          </a:p>
          <a:p>
            <a:pPr fontAlgn="t">
              <a:defRPr/>
            </a:pPr>
            <a:r>
              <a:rPr lang="el-GR" dirty="0" smtClean="0"/>
              <a:t>Όλες οι διαδικασίες αξιολόγησης θα πρέπει να περιλαμβάνουν το στοιχείο της αυτό-αξιολόγησης.</a:t>
            </a:r>
          </a:p>
          <a:p>
            <a:pPr fontAlgn="t">
              <a:defRPr/>
            </a:pPr>
            <a:r>
              <a:rPr lang="el-GR" dirty="0" smtClean="0"/>
              <a:t>Ανάπτυξη και εφαρμογή διαδικασιών για να διαπιστωθεί η αποτελεσματικότητα της διδασκαλίας κάθε μαθήματος και να βελτιωθεί, όπου αυτό κρίνεται απαραίτητο.</a:t>
            </a:r>
          </a:p>
          <a:p>
            <a:pPr>
              <a:defRPr/>
            </a:pPr>
            <a:r>
              <a:rPr lang="el-GR" dirty="0" smtClean="0"/>
              <a:t>Εξέλιξη του διδακτικού προσωπικού: α) ετήσια εσωτερική αξιολόγηση των μελών ΔΕΠ (τα μέλη ΔΕΠ αξιολογούνται μεταξύ τους και το νεώτερο διδακτικό προσωπικό υποστηρίζεται στη διεξαγωγή της έρευνάς του και το διδακτικό του έργο), β) ετήσια παρακολούθηση του διδακτικού έργου από συναδέλφους, και γ) εισαγωγή ενός συστήματος καθοδήγησης του νεώτερου διδακτικού προσωπικού</a:t>
            </a:r>
            <a:endParaRPr lang="el-GR" dirty="0"/>
          </a:p>
        </p:txBody>
      </p:sp>
      <p:sp>
        <p:nvSpPr>
          <p:cNvPr id="14340" name="3 - Θέση υποσέλιδου"/>
          <p:cNvSpPr>
            <a:spLocks noGrp="1"/>
          </p:cNvSpPr>
          <p:nvPr>
            <p:ph type="ftr" sz="quarter" idx="10"/>
          </p:nvPr>
        </p:nvSpPr>
        <p:spPr>
          <a:noFill/>
        </p:spPr>
        <p:txBody>
          <a:bodyPr/>
          <a:lstStyle/>
          <a:p>
            <a:r>
              <a:rPr lang="de-DE" smtClean="0"/>
              <a:t>Page </a:t>
            </a:r>
            <a:fld id="{F4210FE5-FB57-4D6E-A4DA-228DCF5D8E19}" type="slidenum">
              <a:rPr lang="de-DE" sz="1400" b="1" smtClean="0"/>
              <a:pPr/>
              <a:t>17</a:t>
            </a:fld>
            <a:endParaRPr lang="de-DE" sz="1400" b="1" smtClean="0"/>
          </a:p>
        </p:txBody>
      </p:sp>
    </p:spTree>
  </p:cSld>
  <p:clrMapOvr>
    <a:masterClrMapping/>
  </p:clrMapOvr>
  <p:transition spd="med">
    <p:wipe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1 - Τίτλος"/>
          <p:cNvSpPr>
            <a:spLocks noGrp="1"/>
          </p:cNvSpPr>
          <p:nvPr>
            <p:ph type="title"/>
          </p:nvPr>
        </p:nvSpPr>
        <p:spPr>
          <a:xfrm>
            <a:off x="403225" y="174625"/>
            <a:ext cx="7683500" cy="600075"/>
          </a:xfrm>
        </p:spPr>
        <p:txBody>
          <a:bodyPr/>
          <a:lstStyle/>
          <a:p>
            <a:r>
              <a:rPr lang="el-GR" smtClean="0"/>
              <a:t>ΠΡΟΤΑΣΕΙΣ ΣΧΕΤΙΚΑ ΜΕ ΤΟ ΕΡΕΥΝΗΤΙΚΟ ΕΡΓΟ</a:t>
            </a:r>
          </a:p>
        </p:txBody>
      </p:sp>
      <p:sp>
        <p:nvSpPr>
          <p:cNvPr id="3" name="2 - Θέση περιεχομένου"/>
          <p:cNvSpPr>
            <a:spLocks noGrp="1"/>
          </p:cNvSpPr>
          <p:nvPr>
            <p:ph idx="1"/>
          </p:nvPr>
        </p:nvSpPr>
        <p:spPr/>
        <p:txBody>
          <a:bodyPr>
            <a:normAutofit fontScale="77500" lnSpcReduction="20000"/>
          </a:bodyPr>
          <a:lstStyle/>
          <a:p>
            <a:pPr fontAlgn="t">
              <a:defRPr/>
            </a:pPr>
            <a:r>
              <a:rPr lang="el-GR" dirty="0" smtClean="0"/>
              <a:t>Σύσταση Επιτροπής εξωτερικής αξιολόγησης για τις δημοσιεύσεις του διδακτικού προσωπικού που υποβάλλει αίτηση για εξέλιξη στις βαθμίδες του Επίκουρου Καθηγητή, του Αναπληρωτή Καθηγητή και του Καθηγητή. </a:t>
            </a:r>
          </a:p>
          <a:p>
            <a:pPr fontAlgn="t">
              <a:defRPr/>
            </a:pPr>
            <a:r>
              <a:rPr lang="el-GR" dirty="0" smtClean="0"/>
              <a:t>Τα μέλη ΔΕΠ θα πρέπει να δίνουν λιγότερη σημασία στην ποσότητα των άρθρων και περισσότερη σημασία στη δημοσίευση άρθρων σε περιοδικά υψηλού κύρους.</a:t>
            </a:r>
          </a:p>
          <a:p>
            <a:pPr fontAlgn="t">
              <a:defRPr/>
            </a:pPr>
            <a:r>
              <a:rPr lang="el-GR" dirty="0" smtClean="0"/>
              <a:t>Το Πανεπιστήμιο θα πρέπει να εκχωρήσει στα Τμήματα όσο το δυνατόν μεγαλύτερο έλεγχο επί του προϋπολογισμού.</a:t>
            </a:r>
          </a:p>
          <a:p>
            <a:pPr fontAlgn="t">
              <a:defRPr/>
            </a:pPr>
            <a:r>
              <a:rPr lang="el-GR" dirty="0" smtClean="0"/>
              <a:t>Το Πανεπιστήμιο θα πρέπει να ιδρύσει μια Υπηρεσία για την έρευνα, που θα συνδράμει τους ενδιαφερόμενους κατά την υποβολή αίτησης για επιδότηση έργου.</a:t>
            </a:r>
          </a:p>
          <a:p>
            <a:pPr fontAlgn="t">
              <a:defRPr/>
            </a:pPr>
            <a:r>
              <a:rPr lang="el-GR" dirty="0" smtClean="0"/>
              <a:t>Το Πανεπιστήμιο Αθηνών θα πρέπει να ανταμείβει εκείνα τα μέλη ΔΕΠ που προωθούν την έρευνα, με πρόσθετη χρηματοδότηση για ταξίδια, ελάφρυνση από διδακτικά καθήκοντα, εκπαιδευτικές άδειες και αναγνώριση κατά τη διαδικασία εξέλιξής τους σε ανώτερη βαθμίδα. Η Επιτροπή θεωρεί, επίσης, ότι μία ετήσια έκθεση δραστηριοτήτων θα πρέπει να υποβάλλεται από κάθε μέλος ΔΕΠ και η έκθεση αυτή θα πρέπει να αξιολογείται με κριτήρια που θα έχουν συμφωνηθεί από κοινού.</a:t>
            </a:r>
          </a:p>
          <a:p>
            <a:pPr fontAlgn="t">
              <a:defRPr/>
            </a:pPr>
            <a:r>
              <a:rPr lang="el-GR" dirty="0" smtClean="0"/>
              <a:t>Προώθηση μιας διεπιστημονικής προσέγγισης της έρευνας.</a:t>
            </a:r>
          </a:p>
          <a:p>
            <a:pPr fontAlgn="t">
              <a:defRPr/>
            </a:pPr>
            <a:r>
              <a:rPr lang="el-GR" dirty="0" smtClean="0"/>
              <a:t>Το Πανεπιστήμιο θα πρέπει να υιοθετήσει μια στρατηγική για την έρευνα που θα ενθαρρύνει τη </a:t>
            </a:r>
            <a:r>
              <a:rPr lang="el-GR" dirty="0" err="1" smtClean="0"/>
              <a:t>διατμηματική</a:t>
            </a:r>
            <a:r>
              <a:rPr lang="el-GR" dirty="0" smtClean="0"/>
              <a:t> και </a:t>
            </a:r>
            <a:r>
              <a:rPr lang="el-GR" dirty="0" err="1" smtClean="0"/>
              <a:t>διεργαστηριακή</a:t>
            </a:r>
            <a:r>
              <a:rPr lang="el-GR" dirty="0" smtClean="0"/>
              <a:t> συνεργασία, προκειμένου να ενισχυθούν οι δυνατότητες των μικρών ερευνητικών ομάδων. </a:t>
            </a:r>
          </a:p>
          <a:p>
            <a:pPr fontAlgn="t">
              <a:defRPr/>
            </a:pPr>
            <a:r>
              <a:rPr lang="el-GR" dirty="0" smtClean="0"/>
              <a:t>Μια αυξημένη χρηματοδότηση θα πρέπει να διατεθεί σε ερευνητικά έργα που έχουν περάσει από εξωτερική αξιολόγηση. </a:t>
            </a:r>
          </a:p>
          <a:p>
            <a:pPr>
              <a:defRPr/>
            </a:pPr>
            <a:endParaRPr lang="el-GR" dirty="0"/>
          </a:p>
        </p:txBody>
      </p:sp>
      <p:sp>
        <p:nvSpPr>
          <p:cNvPr id="15364" name="3 - Θέση υποσέλιδου"/>
          <p:cNvSpPr>
            <a:spLocks noGrp="1"/>
          </p:cNvSpPr>
          <p:nvPr>
            <p:ph type="ftr" sz="quarter" idx="10"/>
          </p:nvPr>
        </p:nvSpPr>
        <p:spPr>
          <a:noFill/>
        </p:spPr>
        <p:txBody>
          <a:bodyPr/>
          <a:lstStyle/>
          <a:p>
            <a:r>
              <a:rPr lang="de-DE" smtClean="0"/>
              <a:t>Page </a:t>
            </a:r>
            <a:fld id="{D303170B-4812-4C50-BE6F-30A38BAB952C}" type="slidenum">
              <a:rPr lang="de-DE" sz="1400" b="1" smtClean="0"/>
              <a:pPr/>
              <a:t>18</a:t>
            </a:fld>
            <a:endParaRPr lang="de-DE" sz="1400" b="1" smtClean="0"/>
          </a:p>
        </p:txBody>
      </p:sp>
    </p:spTree>
  </p:cSld>
  <p:clrMapOvr>
    <a:masterClrMapping/>
  </p:clrMapOvr>
  <p:transition spd="med">
    <p:wipe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1 - Τίτλος"/>
          <p:cNvSpPr>
            <a:spLocks noGrp="1"/>
          </p:cNvSpPr>
          <p:nvPr>
            <p:ph type="title"/>
          </p:nvPr>
        </p:nvSpPr>
        <p:spPr/>
        <p:txBody>
          <a:bodyPr/>
          <a:lstStyle/>
          <a:p>
            <a:r>
              <a:rPr lang="el-GR" smtClean="0"/>
              <a:t>ΠΡΟΤΑΣΕΙΣ ΓΙΑ ΤΙΣ ΆΛΛΕΣ ΥΠΗΡΕΣΙΕΣ (1)</a:t>
            </a:r>
          </a:p>
        </p:txBody>
      </p:sp>
      <p:sp>
        <p:nvSpPr>
          <p:cNvPr id="3" name="2 - Θέση περιεχομένου"/>
          <p:cNvSpPr>
            <a:spLocks noGrp="1"/>
          </p:cNvSpPr>
          <p:nvPr>
            <p:ph idx="1"/>
          </p:nvPr>
        </p:nvSpPr>
        <p:spPr/>
        <p:txBody>
          <a:bodyPr>
            <a:normAutofit fontScale="77500" lnSpcReduction="20000"/>
          </a:bodyPr>
          <a:lstStyle/>
          <a:p>
            <a:pPr>
              <a:defRPr/>
            </a:pPr>
            <a:r>
              <a:rPr lang="el-GR" dirty="0" smtClean="0"/>
              <a:t>Το Πανεπιστήμιο θα πρέπει να αναπτύξει και να εφαρμόσει το ηλεκτρονικό πρωτόκολλο. Η χρήση των ηλεκτρονικών πυλών για το προσωπικό και τους φοιτητές θα συμβάλει στην ελάφρυνση του διοικητικού φόρτου.</a:t>
            </a:r>
          </a:p>
          <a:p>
            <a:pPr>
              <a:defRPr/>
            </a:pPr>
            <a:r>
              <a:rPr lang="el-GR" dirty="0" smtClean="0"/>
              <a:t>Αξιολόγηση των μαθημάτων και καθηγητών από τους φοιτητές με χρήση ηλεκτρονικών μέσων.</a:t>
            </a:r>
          </a:p>
          <a:p>
            <a:pPr>
              <a:defRPr/>
            </a:pPr>
            <a:r>
              <a:rPr lang="el-GR" dirty="0" smtClean="0"/>
              <a:t>Εκπόνηση μελέτης για τις διοικητικές διαδικασίες των Τμημάτων. Εισαγωγή μιας 3ετούς εναλλαγής διοικητικών καθηκόντων με σαφή περιγραφή των θέσεων εργασίας.</a:t>
            </a:r>
          </a:p>
          <a:p>
            <a:pPr>
              <a:defRPr/>
            </a:pPr>
            <a:r>
              <a:rPr lang="el-GR" dirty="0" smtClean="0"/>
              <a:t>Αποκέντρωση της διαδικασίας λήψης αποφάσεων, έτσι ώστε να μπορέσουν τα Τμήματα να πάρουν τον έλεγχο της οικονομικής διαχείρισης, της επιλογής φοιτητών, του σχεδιασμού του προγράμματος σπουδών, καθώς και της παραγγελίας συγγραμμάτων. </a:t>
            </a:r>
          </a:p>
          <a:p>
            <a:pPr>
              <a:defRPr/>
            </a:pPr>
            <a:r>
              <a:rPr lang="el-GR" dirty="0" smtClean="0"/>
              <a:t>Αύξηση χρηματοδότησης για τις ηλεκτρονικές πηγές της βιβλιοθήκης (κατά προτίμηση σε εθνικό επίπεδο, ώστε οι ηλεκτρονικές πηγές να είναι διαθέσιμες σε όλα τα Ελληνικά Πανεπιστήμια).</a:t>
            </a:r>
          </a:p>
          <a:p>
            <a:pPr>
              <a:defRPr/>
            </a:pPr>
            <a:r>
              <a:rPr lang="el-GR" dirty="0" smtClean="0"/>
              <a:t>Αλλαγή ή αύξηση των ωρών που η Βιβλιοθήκη παραμένει ανοιχτή.</a:t>
            </a:r>
          </a:p>
          <a:p>
            <a:pPr>
              <a:defRPr/>
            </a:pPr>
            <a:r>
              <a:rPr lang="el-GR" dirty="0" smtClean="0"/>
              <a:t>Αύξηση των ωρών που το εργαστήριο Πληροφορικής παραμένει ανοιχτό.</a:t>
            </a:r>
          </a:p>
          <a:p>
            <a:pPr>
              <a:defRPr/>
            </a:pPr>
            <a:r>
              <a:rPr lang="el-GR" dirty="0" smtClean="0"/>
              <a:t>Χρηματοδότηση για την προγραμματισμένη αντικατάσταση των Η/Υ, τη συντήρηση, την αναβάθμιση, την εγκατάσταση του λογισμικού και την επισκευή Η/Υ.</a:t>
            </a:r>
          </a:p>
          <a:p>
            <a:pPr>
              <a:defRPr/>
            </a:pPr>
            <a:r>
              <a:rPr lang="el-GR" dirty="0" smtClean="0"/>
              <a:t>Ασύρματη σύνδεση Internet σε όλα τα κτήρια και αναβάθμιση τουλάχιστον μίας αίθουσας διδασκαλίας, ώστε να γίνει "έξυπνη" τάξη.</a:t>
            </a:r>
          </a:p>
        </p:txBody>
      </p:sp>
      <p:sp>
        <p:nvSpPr>
          <p:cNvPr id="16388" name="3 - Θέση υποσέλιδου"/>
          <p:cNvSpPr>
            <a:spLocks noGrp="1"/>
          </p:cNvSpPr>
          <p:nvPr>
            <p:ph type="ftr" sz="quarter" idx="10"/>
          </p:nvPr>
        </p:nvSpPr>
        <p:spPr>
          <a:noFill/>
        </p:spPr>
        <p:txBody>
          <a:bodyPr/>
          <a:lstStyle/>
          <a:p>
            <a:r>
              <a:rPr lang="de-DE" smtClean="0"/>
              <a:t>Page </a:t>
            </a:r>
            <a:fld id="{24CAD04C-EC5B-4ED9-B896-9C184FF2424E}" type="slidenum">
              <a:rPr lang="de-DE" sz="1400" b="1" smtClean="0"/>
              <a:pPr/>
              <a:t>19</a:t>
            </a:fld>
            <a:endParaRPr lang="de-DE" sz="1400" b="1" smtClean="0"/>
          </a:p>
        </p:txBody>
      </p:sp>
    </p:spTree>
  </p:cSld>
  <p:clrMapOvr>
    <a:masterClrMapping/>
  </p:clrMapOvr>
  <p:transition spd="med">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r>
              <a:rPr lang="el-GR" smtClean="0"/>
              <a:t>ΔΟΠ και Αξιολόγηση</a:t>
            </a:r>
          </a:p>
        </p:txBody>
      </p:sp>
      <p:sp>
        <p:nvSpPr>
          <p:cNvPr id="56323" name="Rectangle 3"/>
          <p:cNvSpPr>
            <a:spLocks noGrp="1" noChangeArrowheads="1"/>
          </p:cNvSpPr>
          <p:nvPr>
            <p:ph type="body" idx="1"/>
          </p:nvPr>
        </p:nvSpPr>
        <p:spPr/>
        <p:txBody>
          <a:bodyPr/>
          <a:lstStyle/>
          <a:p>
            <a:pPr>
              <a:lnSpc>
                <a:spcPct val="80000"/>
              </a:lnSpc>
            </a:pPr>
            <a:r>
              <a:rPr lang="el-GR" sz="1800" smtClean="0"/>
              <a:t>Καταλυτικό ρόλο στην υιοθέτηση της διασφάλισης ποιότητας στο εκπαιδευτικό έργο όλων των βαθμίδων εκπαίδευσης, έπαιξε η υιοθέτηση του μοντέλου της «Διοίκησης Ολικής Ποιότητας», το οποίο από το χώρο των επιχειρήσεων και της βιομηχανίας, πέρασε στις υπηρεσίες, στους δημόσιους οργανισμούς και αναπόφευκτα στην εκπαίδευση. </a:t>
            </a:r>
          </a:p>
          <a:p>
            <a:pPr>
              <a:lnSpc>
                <a:spcPct val="80000"/>
              </a:lnSpc>
              <a:buFont typeface="Wingdings" pitchFamily="2" charset="2"/>
              <a:buNone/>
            </a:pPr>
            <a:endParaRPr lang="el-GR" sz="1800" smtClean="0"/>
          </a:p>
          <a:p>
            <a:pPr>
              <a:lnSpc>
                <a:spcPct val="80000"/>
              </a:lnSpc>
            </a:pPr>
            <a:r>
              <a:rPr lang="el-GR" sz="1800" smtClean="0"/>
              <a:t>Πρόκειται για μια νέα αντίληψη – φιλοσοφία διοίκησης, η οποία θέτει ως προτεραιότητα την ικανοποίηση των προσδοκιών και των αναγκών των εξυπηρετουμένων με τον πιο επαρκή και αποτελεσματικό τρόπο, μέσα από μια συνεχή διαδικασία αλλαγής και αυτομετασχηματισμού των εκπαιδευτών οργανισμών, βελτίωσης των δυνατοτήτων όλων των εμπλεκόμενων και βελτιστοποίησης όλων των διαδικασιών και των δραστηριοτήτων που αναπτύσσονται. </a:t>
            </a:r>
          </a:p>
          <a:p>
            <a:pPr>
              <a:lnSpc>
                <a:spcPct val="80000"/>
              </a:lnSpc>
            </a:pPr>
            <a:r>
              <a:rPr lang="el-GR" sz="1800" smtClean="0"/>
              <a:t>Η συστημική προσέγγιση της ΔΟΠ, εξετάζοντας τους εκπαιδευτικούς οργανισμούς και το εκπαιδευτικό σύστημα ως παραγωγικά συστήματα, εστιάζει στην ανάγκη εξασφάλισης ποιοτικών εισροών (π.χ. προγράμματα σπουδών, εγκαταστάσεις και εξοπλισμός) και ποιοτικών διαδικασιών (π.χ. διδακτικής μεθοδολογίας, διοίκησης), ώστε να διασφαλίζονται ποιοτικές εκροές / αποτελέσματα (π.χ. εκπαίδευση, μαθητικές επιδόσεις).</a:t>
            </a:r>
          </a:p>
          <a:p>
            <a:pPr>
              <a:lnSpc>
                <a:spcPct val="80000"/>
              </a:lnSpc>
            </a:pPr>
            <a:endParaRPr lang="el-GR" sz="1800" smtClean="0"/>
          </a:p>
        </p:txBody>
      </p:sp>
    </p:spTree>
  </p:cSld>
  <p:clrMapOvr>
    <a:masterClrMapping/>
  </p:clrMapOvr>
  <p:transition spd="med">
    <p:wipe dir="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1 - Τίτλος"/>
          <p:cNvSpPr>
            <a:spLocks noGrp="1"/>
          </p:cNvSpPr>
          <p:nvPr>
            <p:ph type="title"/>
          </p:nvPr>
        </p:nvSpPr>
        <p:spPr/>
        <p:txBody>
          <a:bodyPr/>
          <a:lstStyle/>
          <a:p>
            <a:r>
              <a:rPr lang="el-GR" smtClean="0"/>
              <a:t>ΠΡΟΤΑΣΕΙΣ ΓΙΑ ΤΙΣ ΆΛΛΕΣ ΥΠΗΡΕΣΙΕΣ (2)</a:t>
            </a:r>
          </a:p>
        </p:txBody>
      </p:sp>
      <p:sp>
        <p:nvSpPr>
          <p:cNvPr id="3" name="2 - Θέση περιεχομένου"/>
          <p:cNvSpPr>
            <a:spLocks noGrp="1"/>
          </p:cNvSpPr>
          <p:nvPr>
            <p:ph idx="1"/>
          </p:nvPr>
        </p:nvSpPr>
        <p:spPr/>
        <p:txBody>
          <a:bodyPr>
            <a:normAutofit fontScale="92500" lnSpcReduction="20000"/>
          </a:bodyPr>
          <a:lstStyle/>
          <a:p>
            <a:pPr>
              <a:defRPr/>
            </a:pPr>
            <a:r>
              <a:rPr lang="el-GR" dirty="0" smtClean="0"/>
              <a:t>Κάθε αίθουσα διαλέξεων θα πρέπει να είναι εξοπλισμένη με μόνιμο προβολέα διαφανειών, καθώς και οπτικοακουστικό εξοπλισμό (συμπεριλαμβανομένου ενός μόνιμου προβολέα οροφής) για την προβολή ταινιών DVD.</a:t>
            </a:r>
          </a:p>
          <a:p>
            <a:pPr>
              <a:defRPr/>
            </a:pPr>
            <a:r>
              <a:rPr lang="el-GR" dirty="0" smtClean="0"/>
              <a:t>Αύξηση του αριθμού των γραφείων του διδακτικού προσωπικού, έτσι ώστε κάθε μέλος ΔΕΠ να έχει το δικό του γραφείο.</a:t>
            </a:r>
          </a:p>
          <a:p>
            <a:pPr>
              <a:defRPr/>
            </a:pPr>
            <a:r>
              <a:rPr lang="el-GR" dirty="0" smtClean="0"/>
              <a:t>Πρόβλεψη για την αύξηση της ασφάλειας των αιθουσών διδασκαλίας και των γραφείων, έτσι ώστε να αποτραπούν τυχόν κλοπές και βανδαλισμοί.</a:t>
            </a:r>
          </a:p>
          <a:p>
            <a:pPr>
              <a:defRPr/>
            </a:pPr>
            <a:r>
              <a:rPr lang="el-GR" dirty="0" smtClean="0"/>
              <a:t>Δημιουργία ενός κοινού χώρου εργασίας τόσο για τους μεταπτυχιακούς φοιτητές όσο και για το διδακτικό προσωπικό.</a:t>
            </a:r>
          </a:p>
          <a:p>
            <a:pPr>
              <a:defRPr/>
            </a:pPr>
            <a:r>
              <a:rPr lang="el-GR" dirty="0" smtClean="0"/>
              <a:t>Οι φοιτητές θα πρέπει να έχουν πρόσβαση στο εκπαιδευτικό υλικό κάθε μαθήματος μέσω Διαδικτύου στην αρχή κάθε εξαμήνου.</a:t>
            </a:r>
          </a:p>
          <a:p>
            <a:pPr>
              <a:defRPr/>
            </a:pPr>
            <a:r>
              <a:rPr lang="el-GR" dirty="0" smtClean="0"/>
              <a:t>Αλλαγή στη διαδικασία αξιολόγησης των μαθημάτων ώστε να εξασφαλίζεται η ανωνυμία.</a:t>
            </a:r>
          </a:p>
          <a:p>
            <a:pPr>
              <a:defRPr/>
            </a:pPr>
            <a:r>
              <a:rPr lang="el-GR" dirty="0" smtClean="0"/>
              <a:t>Δημιουργία ενός μηχανισμού διαχείρισης των καταγγελιών των φοιτητών ανώνυμα.</a:t>
            </a:r>
          </a:p>
          <a:p>
            <a:pPr>
              <a:defRPr/>
            </a:pPr>
            <a:r>
              <a:rPr lang="el-GR" dirty="0" smtClean="0"/>
              <a:t>Ενθάρρυνση των φοιτητών να παρακολουθούν διαλέξεις και συνέδρια τόσο στο ίδιο το Τμήμα όσο και στον ευρύτερο επιστημονικό χώρο.</a:t>
            </a:r>
          </a:p>
          <a:p>
            <a:pPr>
              <a:defRPr/>
            </a:pPr>
            <a:endParaRPr lang="el-GR" dirty="0" smtClean="0"/>
          </a:p>
          <a:p>
            <a:pPr>
              <a:defRPr/>
            </a:pPr>
            <a:endParaRPr lang="el-GR" dirty="0"/>
          </a:p>
        </p:txBody>
      </p:sp>
      <p:sp>
        <p:nvSpPr>
          <p:cNvPr id="17412" name="3 - Θέση υποσέλιδου"/>
          <p:cNvSpPr>
            <a:spLocks noGrp="1"/>
          </p:cNvSpPr>
          <p:nvPr>
            <p:ph type="ftr" sz="quarter" idx="10"/>
          </p:nvPr>
        </p:nvSpPr>
        <p:spPr>
          <a:noFill/>
        </p:spPr>
        <p:txBody>
          <a:bodyPr/>
          <a:lstStyle/>
          <a:p>
            <a:r>
              <a:rPr lang="de-DE" smtClean="0"/>
              <a:t>Page </a:t>
            </a:r>
            <a:fld id="{3DBD168B-E47A-4FEB-9575-927FE350676C}" type="slidenum">
              <a:rPr lang="de-DE" sz="1400" b="1" smtClean="0"/>
              <a:pPr/>
              <a:t>20</a:t>
            </a:fld>
            <a:endParaRPr lang="de-DE" sz="1400" b="1" smtClean="0"/>
          </a:p>
        </p:txBody>
      </p:sp>
    </p:spTree>
  </p:cSld>
  <p:clrMapOvr>
    <a:masterClrMapping/>
  </p:clrMapOvr>
  <p:transition spd="med">
    <p:wipe dir="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4 - Τίτλος"/>
          <p:cNvSpPr>
            <a:spLocks noGrp="1"/>
          </p:cNvSpPr>
          <p:nvPr>
            <p:ph type="title"/>
          </p:nvPr>
        </p:nvSpPr>
        <p:spPr>
          <a:xfrm>
            <a:off x="403225" y="230188"/>
            <a:ext cx="7915275" cy="600075"/>
          </a:xfrm>
        </p:spPr>
        <p:txBody>
          <a:bodyPr/>
          <a:lstStyle/>
          <a:p>
            <a:r>
              <a:rPr lang="el-GR" smtClean="0"/>
              <a:t>Ο ΠΡΑΓΜΑΤΙΚΟΣ ΕΞΩΤΕΡΙΚΟΣ ΑΞΙΟΛΟΓΗΤΗΣ</a:t>
            </a:r>
          </a:p>
        </p:txBody>
      </p:sp>
      <p:sp>
        <p:nvSpPr>
          <p:cNvPr id="6" name="5 - Θέση περιεχομένου"/>
          <p:cNvSpPr>
            <a:spLocks noGrp="1"/>
          </p:cNvSpPr>
          <p:nvPr>
            <p:ph sz="half" idx="1"/>
          </p:nvPr>
        </p:nvSpPr>
        <p:spPr>
          <a:xfrm>
            <a:off x="407988" y="1090613"/>
            <a:ext cx="5607050" cy="4799012"/>
          </a:xfrm>
        </p:spPr>
        <p:txBody>
          <a:bodyPr>
            <a:normAutofit fontScale="92500" lnSpcReduction="10000"/>
          </a:bodyPr>
          <a:lstStyle/>
          <a:p>
            <a:pPr>
              <a:buFont typeface="Wingdings" pitchFamily="2" charset="2"/>
              <a:buNone/>
              <a:defRPr/>
            </a:pPr>
            <a:r>
              <a:rPr lang="el-GR" sz="2600" b="1" i="1" dirty="0" smtClean="0">
                <a:latin typeface="Bookman Old Style" pitchFamily="18" charset="0"/>
              </a:rPr>
              <a:t>Το καποδιστριακό έχει καθηγητές κορυφή από τους καλύτερους στον κόσμο</a:t>
            </a:r>
            <a:r>
              <a:rPr lang="el-GR" sz="2600" i="1" dirty="0" smtClean="0">
                <a:latin typeface="Bookman Old Style" pitchFamily="18" charset="0"/>
              </a:rPr>
              <a:t>..Αλλά εάν τελικά περάσει το ενιαίο μισθολόγιο στους Πανεπιστημιακούς, νομίζετε ότι αυτοί θα καθίσουν με 1.400 ευρώ στην Ελλάδα ή θα φύγουν για το </a:t>
            </a:r>
            <a:r>
              <a:rPr lang="el-GR" sz="2600" i="1" dirty="0" err="1" smtClean="0">
                <a:latin typeface="Bookman Old Style" pitchFamily="18" charset="0"/>
              </a:rPr>
              <a:t>Κίνγκστον,το</a:t>
            </a:r>
            <a:r>
              <a:rPr lang="el-GR" sz="2600" i="1" dirty="0" smtClean="0">
                <a:latin typeface="Bookman Old Style" pitchFamily="18" charset="0"/>
              </a:rPr>
              <a:t> Πρίνστον και το Κέμπριτζ? Και εάν συμβεί αυτό , θα καταρρεύσει το Πανεπιστήμιο</a:t>
            </a:r>
          </a:p>
          <a:p>
            <a:pPr>
              <a:buFont typeface="Wingdings" pitchFamily="2" charset="2"/>
              <a:buNone/>
              <a:defRPr/>
            </a:pPr>
            <a:r>
              <a:rPr lang="el-GR" sz="2600" b="1" i="1" dirty="0" smtClean="0">
                <a:latin typeface="Bookman Old Style" pitchFamily="18" charset="0"/>
              </a:rPr>
              <a:t>  Παναγιώτης </a:t>
            </a:r>
            <a:r>
              <a:rPr lang="el-GR" sz="2600" b="1" i="1" dirty="0" err="1" smtClean="0">
                <a:latin typeface="Bookman Old Style" pitchFamily="18" charset="0"/>
              </a:rPr>
              <a:t>Λώλας</a:t>
            </a:r>
            <a:r>
              <a:rPr lang="el-GR" sz="2600" b="1" i="1" dirty="0" smtClean="0">
                <a:latin typeface="Bookman Old Style" pitchFamily="18" charset="0"/>
              </a:rPr>
              <a:t>, 17 ετών Ολυμπιονίκης Μαθηματικών</a:t>
            </a:r>
          </a:p>
          <a:p>
            <a:pPr>
              <a:buFont typeface="Wingdings" pitchFamily="2" charset="2"/>
              <a:buNone/>
              <a:defRPr/>
            </a:pPr>
            <a:r>
              <a:rPr lang="el-GR" sz="1500" i="1" dirty="0" smtClean="0">
                <a:latin typeface="Bookman Old Style" pitchFamily="18" charset="0"/>
              </a:rPr>
              <a:t>Συνέντευξη στην «Καθημερινή»  Κυριακή 9 Σεπτεμβρίου 2012</a:t>
            </a:r>
            <a:endParaRPr lang="el-GR" sz="1500" i="1" dirty="0">
              <a:latin typeface="Bookman Old Style" pitchFamily="18" charset="0"/>
            </a:endParaRPr>
          </a:p>
        </p:txBody>
      </p:sp>
      <p:pic>
        <p:nvPicPr>
          <p:cNvPr id="18436" name="7 - Θέση περιεχομένου" descr="130590469196_lrg.jpg"/>
          <p:cNvPicPr>
            <a:picLocks noGrp="1" noChangeAspect="1"/>
          </p:cNvPicPr>
          <p:nvPr>
            <p:ph sz="half" idx="2"/>
          </p:nvPr>
        </p:nvPicPr>
        <p:blipFill>
          <a:blip r:embed="rId2" cstate="print"/>
          <a:srcRect/>
          <a:stretch>
            <a:fillRect/>
          </a:stretch>
        </p:blipFill>
        <p:spPr>
          <a:xfrm>
            <a:off x="6003925" y="1168400"/>
            <a:ext cx="2801938" cy="4224338"/>
          </a:xfrm>
        </p:spPr>
      </p:pic>
      <p:sp>
        <p:nvSpPr>
          <p:cNvPr id="18437" name="3 - Θέση υποσέλιδου"/>
          <p:cNvSpPr>
            <a:spLocks noGrp="1"/>
          </p:cNvSpPr>
          <p:nvPr>
            <p:ph type="ftr" sz="quarter" idx="10"/>
          </p:nvPr>
        </p:nvSpPr>
        <p:spPr>
          <a:noFill/>
        </p:spPr>
        <p:txBody>
          <a:bodyPr/>
          <a:lstStyle/>
          <a:p>
            <a:r>
              <a:rPr lang="de-DE" smtClean="0"/>
              <a:t>Page </a:t>
            </a:r>
            <a:fld id="{529F74D8-E5EC-4BF3-99CB-35E8CFE14B74}" type="slidenum">
              <a:rPr lang="de-DE" sz="1400" b="1" smtClean="0"/>
              <a:pPr/>
              <a:t>21</a:t>
            </a:fld>
            <a:endParaRPr lang="de-DE" sz="1400" b="1" smtClean="0"/>
          </a:p>
        </p:txBody>
      </p:sp>
    </p:spTree>
  </p:cSld>
  <p:clrMapOvr>
    <a:masterClrMapping/>
  </p:clrMapOvr>
  <p:transition spd="med">
    <p:wipe dir="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4 - Τίτλος"/>
          <p:cNvSpPr>
            <a:spLocks noGrp="1"/>
          </p:cNvSpPr>
          <p:nvPr>
            <p:ph type="title"/>
          </p:nvPr>
        </p:nvSpPr>
        <p:spPr/>
        <p:txBody>
          <a:bodyPr/>
          <a:lstStyle/>
          <a:p>
            <a:endParaRPr lang="el-GR" smtClean="0"/>
          </a:p>
        </p:txBody>
      </p:sp>
      <p:sp>
        <p:nvSpPr>
          <p:cNvPr id="19459" name="5 - Θέση περιεχομένου"/>
          <p:cNvSpPr>
            <a:spLocks noGrp="1"/>
          </p:cNvSpPr>
          <p:nvPr>
            <p:ph idx="1"/>
          </p:nvPr>
        </p:nvSpPr>
        <p:spPr/>
        <p:txBody>
          <a:bodyPr/>
          <a:lstStyle/>
          <a:p>
            <a:pPr>
              <a:buFont typeface="Wingdings" pitchFamily="2" charset="2"/>
              <a:buNone/>
            </a:pPr>
            <a:r>
              <a:rPr lang="el-GR" i="1" smtClean="0">
                <a:latin typeface="Bookman Old Style" pitchFamily="18" charset="0"/>
              </a:rPr>
              <a:t> Είναι εμφανές ότι το Ελληνικό Πανεπιστήμιο μπορεί να κάνει πολλά, πολύ περισσότερα από αυτά που κάνει, όμως θα πρέπει να υποστηριχθεί αλλά και να αποφασίσει να αλλάξει. Όταν για παράδειγμα εντοπίζουν οι εξωτερικοί αξιολογητές ως απαραίτητη βελτίωση του συστήματος την ελαχιστοποίηση του χρόνου μεταξύ εκλογής σε βαθμίδα και ανάληψης καθηκόντων  η ευθύνη βρίσκεται στην Πολιτεία. Όμως όταν προτείνεται η αλλαγή του τρόπου οργάνωσης, στον οποίο έχουμε συνηθίσει για πολλά χρόνια, διότι είναι αναποτελεσματικός και πεπαλαιωμένος, θα πρέπει να αποδεχθούμε την ανάγκη για αλλαγή και τουλάχιστον να προσπαθήσουμε. Το εάν θα τα καταφέρουμε θα φανεί σε μερικά χρόνια, όταν θα μελετάμε τα νέα πορίσματα των εξωτερικών αξιολογητών και θα διαπιστώνουμε εάν άλλαξε κάτι ή διαβάζουμε «απλή φωτοτυπία».</a:t>
            </a:r>
          </a:p>
          <a:p>
            <a:endParaRPr lang="el-GR" smtClean="0"/>
          </a:p>
        </p:txBody>
      </p:sp>
      <p:sp>
        <p:nvSpPr>
          <p:cNvPr id="19460" name="1 - Θέση υποσέλιδου"/>
          <p:cNvSpPr>
            <a:spLocks noGrp="1"/>
          </p:cNvSpPr>
          <p:nvPr>
            <p:ph type="ftr" sz="quarter" idx="10"/>
          </p:nvPr>
        </p:nvSpPr>
        <p:spPr>
          <a:noFill/>
        </p:spPr>
        <p:txBody>
          <a:bodyPr/>
          <a:lstStyle/>
          <a:p>
            <a:r>
              <a:rPr lang="de-DE" smtClean="0"/>
              <a:t>Page </a:t>
            </a:r>
            <a:fld id="{0F8E8C68-225B-447B-9745-903C23B3514B}" type="slidenum">
              <a:rPr lang="de-DE" sz="1400" b="1" smtClean="0"/>
              <a:pPr/>
              <a:t>22</a:t>
            </a:fld>
            <a:endParaRPr lang="de-DE" sz="1400" b="1" smtClean="0"/>
          </a:p>
        </p:txBody>
      </p:sp>
    </p:spTree>
  </p:cSld>
  <p:clrMapOvr>
    <a:masterClrMapping/>
  </p:clrMapOvr>
  <p:transition spd="med">
    <p:wipe dir="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1 - Τίτλος"/>
          <p:cNvSpPr>
            <a:spLocks noGrp="1"/>
          </p:cNvSpPr>
          <p:nvPr>
            <p:ph type="title"/>
          </p:nvPr>
        </p:nvSpPr>
        <p:spPr/>
        <p:txBody>
          <a:bodyPr/>
          <a:lstStyle/>
          <a:p>
            <a:endParaRPr lang="el-GR" smtClean="0"/>
          </a:p>
        </p:txBody>
      </p:sp>
      <p:sp>
        <p:nvSpPr>
          <p:cNvPr id="20483" name="2 - Θέση περιεχομένου"/>
          <p:cNvSpPr>
            <a:spLocks noGrp="1"/>
          </p:cNvSpPr>
          <p:nvPr>
            <p:ph idx="1"/>
          </p:nvPr>
        </p:nvSpPr>
        <p:spPr/>
        <p:txBody>
          <a:bodyPr/>
          <a:lstStyle/>
          <a:p>
            <a:endParaRPr lang="el-GR" smtClean="0"/>
          </a:p>
          <a:p>
            <a:endParaRPr lang="el-GR" smtClean="0"/>
          </a:p>
          <a:p>
            <a:endParaRPr lang="el-GR" smtClean="0"/>
          </a:p>
          <a:p>
            <a:pPr algn="ctr">
              <a:buFont typeface="Wingdings" pitchFamily="2" charset="2"/>
              <a:buNone/>
            </a:pPr>
            <a:endParaRPr lang="en-US" sz="2400" smtClean="0">
              <a:latin typeface="Bookman Old Style" pitchFamily="18" charset="0"/>
            </a:endParaRPr>
          </a:p>
          <a:p>
            <a:pPr algn="ctr">
              <a:buFont typeface="Wingdings" pitchFamily="2" charset="2"/>
              <a:buNone/>
            </a:pPr>
            <a:r>
              <a:rPr lang="el-GR" sz="2400" smtClean="0">
                <a:latin typeface="Bookman Old Style" pitchFamily="18" charset="0"/>
              </a:rPr>
              <a:t>Σας ευχαριστώ πολύ</a:t>
            </a:r>
          </a:p>
          <a:p>
            <a:pPr algn="ctr">
              <a:buFont typeface="Wingdings" pitchFamily="2" charset="2"/>
              <a:buNone/>
            </a:pPr>
            <a:r>
              <a:rPr lang="el-GR" sz="2400" smtClean="0">
                <a:latin typeface="Bookman Old Style" pitchFamily="18" charset="0"/>
              </a:rPr>
              <a:t>Κωνσταντίνος Μπουρλετίδης</a:t>
            </a:r>
          </a:p>
          <a:p>
            <a:pPr algn="ctr">
              <a:buFont typeface="Wingdings" pitchFamily="2" charset="2"/>
              <a:buNone/>
            </a:pPr>
            <a:r>
              <a:rPr lang="en-US" sz="2400" smtClean="0">
                <a:solidFill>
                  <a:srgbClr val="2B0BB5"/>
                </a:solidFill>
                <a:latin typeface="Bookman Old Style" pitchFamily="18" charset="0"/>
                <a:hlinkClick r:id="rId2"/>
              </a:rPr>
              <a:t>modip@admin.uoa.gr</a:t>
            </a:r>
            <a:r>
              <a:rPr lang="en-US" sz="2400" smtClean="0">
                <a:solidFill>
                  <a:srgbClr val="2B0BB5"/>
                </a:solidFill>
                <a:latin typeface="Bookman Old Style" pitchFamily="18" charset="0"/>
              </a:rPr>
              <a:t> </a:t>
            </a:r>
          </a:p>
          <a:p>
            <a:pPr algn="ctr">
              <a:buFont typeface="Wingdings" pitchFamily="2" charset="2"/>
              <a:buNone/>
            </a:pPr>
            <a:r>
              <a:rPr lang="el-GR" sz="2400" smtClean="0">
                <a:solidFill>
                  <a:srgbClr val="2B0BB5"/>
                </a:solidFill>
                <a:latin typeface="Bookman Old Style" pitchFamily="18" charset="0"/>
              </a:rPr>
              <a:t>Ιστοσελίδα: </a:t>
            </a:r>
            <a:r>
              <a:rPr lang="en-US" sz="2400" smtClean="0">
                <a:solidFill>
                  <a:srgbClr val="2B0BB5"/>
                </a:solidFill>
                <a:latin typeface="Bookman Old Style" pitchFamily="18" charset="0"/>
              </a:rPr>
              <a:t>http://modip.uoa.gr/ </a:t>
            </a:r>
            <a:endParaRPr lang="el-GR" sz="2400" smtClean="0">
              <a:solidFill>
                <a:srgbClr val="2B0BB5"/>
              </a:solidFill>
              <a:latin typeface="Bookman Old Style" pitchFamily="18" charset="0"/>
            </a:endParaRPr>
          </a:p>
          <a:p>
            <a:pPr algn="ctr">
              <a:buFont typeface="Wingdings" pitchFamily="2" charset="2"/>
              <a:buNone/>
            </a:pPr>
            <a:endParaRPr lang="el-GR" smtClean="0"/>
          </a:p>
        </p:txBody>
      </p:sp>
      <p:sp>
        <p:nvSpPr>
          <p:cNvPr id="20484" name="3 - Θέση υποσέλιδου"/>
          <p:cNvSpPr>
            <a:spLocks noGrp="1"/>
          </p:cNvSpPr>
          <p:nvPr>
            <p:ph type="ftr" sz="quarter" idx="10"/>
          </p:nvPr>
        </p:nvSpPr>
        <p:spPr>
          <a:noFill/>
        </p:spPr>
        <p:txBody>
          <a:bodyPr/>
          <a:lstStyle/>
          <a:p>
            <a:r>
              <a:rPr lang="de-DE" smtClean="0"/>
              <a:t>Page </a:t>
            </a:r>
            <a:fld id="{3712F98C-6720-4559-8FF0-104A264694CC}" type="slidenum">
              <a:rPr lang="de-DE" sz="1400" b="1" smtClean="0"/>
              <a:pPr/>
              <a:t>23</a:t>
            </a:fld>
            <a:endParaRPr lang="de-DE" sz="1400" b="1" smtClean="0"/>
          </a:p>
        </p:txBody>
      </p:sp>
      <p:pic>
        <p:nvPicPr>
          <p:cNvPr id="20485" name="Picture 2" descr="C:\Users\Uoa\Desktop\banner-home.jpg"/>
          <p:cNvPicPr>
            <a:picLocks noChangeAspect="1" noChangeArrowheads="1"/>
          </p:cNvPicPr>
          <p:nvPr/>
        </p:nvPicPr>
        <p:blipFill>
          <a:blip r:embed="rId3" cstate="print"/>
          <a:srcRect/>
          <a:stretch>
            <a:fillRect/>
          </a:stretch>
        </p:blipFill>
        <p:spPr bwMode="auto">
          <a:xfrm>
            <a:off x="0" y="309563"/>
            <a:ext cx="9144000" cy="1673225"/>
          </a:xfrm>
          <a:prstGeom prst="rect">
            <a:avLst/>
          </a:prstGeom>
          <a:noFill/>
          <a:ln w="9525">
            <a:noFill/>
            <a:miter lim="800000"/>
            <a:headEnd/>
            <a:tailEnd/>
          </a:ln>
        </p:spPr>
      </p:pic>
    </p:spTree>
  </p:cSld>
  <p:clrMapOvr>
    <a:masterClrMapping/>
  </p:clrMapOvr>
  <p:transition spd="med">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r>
              <a:rPr lang="el-GR" sz="2000" smtClean="0"/>
              <a:t>Σύγκλιση ΔΟΠ – Πανεπιστημιακής Κουλτούρας</a:t>
            </a:r>
          </a:p>
        </p:txBody>
      </p:sp>
      <p:sp>
        <p:nvSpPr>
          <p:cNvPr id="57347" name="Rectangle 3"/>
          <p:cNvSpPr>
            <a:spLocks noGrp="1" noChangeArrowheads="1"/>
          </p:cNvSpPr>
          <p:nvPr>
            <p:ph type="body" idx="1"/>
          </p:nvPr>
        </p:nvSpPr>
        <p:spPr/>
        <p:txBody>
          <a:bodyPr/>
          <a:lstStyle/>
          <a:p>
            <a:pPr marL="381000" indent="-381000"/>
            <a:r>
              <a:rPr lang="el-GR" sz="1800" b="1" u="sng" smtClean="0"/>
              <a:t>Ανθρώπινο Δυναμικό</a:t>
            </a:r>
            <a:r>
              <a:rPr lang="el-GR" sz="1800" smtClean="0"/>
              <a:t>: Η έμφαση που δίνει η ΔΟΠ στο ανθρώπινο δυναμικό συμφωνεί με τις ανθρωποκεντρικές  αξίες των πανεπιστημιακών ιδρυμάτων</a:t>
            </a:r>
          </a:p>
          <a:p>
            <a:pPr marL="381000" indent="-381000"/>
            <a:r>
              <a:rPr lang="el-GR" sz="1800" b="1" u="sng" smtClean="0"/>
              <a:t>Ικανοποίηση των αναγκών των Πελατών</a:t>
            </a:r>
            <a:r>
              <a:rPr lang="el-GR" sz="1800" smtClean="0"/>
              <a:t>: Η ΔΟΠ τονίζει την ανάγκη να υπάρχει αντιστοιχία των αναγκών του πελάτη με τις ιδιότητες των προϊόντων, όπως και τα πανεπιστήμια προσπαθούν να προσαρμόσουν τα προγράμματα διδασκαλίας τους για να ικανοποιήσουν τη  ζήτηση των φοιτητών,</a:t>
            </a:r>
          </a:p>
          <a:p>
            <a:pPr marL="381000" indent="-381000"/>
            <a:r>
              <a:rPr lang="el-GR" sz="1800" b="1" u="sng" smtClean="0"/>
              <a:t>Ποιότητα Υπηρεσιών</a:t>
            </a:r>
            <a:r>
              <a:rPr lang="el-GR" sz="1800" smtClean="0"/>
              <a:t>: Η ΔΟΠ καλύπτει τον τομέα των υπηρεσιών (στον οποίο συμπεριλαμβάνονται τα πανεπιστήμια), ο οποίος διαφέρει από τον τομέα της παραγωγής  (προϊόντα).</a:t>
            </a:r>
          </a:p>
          <a:p>
            <a:pPr marL="381000" indent="-381000"/>
            <a:r>
              <a:rPr lang="el-GR" sz="1800" b="1" u="sng" smtClean="0"/>
              <a:t>Μείωση Δαπανών</a:t>
            </a:r>
            <a:r>
              <a:rPr lang="el-GR" sz="1800" smtClean="0"/>
              <a:t>: Η ΔΟΠ μπορεί να βοηθήσει στην μείωση των δαπανών των πανεπιστημίων, η οποία αποτελεί βασική προτεραιότητα και των ιδρυμάτων τριτοβάθμιας  εκπαίδευσης , εντοπίζοντας διαδικασίες ή και διεργασίες οι οποίες προσθέτουν κόστος χωρίς αντίστοιχα να συμβάλλουν στη βελτίωση των παρεχόμενων υπηρεσιών προς τους επωφελούμενους. (Bolton, 1995, σελ. 13).</a:t>
            </a:r>
          </a:p>
          <a:p>
            <a:pPr marL="381000" indent="-381000"/>
            <a:endParaRPr lang="el-GR" sz="1800" smtClean="0"/>
          </a:p>
        </p:txBody>
      </p:sp>
    </p:spTree>
  </p:cSld>
  <p:clrMapOvr>
    <a:masterClrMapping/>
  </p:clrMapOvr>
  <p:transition spd="med">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el-GR" sz="2000" smtClean="0"/>
              <a:t>Βασικές Αρχές Διασφάλισης Ποιότητας στην Ανώτατη Εκπαίδευση</a:t>
            </a:r>
          </a:p>
        </p:txBody>
      </p:sp>
      <p:sp>
        <p:nvSpPr>
          <p:cNvPr id="39939" name="Rectangle 3"/>
          <p:cNvSpPr>
            <a:spLocks noGrp="1" noChangeArrowheads="1"/>
          </p:cNvSpPr>
          <p:nvPr>
            <p:ph type="body" idx="1"/>
          </p:nvPr>
        </p:nvSpPr>
        <p:spPr/>
        <p:txBody>
          <a:bodyPr/>
          <a:lstStyle/>
          <a:p>
            <a:pPr marL="381000" indent="-381000">
              <a:buFont typeface="Wingdings" pitchFamily="2" charset="2"/>
              <a:buAutoNum type="arabicPeriod"/>
            </a:pPr>
            <a:endParaRPr lang="el-GR" smtClean="0"/>
          </a:p>
          <a:p>
            <a:pPr marL="381000" indent="-381000">
              <a:buFont typeface="Wingdings" pitchFamily="2" charset="2"/>
              <a:buAutoNum type="arabicPeriod"/>
            </a:pPr>
            <a:r>
              <a:rPr lang="el-GR" smtClean="0"/>
              <a:t>Αυτονομία και ανεξαρτησία των διαδικασιών, όσον αφορά τις διαδικασίες και τις μεθόδους αξιολόγησης της ποιότητας, από τις κυβερνήσεις και από τα πανεπιστημιακά ιδρύματα,</a:t>
            </a:r>
          </a:p>
          <a:p>
            <a:pPr marL="381000" indent="-381000">
              <a:buFont typeface="Wingdings" pitchFamily="2" charset="2"/>
              <a:buAutoNum type="arabicPeriod"/>
            </a:pPr>
            <a:r>
              <a:rPr lang="el-GR" smtClean="0"/>
              <a:t>Ύπαρξη Ανεξάρτητης Κεντρικής Αρχής για το Συντονισμό των διαδικασιών</a:t>
            </a:r>
          </a:p>
          <a:p>
            <a:pPr marL="381000" indent="-381000">
              <a:buFont typeface="Wingdings" pitchFamily="2" charset="2"/>
              <a:buAutoNum type="arabicPeriod"/>
            </a:pPr>
            <a:r>
              <a:rPr lang="el-GR" smtClean="0"/>
              <a:t>Συνεχής αυτοαξιολόγηση – Εσωτερική Αξιολόγηση των Ιδρυμάτων,</a:t>
            </a:r>
          </a:p>
          <a:p>
            <a:pPr marL="381000" indent="-381000">
              <a:buFont typeface="Wingdings" pitchFamily="2" charset="2"/>
              <a:buAutoNum type="arabicPeriod"/>
            </a:pPr>
            <a:r>
              <a:rPr lang="el-GR" smtClean="0"/>
              <a:t>Περιοδική εξωτερική αξιολόγηση και επισκέψεις από μια ομάδα ισοτίμων, ειδικών εμπειρογνωμόνων </a:t>
            </a:r>
          </a:p>
          <a:p>
            <a:pPr marL="381000" indent="-381000">
              <a:buFont typeface="Wingdings" pitchFamily="2" charset="2"/>
              <a:buAutoNum type="arabicPeriod"/>
            </a:pPr>
            <a:r>
              <a:rPr lang="el-GR" smtClean="0"/>
              <a:t>Δημοσίευση έκθεσης, καθώς αν δεν κοινοποιηθούν τα αποτελέσματα της εκπαιδευτικής αξιολόγησης, δεν αξιοποιείται πλήρως ο ανατροφοδοτικός της ρόλος</a:t>
            </a:r>
          </a:p>
          <a:p>
            <a:pPr marL="381000" indent="-381000">
              <a:buFont typeface="Wingdings" pitchFamily="2" charset="2"/>
              <a:buAutoNum type="arabicPeriod"/>
            </a:pPr>
            <a:endParaRPr lang="el-GR" smtClean="0"/>
          </a:p>
        </p:txBody>
      </p:sp>
    </p:spTree>
  </p:cSld>
  <p:clrMapOvr>
    <a:masterClrMapping/>
  </p:clrMapOvr>
  <p:transition spd="med">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2229" name="Picture 5" descr="ADIP"/>
          <p:cNvPicPr>
            <a:picLocks noChangeAspect="1" noChangeArrowheads="1"/>
          </p:cNvPicPr>
          <p:nvPr/>
        </p:nvPicPr>
        <p:blipFill>
          <a:blip r:embed="rId2" cstate="print"/>
          <a:srcRect/>
          <a:stretch>
            <a:fillRect/>
          </a:stretch>
        </p:blipFill>
        <p:spPr bwMode="auto">
          <a:xfrm>
            <a:off x="0" y="255588"/>
            <a:ext cx="9144000" cy="6602412"/>
          </a:xfrm>
          <a:prstGeom prst="rect">
            <a:avLst/>
          </a:prstGeom>
          <a:noFill/>
          <a:ln w="9525">
            <a:noFill/>
            <a:miter lim="800000"/>
            <a:headEnd/>
            <a:tailEnd/>
          </a:ln>
        </p:spPr>
      </p:pic>
    </p:spTree>
  </p:cSld>
  <p:clrMapOvr>
    <a:masterClrMapping/>
  </p:clrMapOvr>
  <p:transition spd="med">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6" name="Rectangle 4"/>
          <p:cNvSpPr>
            <a:spLocks noGrp="1" noChangeArrowheads="1"/>
          </p:cNvSpPr>
          <p:nvPr>
            <p:ph type="title"/>
          </p:nvPr>
        </p:nvSpPr>
        <p:spPr/>
        <p:txBody>
          <a:bodyPr/>
          <a:lstStyle/>
          <a:p>
            <a:endParaRPr lang="el-GR" smtClean="0"/>
          </a:p>
        </p:txBody>
      </p:sp>
      <p:pic>
        <p:nvPicPr>
          <p:cNvPr id="54277" name="Picture 5" descr="full-circle"/>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transition spd="med">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3 - Θέση υποσέλιδου"/>
          <p:cNvSpPr>
            <a:spLocks noGrp="1"/>
          </p:cNvSpPr>
          <p:nvPr>
            <p:ph type="ftr" sz="quarter" idx="10"/>
          </p:nvPr>
        </p:nvSpPr>
        <p:spPr>
          <a:noFill/>
        </p:spPr>
        <p:txBody>
          <a:bodyPr/>
          <a:lstStyle/>
          <a:p>
            <a:r>
              <a:rPr lang="de-DE" smtClean="0"/>
              <a:t>Page </a:t>
            </a:r>
            <a:fld id="{F3F395F8-BE07-41FC-9D83-40CF3B27B215}" type="slidenum">
              <a:rPr lang="de-DE" sz="1400" b="1" smtClean="0"/>
              <a:pPr/>
              <a:t>7</a:t>
            </a:fld>
            <a:endParaRPr lang="de-DE" sz="1400" b="1" smtClean="0"/>
          </a:p>
        </p:txBody>
      </p:sp>
      <p:sp>
        <p:nvSpPr>
          <p:cNvPr id="4099" name="Rectangle 8"/>
          <p:cNvSpPr>
            <a:spLocks noGrp="1" noChangeArrowheads="1"/>
          </p:cNvSpPr>
          <p:nvPr>
            <p:ph type="title"/>
          </p:nvPr>
        </p:nvSpPr>
        <p:spPr/>
        <p:txBody>
          <a:bodyPr/>
          <a:lstStyle/>
          <a:p>
            <a:pPr eaLnBrk="1" hangingPunct="1"/>
            <a:r>
              <a:rPr lang="el-GR" smtClean="0"/>
              <a:t>ΜΕΘΟΔΟΛΟΓΙΑ </a:t>
            </a:r>
            <a:endParaRPr lang="de-DE" smtClean="0"/>
          </a:p>
        </p:txBody>
      </p:sp>
      <p:sp>
        <p:nvSpPr>
          <p:cNvPr id="4100" name="Rectangle 9"/>
          <p:cNvSpPr>
            <a:spLocks noGrp="1" noChangeArrowheads="1"/>
          </p:cNvSpPr>
          <p:nvPr>
            <p:ph type="body" idx="1"/>
          </p:nvPr>
        </p:nvSpPr>
        <p:spPr>
          <a:xfrm>
            <a:off x="395288" y="1773238"/>
            <a:ext cx="8397875" cy="2084387"/>
          </a:xfrm>
        </p:spPr>
        <p:txBody>
          <a:bodyPr/>
          <a:lstStyle/>
          <a:p>
            <a:pPr algn="just" eaLnBrk="1" hangingPunct="1">
              <a:lnSpc>
                <a:spcPct val="80000"/>
              </a:lnSpc>
            </a:pPr>
            <a:r>
              <a:rPr lang="el-GR" sz="1800" b="1" smtClean="0">
                <a:latin typeface="Calibri" pitchFamily="34" charset="0"/>
              </a:rPr>
              <a:t>Η διαδικασία της Εξωτερικής Αξιολόγησης αποτελεί το πλέον ενδιαφέρον και σημαντικό στάδιο της διαδικασίας του «τετραετούς κύκλου», που προβλέπεται από το ελληνικό θεσμικό πλαίσιο (Ν.3374/2005).  </a:t>
            </a:r>
          </a:p>
          <a:p>
            <a:pPr algn="just" eaLnBrk="1" hangingPunct="1">
              <a:lnSpc>
                <a:spcPct val="80000"/>
              </a:lnSpc>
              <a:buFont typeface="Wingdings" pitchFamily="2" charset="2"/>
              <a:buNone/>
            </a:pPr>
            <a:endParaRPr lang="el-GR" sz="1800" b="1" smtClean="0">
              <a:latin typeface="Calibri" pitchFamily="34" charset="0"/>
            </a:endParaRPr>
          </a:p>
          <a:p>
            <a:pPr algn="just" eaLnBrk="1" hangingPunct="1">
              <a:lnSpc>
                <a:spcPct val="80000"/>
              </a:lnSpc>
            </a:pPr>
            <a:r>
              <a:rPr lang="el-GR" sz="1800" b="1" smtClean="0">
                <a:latin typeface="Calibri" pitchFamily="34" charset="0"/>
              </a:rPr>
              <a:t>Αφενός χαρακτηρίζεται ως η φάση ολοκλήρωσης μιας συστηματικής διαδικασίας που ξεκινά από την απογραφική συλλογή στοιχείων και την εφαρμογή εσωτερικής αξιολόγησης και αφετέρου διότι αποτελεί την πιο σημαντική ενέργεια «εξωστρέφειας» του Ελληνικού Πανεπιστημίου με στόχο τη βελτίωση του. </a:t>
            </a:r>
          </a:p>
          <a:p>
            <a:pPr algn="just" eaLnBrk="1" hangingPunct="1">
              <a:lnSpc>
                <a:spcPct val="80000"/>
              </a:lnSpc>
            </a:pPr>
            <a:endParaRPr lang="el-GR" sz="1800" b="1" smtClean="0">
              <a:latin typeface="Calibri" pitchFamily="34" charset="0"/>
            </a:endParaRPr>
          </a:p>
          <a:p>
            <a:pPr algn="just" eaLnBrk="1" hangingPunct="1">
              <a:lnSpc>
                <a:spcPct val="80000"/>
              </a:lnSpc>
            </a:pPr>
            <a:r>
              <a:rPr lang="el-GR" sz="1800" b="1" smtClean="0">
                <a:latin typeface="Calibri" pitchFamily="34" charset="0"/>
              </a:rPr>
              <a:t>Διότι το γεγονός και μόνο ότι μια πενταμελής επιτροπή περνά την πύλη ενός τμήματος με σκοπό να διαπιστώσει την κατάσταση όπως αυτή αποτυπώνεται στην εσωτερική έκθεση αξιολόγησης, να ανακαλύψει δυσλειτουργίες και προβλήματα, να προτείνει αλλαγές τόσο σε επίπεδο Ιδρύματος όσο και σε επίπεδο Υπουργείου, αποτελεί την πλέον σημαντική αλλαγή στην τριτοβάθμια εκπαίδευση της πατρίδας μας. </a:t>
            </a:r>
            <a:endParaRPr lang="en-US" sz="1800" b="1" smtClean="0">
              <a:latin typeface="Calibri" pitchFamily="34" charset="0"/>
            </a:endParaRPr>
          </a:p>
          <a:p>
            <a:pPr algn="just" eaLnBrk="1" hangingPunct="1">
              <a:lnSpc>
                <a:spcPct val="80000"/>
              </a:lnSpc>
            </a:pPr>
            <a:endParaRPr lang="en-US" sz="1800" b="1" smtClean="0">
              <a:latin typeface="Calibri" pitchFamily="34" charset="0"/>
            </a:endParaRPr>
          </a:p>
          <a:p>
            <a:pPr algn="just" eaLnBrk="1" hangingPunct="1">
              <a:lnSpc>
                <a:spcPct val="80000"/>
              </a:lnSpc>
            </a:pPr>
            <a:r>
              <a:rPr lang="en-US" sz="1800" b="1" smtClean="0">
                <a:latin typeface="Calibri" pitchFamily="34" charset="0"/>
              </a:rPr>
              <a:t>To improve …not to prove</a:t>
            </a:r>
            <a:endParaRPr lang="de-DE" sz="1800" b="1" smtClean="0">
              <a:latin typeface="Calibri" pitchFamily="34" charset="0"/>
            </a:endParaRPr>
          </a:p>
          <a:p>
            <a:pPr eaLnBrk="1" hangingPunct="1">
              <a:lnSpc>
                <a:spcPct val="80000"/>
              </a:lnSpc>
              <a:buFont typeface="Wingdings" pitchFamily="2" charset="2"/>
              <a:buNone/>
            </a:pPr>
            <a:endParaRPr lang="de-DE" sz="1800" b="1" smtClean="0">
              <a:latin typeface="Calibri" pitchFamily="34" charset="0"/>
            </a:endParaRPr>
          </a:p>
        </p:txBody>
      </p:sp>
    </p:spTree>
  </p:cSld>
  <p:clrMapOvr>
    <a:masterClrMapping/>
  </p:clrMapOvr>
  <p:transition spd="med">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2 - Θέση υποσέλιδου"/>
          <p:cNvSpPr>
            <a:spLocks noGrp="1"/>
          </p:cNvSpPr>
          <p:nvPr>
            <p:ph type="ftr" sz="quarter" idx="10"/>
          </p:nvPr>
        </p:nvSpPr>
        <p:spPr>
          <a:noFill/>
        </p:spPr>
        <p:txBody>
          <a:bodyPr/>
          <a:lstStyle/>
          <a:p>
            <a:r>
              <a:rPr lang="de-DE" smtClean="0"/>
              <a:t>Page </a:t>
            </a:r>
            <a:fld id="{ABAED73C-4461-44D5-94F1-E6F5C1CB9537}" type="slidenum">
              <a:rPr lang="de-DE" sz="1400" b="1" smtClean="0"/>
              <a:pPr/>
              <a:t>8</a:t>
            </a:fld>
            <a:endParaRPr lang="de-DE" sz="1400" b="1" smtClean="0"/>
          </a:p>
        </p:txBody>
      </p:sp>
      <p:sp>
        <p:nvSpPr>
          <p:cNvPr id="5123" name="Rectangle 6"/>
          <p:cNvSpPr>
            <a:spLocks noGrp="1" noChangeArrowheads="1"/>
          </p:cNvSpPr>
          <p:nvPr>
            <p:ph type="title"/>
          </p:nvPr>
        </p:nvSpPr>
        <p:spPr/>
        <p:txBody>
          <a:bodyPr/>
          <a:lstStyle/>
          <a:p>
            <a:pPr eaLnBrk="1" hangingPunct="1"/>
            <a:r>
              <a:rPr lang="el-GR" smtClean="0"/>
              <a:t>ΕΙΣΑΓΩΓΙΚΕΣ ΠΑΡΑΤΗΡΗΣΕΙΣ (1)</a:t>
            </a:r>
            <a:endParaRPr lang="de-DE" smtClean="0"/>
          </a:p>
        </p:txBody>
      </p:sp>
      <p:sp>
        <p:nvSpPr>
          <p:cNvPr id="5124" name="Rectangle 7"/>
          <p:cNvSpPr>
            <a:spLocks noGrp="1" noChangeArrowheads="1"/>
          </p:cNvSpPr>
          <p:nvPr>
            <p:ph type="body" sz="half" idx="4294967295"/>
          </p:nvPr>
        </p:nvSpPr>
        <p:spPr>
          <a:xfrm>
            <a:off x="403225" y="1782763"/>
            <a:ext cx="4124325" cy="3214687"/>
          </a:xfrm>
        </p:spPr>
        <p:txBody>
          <a:bodyPr/>
          <a:lstStyle/>
          <a:p>
            <a:pPr eaLnBrk="1" hangingPunct="1"/>
            <a:r>
              <a:rPr lang="el-GR" sz="2400" smtClean="0">
                <a:latin typeface="Bookman Old Style" pitchFamily="18" charset="0"/>
              </a:rPr>
              <a:t>παροχή πληθώρας πληροφοριών και στοιχείων που πολλές φορές λειτουργούν </a:t>
            </a:r>
            <a:r>
              <a:rPr lang="el-GR" sz="2400" b="1" smtClean="0">
                <a:latin typeface="Bookman Old Style" pitchFamily="18" charset="0"/>
              </a:rPr>
              <a:t>αποπροσανατολιστικά</a:t>
            </a:r>
            <a:r>
              <a:rPr lang="el-GR" sz="2400" smtClean="0">
                <a:latin typeface="Bookman Old Style" pitchFamily="18" charset="0"/>
              </a:rPr>
              <a:t> για την επιτροπή, η οποία έχει πολύ λίγο χρόνο στη διάθεση της για να τα επεξεργαστεί.</a:t>
            </a:r>
          </a:p>
          <a:p>
            <a:pPr eaLnBrk="1" hangingPunct="1"/>
            <a:endParaRPr lang="el-GR" sz="1800" smtClean="0"/>
          </a:p>
        </p:txBody>
      </p:sp>
      <p:sp>
        <p:nvSpPr>
          <p:cNvPr id="5125" name="Rectangle 8"/>
          <p:cNvSpPr>
            <a:spLocks noGrp="1" noChangeArrowheads="1"/>
          </p:cNvSpPr>
          <p:nvPr>
            <p:ph type="body" sz="half" idx="4294967295"/>
          </p:nvPr>
        </p:nvSpPr>
        <p:spPr>
          <a:xfrm>
            <a:off x="4681538" y="1782763"/>
            <a:ext cx="4124325" cy="3214687"/>
          </a:xfrm>
        </p:spPr>
        <p:txBody>
          <a:bodyPr/>
          <a:lstStyle/>
          <a:p>
            <a:pPr eaLnBrk="1" hangingPunct="1"/>
            <a:r>
              <a:rPr lang="el-GR" sz="2200" smtClean="0">
                <a:latin typeface="Bookman Old Style" pitchFamily="18" charset="0"/>
              </a:rPr>
              <a:t>Σε ορισμένες περιπτώσεις ενώ υπάρχει ικανοποίηση για την παροχή πληροφοριών, γίνεται το σχόλιο ότι οι τομείς και τα αντικείμενα εκπαίδευσης και έρευνας </a:t>
            </a:r>
            <a:r>
              <a:rPr lang="el-GR" sz="2200" b="1" smtClean="0">
                <a:latin typeface="Bookman Old Style" pitchFamily="18" charset="0"/>
              </a:rPr>
              <a:t>παρουσιάζονται τόσο αναλυτικά δημιουργώντας </a:t>
            </a:r>
            <a:r>
              <a:rPr lang="el-GR" sz="2200" smtClean="0">
                <a:latin typeface="Bookman Old Style" pitchFamily="18" charset="0"/>
              </a:rPr>
              <a:t>την αίσθηση ότι έχουν τον ίδιο βαθμό σπουδαιότητας και σημαντικότητας, κάτι που δεν είναι λογικό</a:t>
            </a:r>
            <a:r>
              <a:rPr lang="el-GR" smtClean="0">
                <a:latin typeface="Bookman Old Style" pitchFamily="18" charset="0"/>
              </a:rPr>
              <a:t>.</a:t>
            </a:r>
          </a:p>
          <a:p>
            <a:pPr eaLnBrk="1" hangingPunct="1"/>
            <a:endParaRPr lang="de-DE" sz="1800" smtClean="0"/>
          </a:p>
        </p:txBody>
      </p:sp>
      <p:sp>
        <p:nvSpPr>
          <p:cNvPr id="5126" name="Rectangle 11"/>
          <p:cNvSpPr>
            <a:spLocks noChangeArrowheads="1"/>
          </p:cNvSpPr>
          <p:nvPr/>
        </p:nvSpPr>
        <p:spPr bwMode="auto">
          <a:xfrm>
            <a:off x="550863" y="1003300"/>
            <a:ext cx="7270750" cy="552450"/>
          </a:xfrm>
          <a:prstGeom prst="rect">
            <a:avLst/>
          </a:prstGeom>
          <a:noFill/>
          <a:ln w="9525">
            <a:noFill/>
            <a:miter lim="800000"/>
            <a:headEnd/>
            <a:tailEnd/>
          </a:ln>
        </p:spPr>
        <p:txBody>
          <a:bodyPr lIns="0" tIns="0" rIns="0" bIns="0" anchor="ctr"/>
          <a:lstStyle/>
          <a:p>
            <a:pPr defTabSz="801688"/>
            <a:r>
              <a:rPr lang="el-GR" sz="2800" b="1">
                <a:latin typeface="Bookman Old Style" pitchFamily="18" charset="0"/>
              </a:rPr>
              <a:t>Το σύνδρομο της Υπερπληροφορίας</a:t>
            </a:r>
            <a:endParaRPr lang="de-DE" sz="2800" b="1">
              <a:latin typeface="Bookman Old Style" pitchFamily="18" charset="0"/>
            </a:endParaRPr>
          </a:p>
        </p:txBody>
      </p:sp>
    </p:spTree>
  </p:cSld>
  <p:clrMapOvr>
    <a:masterClrMapping/>
  </p:clrMapOvr>
  <p:transition spd="med">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3 - Θέση υποσέλιδου"/>
          <p:cNvSpPr>
            <a:spLocks noGrp="1"/>
          </p:cNvSpPr>
          <p:nvPr>
            <p:ph type="ftr" sz="quarter" idx="10"/>
          </p:nvPr>
        </p:nvSpPr>
        <p:spPr>
          <a:noFill/>
        </p:spPr>
        <p:txBody>
          <a:bodyPr/>
          <a:lstStyle/>
          <a:p>
            <a:r>
              <a:rPr lang="de-DE" smtClean="0"/>
              <a:t>Page </a:t>
            </a:r>
            <a:fld id="{10D95988-0082-4907-A025-77C22286DE75}" type="slidenum">
              <a:rPr lang="de-DE" sz="1400" b="1" smtClean="0"/>
              <a:pPr/>
              <a:t>9</a:t>
            </a:fld>
            <a:endParaRPr lang="de-DE" sz="1400" b="1" smtClean="0"/>
          </a:p>
        </p:txBody>
      </p:sp>
      <p:sp>
        <p:nvSpPr>
          <p:cNvPr id="6147" name="Rectangle 2"/>
          <p:cNvSpPr>
            <a:spLocks noGrp="1" noChangeArrowheads="1"/>
          </p:cNvSpPr>
          <p:nvPr>
            <p:ph type="title"/>
          </p:nvPr>
        </p:nvSpPr>
        <p:spPr/>
        <p:txBody>
          <a:bodyPr/>
          <a:lstStyle/>
          <a:p>
            <a:pPr eaLnBrk="1" hangingPunct="1"/>
            <a:r>
              <a:rPr lang="el-GR" smtClean="0">
                <a:latin typeface="Bookman Old Style" pitchFamily="18" charset="0"/>
              </a:rPr>
              <a:t>ΕΙΣΑΓΩΓΙΚΕΣ ΠΑΡΑΤΗΡΗΣΕΙΣ (2)</a:t>
            </a:r>
            <a:endParaRPr lang="de-DE" smtClean="0">
              <a:latin typeface="Bookman Old Style" pitchFamily="18" charset="0"/>
            </a:endParaRPr>
          </a:p>
        </p:txBody>
      </p:sp>
      <p:sp>
        <p:nvSpPr>
          <p:cNvPr id="6148" name="Rectangle 4"/>
          <p:cNvSpPr>
            <a:spLocks noChangeArrowheads="1"/>
          </p:cNvSpPr>
          <p:nvPr/>
        </p:nvSpPr>
        <p:spPr bwMode="gray">
          <a:xfrm>
            <a:off x="334963" y="969963"/>
            <a:ext cx="8418512" cy="606425"/>
          </a:xfrm>
          <a:prstGeom prst="rect">
            <a:avLst/>
          </a:prstGeom>
          <a:solidFill>
            <a:schemeClr val="bg1"/>
          </a:solidFill>
          <a:ln w="9525">
            <a:noFill/>
            <a:miter lim="800000"/>
            <a:headEnd/>
            <a:tailEnd/>
          </a:ln>
        </p:spPr>
        <p:txBody>
          <a:bodyPr lIns="180000" tIns="0" rIns="0" bIns="0" anchor="ctr"/>
          <a:lstStyle/>
          <a:p>
            <a:pPr defTabSz="801688"/>
            <a:r>
              <a:rPr lang="el-GR" sz="2000" b="1" i="1">
                <a:latin typeface="Bookman Old Style" pitchFamily="18" charset="0"/>
              </a:rPr>
              <a:t>Δεν επιλέγουν τα τμήματα των αριθμό των φοιτητών που μπορούν πραγματικά να εξυπηρετήσουν</a:t>
            </a:r>
            <a:endParaRPr lang="de-DE" sz="2000" b="1" i="1">
              <a:latin typeface="Bookman Old Style" pitchFamily="18" charset="0"/>
            </a:endParaRPr>
          </a:p>
        </p:txBody>
      </p:sp>
      <p:sp>
        <p:nvSpPr>
          <p:cNvPr id="6149" name="Rectangle 13"/>
          <p:cNvSpPr>
            <a:spLocks noGrp="1" noChangeArrowheads="1"/>
          </p:cNvSpPr>
          <p:nvPr>
            <p:ph type="body" idx="1"/>
          </p:nvPr>
        </p:nvSpPr>
        <p:spPr>
          <a:xfrm>
            <a:off x="177800" y="1727200"/>
            <a:ext cx="8397875" cy="2403475"/>
          </a:xfrm>
          <a:noFill/>
        </p:spPr>
        <p:txBody>
          <a:bodyPr/>
          <a:lstStyle/>
          <a:p>
            <a:pPr eaLnBrk="1" hangingPunct="1"/>
            <a:r>
              <a:rPr lang="el-GR" sz="1600" smtClean="0">
                <a:latin typeface="Bookman Old Style" pitchFamily="18" charset="0"/>
              </a:rPr>
              <a:t>Μη συμβολή των τμημάτων στη διαμόρφωση του αριθμού των εισακτέων</a:t>
            </a:r>
          </a:p>
          <a:p>
            <a:pPr eaLnBrk="1" hangingPunct="1"/>
            <a:r>
              <a:rPr lang="el-GR" sz="1600" smtClean="0">
                <a:latin typeface="Bookman Old Style" pitchFamily="18" charset="0"/>
              </a:rPr>
              <a:t>Θεωρητικά, υπάρχει ένας συγκεκριμένος αριθμός νέων φοιτητών που εισάγονται κάθε χρόνο και στον αριθμό αυτό βασίζεται ο προϋπολογισμός του εκάστοτε Τμήματος.</a:t>
            </a:r>
          </a:p>
          <a:p>
            <a:pPr eaLnBrk="1" hangingPunct="1"/>
            <a:r>
              <a:rPr lang="el-GR" sz="1600" smtClean="0">
                <a:latin typeface="Bookman Old Style" pitchFamily="18" charset="0"/>
              </a:rPr>
              <a:t> Ωστόσο, </a:t>
            </a:r>
            <a:r>
              <a:rPr lang="el-GR" sz="1600" b="1" smtClean="0">
                <a:latin typeface="Bookman Old Style" pitchFamily="18" charset="0"/>
              </a:rPr>
              <a:t>ο αριθμός αυτός υπερδιπλασιάζεται </a:t>
            </a:r>
            <a:r>
              <a:rPr lang="el-GR" sz="1600" smtClean="0">
                <a:latin typeface="Bookman Old Style" pitchFamily="18" charset="0"/>
              </a:rPr>
              <a:t>λίγους μήνες αργότερα, όταν φοιτητές από περιφερειακά Πανεπιστήμια, συνήθως με πολύ χαμηλότερα ακαδημαϊκά προσόντα, μεταφέρονται στην Αθήνα, εκμεταλλευόμενοι την ισχύουσα νομοθεσία.  </a:t>
            </a:r>
            <a:r>
              <a:rPr lang="el-GR" sz="1600" b="1" smtClean="0">
                <a:latin typeface="Bookman Old Style" pitchFamily="18" charset="0"/>
              </a:rPr>
              <a:t>Το Υπουργείο Παιδείας αποφασίζει μάλλον αυθαίρετα </a:t>
            </a:r>
            <a:r>
              <a:rPr lang="el-GR" sz="1600" smtClean="0">
                <a:latin typeface="Bookman Old Style" pitchFamily="18" charset="0"/>
              </a:rPr>
              <a:t>και όχι στη βάση των πραγματικών δυνατοτήτων σε επίπεδο υποδομής, των τμημάτων (ειδικά σε αυτά που υπάρχουν εργαστήρια και ασκήσεις στην ύπαιθρο). </a:t>
            </a:r>
            <a:endParaRPr lang="de-DE" sz="1600" smtClean="0"/>
          </a:p>
          <a:p>
            <a:pPr eaLnBrk="1" hangingPunct="1"/>
            <a:endParaRPr lang="de-DE" sz="1600" smtClean="0"/>
          </a:p>
        </p:txBody>
      </p:sp>
      <p:sp>
        <p:nvSpPr>
          <p:cNvPr id="6150" name="Rectangle 14"/>
          <p:cNvSpPr>
            <a:spLocks noChangeArrowheads="1"/>
          </p:cNvSpPr>
          <p:nvPr/>
        </p:nvSpPr>
        <p:spPr bwMode="gray">
          <a:xfrm>
            <a:off x="401638" y="4252913"/>
            <a:ext cx="8418512" cy="654050"/>
          </a:xfrm>
          <a:prstGeom prst="rect">
            <a:avLst/>
          </a:prstGeom>
          <a:solidFill>
            <a:schemeClr val="bg1"/>
          </a:solidFill>
          <a:ln w="9525">
            <a:noFill/>
            <a:miter lim="800000"/>
            <a:headEnd/>
            <a:tailEnd/>
          </a:ln>
        </p:spPr>
        <p:txBody>
          <a:bodyPr lIns="180000" tIns="0" rIns="0" bIns="0" anchor="ctr"/>
          <a:lstStyle/>
          <a:p>
            <a:pPr defTabSz="801688"/>
            <a:r>
              <a:rPr lang="el-GR" sz="2000" b="1" i="1">
                <a:latin typeface="Bookman Old Style" pitchFamily="18" charset="0"/>
                <a:cs typeface="Aharoni" pitchFamily="2" charset="-79"/>
              </a:rPr>
              <a:t>Τα τμήματα ξέρουν τα αδύνατα σημεία τους… όμως δεν είναι εύκολο να τα λύσουν </a:t>
            </a:r>
            <a:endParaRPr lang="de-DE" sz="2000" b="1" i="1">
              <a:latin typeface="Bookman Old Style" pitchFamily="18" charset="0"/>
              <a:cs typeface="Aharoni" pitchFamily="2" charset="-79"/>
            </a:endParaRPr>
          </a:p>
        </p:txBody>
      </p:sp>
      <p:sp>
        <p:nvSpPr>
          <p:cNvPr id="6151" name="Rectangle 15"/>
          <p:cNvSpPr>
            <a:spLocks noChangeArrowheads="1"/>
          </p:cNvSpPr>
          <p:nvPr/>
        </p:nvSpPr>
        <p:spPr bwMode="auto">
          <a:xfrm>
            <a:off x="420688" y="4926013"/>
            <a:ext cx="8397875" cy="1258887"/>
          </a:xfrm>
          <a:prstGeom prst="rect">
            <a:avLst/>
          </a:prstGeom>
          <a:noFill/>
          <a:ln w="9525">
            <a:noFill/>
            <a:miter lim="800000"/>
            <a:headEnd/>
            <a:tailEnd/>
          </a:ln>
        </p:spPr>
        <p:txBody>
          <a:bodyPr lIns="0" rIns="0"/>
          <a:lstStyle/>
          <a:p>
            <a:pPr marL="190500" indent="-190500" eaLnBrk="1" hangingPunct="1">
              <a:spcBef>
                <a:spcPct val="20000"/>
              </a:spcBef>
              <a:buClr>
                <a:schemeClr val="accent1"/>
              </a:buClr>
              <a:buFont typeface="Wingdings" pitchFamily="2" charset="2"/>
              <a:buChar char="§"/>
            </a:pPr>
            <a:r>
              <a:rPr lang="el-GR" sz="1600">
                <a:latin typeface="Bookman Old Style" pitchFamily="18" charset="0"/>
              </a:rPr>
              <a:t>Υπάρχουν θέματα που άπτονται του Υπουργείου Παιδείας</a:t>
            </a:r>
          </a:p>
          <a:p>
            <a:pPr marL="190500" indent="-190500" eaLnBrk="1" hangingPunct="1">
              <a:spcBef>
                <a:spcPct val="20000"/>
              </a:spcBef>
              <a:buClr>
                <a:schemeClr val="accent1"/>
              </a:buClr>
              <a:buFont typeface="Wingdings" pitchFamily="2" charset="2"/>
              <a:buChar char="§"/>
            </a:pPr>
            <a:r>
              <a:rPr lang="el-GR" sz="1600">
                <a:latin typeface="Bookman Old Style" pitchFamily="18" charset="0"/>
              </a:rPr>
              <a:t>Όσον αφορά στα αδύνατα σημεία που είναι στην αρμοδιότητα του Τμήματος, θεωρείται ότι το κάθε  Τμήμα μπορεί να κάνει βελτιώσεις, εντός των ορίων του διαθέσιμων ανθρώπινων και υλικών πόρων, αρκεί πραγματικά να το θέλει.</a:t>
            </a:r>
          </a:p>
          <a:p>
            <a:pPr marL="190500" indent="-190500" eaLnBrk="1" hangingPunct="1">
              <a:spcBef>
                <a:spcPct val="20000"/>
              </a:spcBef>
              <a:buClr>
                <a:schemeClr val="accent1"/>
              </a:buClr>
              <a:buFont typeface="Wingdings" pitchFamily="2" charset="2"/>
              <a:buChar char="§"/>
            </a:pPr>
            <a:r>
              <a:rPr lang="en-US" sz="1600">
                <a:latin typeface="Bookman Old Style" pitchFamily="18" charset="0"/>
              </a:rPr>
              <a:t/>
            </a:r>
            <a:br>
              <a:rPr lang="en-US" sz="1600">
                <a:latin typeface="Bookman Old Style" pitchFamily="18" charset="0"/>
              </a:rPr>
            </a:br>
            <a:r>
              <a:rPr lang="en-US" sz="1600"/>
              <a:t>. </a:t>
            </a:r>
          </a:p>
          <a:p>
            <a:pPr marL="190500" indent="-190500" eaLnBrk="1" hangingPunct="1">
              <a:spcBef>
                <a:spcPct val="20000"/>
              </a:spcBef>
              <a:buClr>
                <a:schemeClr val="accent1"/>
              </a:buClr>
              <a:buFont typeface="Wingdings" pitchFamily="2" charset="2"/>
              <a:buChar char="§"/>
            </a:pPr>
            <a:endParaRPr lang="de-DE" sz="1600"/>
          </a:p>
        </p:txBody>
      </p:sp>
    </p:spTree>
  </p:cSld>
  <p:clrMapOvr>
    <a:masterClrMapping/>
  </p:clrMapOvr>
  <p:transition spd="med">
    <p:wipe dir="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AKE-OFF DISPLAYTYPE" val="0"/>
</p:tagLst>
</file>

<file path=ppt/theme/theme1.xml><?xml version="1.0" encoding="utf-8"?>
<a:theme xmlns:a="http://schemas.openxmlformats.org/drawingml/2006/main" name="1_Standarddesign">
  <a:themeElements>
    <a:clrScheme name="1_Standarddesign 1">
      <a:dk1>
        <a:srgbClr val="000000"/>
      </a:dk1>
      <a:lt1>
        <a:srgbClr val="FFFFFF"/>
      </a:lt1>
      <a:dk2>
        <a:srgbClr val="494949"/>
      </a:dk2>
      <a:lt2>
        <a:srgbClr val="3E7EA6"/>
      </a:lt2>
      <a:accent1>
        <a:srgbClr val="6E6E6E"/>
      </a:accent1>
      <a:accent2>
        <a:srgbClr val="9B9B9B"/>
      </a:accent2>
      <a:accent3>
        <a:srgbClr val="FFFFFF"/>
      </a:accent3>
      <a:accent4>
        <a:srgbClr val="000000"/>
      </a:accent4>
      <a:accent5>
        <a:srgbClr val="BABABA"/>
      </a:accent5>
      <a:accent6>
        <a:srgbClr val="8C8C8C"/>
      </a:accent6>
      <a:hlink>
        <a:srgbClr val="C1C1C1"/>
      </a:hlink>
      <a:folHlink>
        <a:srgbClr val="E6E6E6"/>
      </a:folHlink>
    </a:clrScheme>
    <a:fontScheme name="1_Standard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DE"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DE" sz="1800" b="0" i="0" u="none" strike="noStrike" cap="none" normalizeH="0" baseline="0" smtClean="0">
            <a:ln>
              <a:noFill/>
            </a:ln>
            <a:solidFill>
              <a:schemeClr val="tx1"/>
            </a:solidFill>
            <a:effectLst/>
            <a:latin typeface="Arial" charset="0"/>
          </a:defRPr>
        </a:defPPr>
      </a:lstStyle>
    </a:lnDef>
  </a:objectDefaults>
  <a:extraClrSchemeLst>
    <a:extraClrScheme>
      <a:clrScheme name="1_Standarddesign 1">
        <a:dk1>
          <a:srgbClr val="000000"/>
        </a:dk1>
        <a:lt1>
          <a:srgbClr val="FFFFFF"/>
        </a:lt1>
        <a:dk2>
          <a:srgbClr val="494949"/>
        </a:dk2>
        <a:lt2>
          <a:srgbClr val="3E7EA6"/>
        </a:lt2>
        <a:accent1>
          <a:srgbClr val="6E6E6E"/>
        </a:accent1>
        <a:accent2>
          <a:srgbClr val="9B9B9B"/>
        </a:accent2>
        <a:accent3>
          <a:srgbClr val="FFFFFF"/>
        </a:accent3>
        <a:accent4>
          <a:srgbClr val="000000"/>
        </a:accent4>
        <a:accent5>
          <a:srgbClr val="BABABA"/>
        </a:accent5>
        <a:accent6>
          <a:srgbClr val="8C8C8C"/>
        </a:accent6>
        <a:hlink>
          <a:srgbClr val="C1C1C1"/>
        </a:hlink>
        <a:folHlink>
          <a:srgbClr val="E6E6E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433</TotalTime>
  <Words>2877</Words>
  <Application>Microsoft Office PowerPoint</Application>
  <PresentationFormat>Προβολή στην οθόνη (4:3)</PresentationFormat>
  <Paragraphs>170</Paragraphs>
  <Slides>23</Slides>
  <Notes>5</Notes>
  <HiddenSlides>0</HiddenSlides>
  <MMClips>0</MMClips>
  <ScaleCrop>false</ScaleCrop>
  <HeadingPairs>
    <vt:vector size="6" baseType="variant">
      <vt:variant>
        <vt:lpstr>Γραμματοσειρές που χρησιμοποιούνται</vt:lpstr>
      </vt:variant>
      <vt:variant>
        <vt:i4>7</vt:i4>
      </vt:variant>
      <vt:variant>
        <vt:lpstr>Θέμα</vt:lpstr>
      </vt:variant>
      <vt:variant>
        <vt:i4>1</vt:i4>
      </vt:variant>
      <vt:variant>
        <vt:lpstr>Τίτλοι διαφανειών</vt:lpstr>
      </vt:variant>
      <vt:variant>
        <vt:i4>23</vt:i4>
      </vt:variant>
    </vt:vector>
  </HeadingPairs>
  <TitlesOfParts>
    <vt:vector size="31" baseType="lpstr">
      <vt:lpstr>Arial</vt:lpstr>
      <vt:lpstr>Wingdings</vt:lpstr>
      <vt:lpstr>Katsoulidis</vt:lpstr>
      <vt:lpstr>Calibri</vt:lpstr>
      <vt:lpstr>Times New Roman</vt:lpstr>
      <vt:lpstr>Bookman Old Style</vt:lpstr>
      <vt:lpstr>Aharoni</vt:lpstr>
      <vt:lpstr>1_Standarddesign</vt:lpstr>
      <vt:lpstr>  Η Εξωτερική Αξιολόγηση: Ο μύθος που έγινε πραγματικότητα και η πραγματικότητα που γίνεται μύθος.  Κ. Μπουρλετίδης, Συντονιστής της Μονάδας Διασφάλισης Ποιότητας του Ε.Κ.Π.Α. </vt:lpstr>
      <vt:lpstr>ΔΟΠ και Αξιολόγηση</vt:lpstr>
      <vt:lpstr>Σύγκλιση ΔΟΠ – Πανεπιστημιακής Κουλτούρας</vt:lpstr>
      <vt:lpstr>Βασικές Αρχές Διασφάλισης Ποιότητας στην Ανώτατη Εκπαίδευση</vt:lpstr>
      <vt:lpstr>Διαφάνεια 5</vt:lpstr>
      <vt:lpstr>Διαφάνεια 6</vt:lpstr>
      <vt:lpstr>ΜΕΘΟΔΟΛΟΓΙΑ </vt:lpstr>
      <vt:lpstr>ΕΙΣΑΓΩΓΙΚΕΣ ΠΑΡΑΤΗΡΗΣΕΙΣ (1)</vt:lpstr>
      <vt:lpstr>ΕΙΣΑΓΩΓΙΚΕΣ ΠΑΡΑΤΗΡΗΣΕΙΣ (2)</vt:lpstr>
      <vt:lpstr>ΚΟΜΜΑΤΑ ΚΑΙ ..ΑΠΟΚΟΜΜΑΤΑ</vt:lpstr>
      <vt:lpstr>ΠΡΟΓΡΑΜΜΑΤΑ ΣΠΟΥΔΩΝ (1)</vt:lpstr>
      <vt:lpstr>ΠΡΟΓΡΑΜΜΑΤΑ ΣΠΟΥΔΩΝ (2)</vt:lpstr>
      <vt:lpstr>ΔΙΔΑΚΤΙΚΟ ΕΡΓΟ</vt:lpstr>
      <vt:lpstr>ΕΡΕΥΝΗΤΙΚΟ ΕΡΓΟ</vt:lpstr>
      <vt:lpstr>ΠΡΟΤΑΣΕΙΣ ΣΧΕΤΙΚΑ ΜΕ ΤΟ ΠΡΟΓΡΑΜΜΑ ΣΠΟΥΔΩΝ</vt:lpstr>
      <vt:lpstr>ΠΡΟΤΑΣΕΙΣ ΣΧΕΤΙΚΑ ΜΕ ΤΟ ΔΙΔΑΚΤΙΚΟ ΕΡΓΟ (1)</vt:lpstr>
      <vt:lpstr>ΠΡΟΤΑΣΕΙΣ ΣΧΕΤΙΚΑ ΜΕ ΤΟ ΔΙΔΑΚΤΙΚΟ ΕΡΓΟ (2)</vt:lpstr>
      <vt:lpstr>ΠΡΟΤΑΣΕΙΣ ΣΧΕΤΙΚΑ ΜΕ ΤΟ ΕΡΕΥΝΗΤΙΚΟ ΕΡΓΟ</vt:lpstr>
      <vt:lpstr>ΠΡΟΤΑΣΕΙΣ ΓΙΑ ΤΙΣ ΆΛΛΕΣ ΥΠΗΡΕΣΙΕΣ (1)</vt:lpstr>
      <vt:lpstr>ΠΡΟΤΑΣΕΙΣ ΓΙΑ ΤΙΣ ΆΛΛΕΣ ΥΠΗΡΕΣΙΕΣ (2)</vt:lpstr>
      <vt:lpstr>Ο ΠΡΑΓΜΑΤΙΚΟΣ ΕΞΩΤΕΡΙΚΟΣ ΑΞΙΟΛΟΓΗΤΗΣ</vt:lpstr>
      <vt:lpstr>Διαφάνεια 22</vt:lpstr>
      <vt:lpstr>Διαφάνεια 23</vt:lpstr>
    </vt:vector>
  </TitlesOfParts>
  <Company>PresentationPoint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Metal Silver</dc:title>
  <dc:creator>PresentationPoint</dc:creator>
  <cp:lastModifiedBy>modip-b</cp:lastModifiedBy>
  <cp:revision>519</cp:revision>
  <cp:lastPrinted>2005-03-15T07:48:11Z</cp:lastPrinted>
  <dcterms:created xsi:type="dcterms:W3CDTF">2004-11-16T16:03:16Z</dcterms:created>
  <dcterms:modified xsi:type="dcterms:W3CDTF">2013-10-20T11:24:49Z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PPL_Language">
    <vt:i4>1031</vt:i4>
  </property>
</Properties>
</file>